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264" r:id="rId5"/>
    <p:sldId id="276" r:id="rId6"/>
    <p:sldId id="277" r:id="rId7"/>
    <p:sldId id="312" r:id="rId8"/>
    <p:sldId id="313" r:id="rId9"/>
    <p:sldId id="314" r:id="rId10"/>
    <p:sldId id="317" r:id="rId11"/>
    <p:sldId id="315" r:id="rId12"/>
    <p:sldId id="296" r:id="rId13"/>
    <p:sldId id="297" r:id="rId14"/>
    <p:sldId id="298" r:id="rId15"/>
    <p:sldId id="300" r:id="rId16"/>
    <p:sldId id="301" r:id="rId17"/>
    <p:sldId id="302" r:id="rId18"/>
    <p:sldId id="311" r:id="rId19"/>
    <p:sldId id="306" r:id="rId20"/>
    <p:sldId id="307" r:id="rId21"/>
    <p:sldId id="308" r:id="rId22"/>
    <p:sldId id="266" r:id="rId23"/>
  </p:sldIdLst>
  <p:sldSz cx="12188825" cy="6858000"/>
  <p:notesSz cx="6858000" cy="9144000"/>
  <p:defaultTextStyle>
    <a:defPPr rtl="0">
      <a:defRPr lang="zh-tw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2795A496-9FE5-4649-B8AA-E9DF9B1E2212}">
          <p14:sldIdLst>
            <p14:sldId id="264"/>
            <p14:sldId id="276"/>
            <p14:sldId id="277"/>
            <p14:sldId id="312"/>
            <p14:sldId id="313"/>
            <p14:sldId id="314"/>
            <p14:sldId id="317"/>
            <p14:sldId id="315"/>
          </p14:sldIdLst>
        </p14:section>
        <p14:section name="未命名的章節" id="{65D847A4-005A-4BFF-B15B-57BF66D8D782}">
          <p14:sldIdLst>
            <p14:sldId id="296"/>
            <p14:sldId id="297"/>
            <p14:sldId id="298"/>
            <p14:sldId id="300"/>
            <p14:sldId id="301"/>
            <p14:sldId id="302"/>
            <p14:sldId id="311"/>
            <p14:sldId id="306"/>
            <p14:sldId id="307"/>
            <p14:sldId id="308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540" y="9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80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ACBD63E1-5F55-4415-9927-5A1CDAC1093B}" type="datetime1">
              <a:rPr lang="zh-TW" altLang="en-US" smtClean="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2025/4/9</a:t>
            </a:fld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en-US" altLang="zh-TW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algn="r" rtl="0"/>
              <a:t>‹#›</a:t>
            </a:fld>
            <a:endParaRPr lang="en-US" altLang="zh-TW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C8FA6F63-22AE-4B79-A78C-3107D4360843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4" name="投影片圖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8796F01-7154-41E0-B48B-A6921757531A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按一下以編輯母片子標題樣式</a:t>
            </a:r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78F7671-A21A-4435-925B-BA1FD5966B65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noProof="0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2DDBED4-4352-4B37-B5D2-CE1B5B4F86F6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noProof="0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algn="l" rtl="0"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31A5ED53-FCBA-4D50-9EA1-251366748DBD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A60BA0E-20D0-4E7C-B286-26C960A6788F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algn="l" rtl="0"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algn="l" rtl="0"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49A333C9-1A4C-4287-9334-DFDA9D5206DE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BBAB593-2CE1-47C8-AB64-CE3B001C6023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noProof="0" dirty="0"/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B6659D9-E437-4125-98F7-3C8ED685612C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TW" altLang="en-US" noProof="0" dirty="0"/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6AAB387-C3EE-4812-B298-7E9E9C6F0F56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algn="l" rtl="0"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algn="l" rtl="0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  <a:endParaRPr lang="zh-TW" altLang="en-US" noProof="0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9316866A-51D6-4511-88A7-D461364B4FBF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lang="zh-TW" altLang="en-US" noProof="0" dirty="0"/>
          </a:p>
        </p:txBody>
      </p:sp>
      <p:sp>
        <p:nvSpPr>
          <p:cNvPr id="3" name="圖片預留位置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zh-TW" altLang="en-US" noProof="0"/>
              <a:t>按一下圖示以新增圖片</a:t>
            </a:r>
            <a:endParaRPr lang="zh-TW" altLang="en-US" noProof="0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zh-TW" altLang="en-US" noProof="0"/>
              <a:t>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4B69949F-3078-463D-8481-0E172D05CD57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zh-TW" altLang="en-US" noProof="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025A1AD-6892-4B63-B4D5-106D835AA347}" type="datetime1">
              <a:rPr lang="zh-TW" altLang="en-US" smtClean="0"/>
              <a:pPr/>
              <a:t>2025/4/9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cloudicweb.nhi.gov.tw/cloudic/system/mlogin.asp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cloudicweb.nhi.gov.tw/cloudic/system/mlogin.asp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34172" y="1628800"/>
            <a:ext cx="7746785" cy="1498625"/>
          </a:xfrm>
        </p:spPr>
        <p:txBody>
          <a:bodyPr rtlCol="0">
            <a:normAutofit fontScale="90000"/>
          </a:bodyPr>
          <a:lstStyle/>
          <a:p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公教人員</a:t>
            </a:r>
            <a:br>
              <a:rPr lang="en-US" altLang="zh-TW" sz="48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由</a:t>
            </a:r>
            <a:r>
              <a:rPr lang="en-US" altLang="zh-TW" sz="48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ecpa</a:t>
            </a: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進入</a:t>
            </a:r>
            <a:r>
              <a:rPr lang="en-US" altLang="zh-TW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等公務園學習平台</a:t>
            </a:r>
            <a:endParaRPr lang="zh-TW" altLang="en-US" sz="48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302324" y="4005064"/>
            <a:ext cx="5310461" cy="589632"/>
          </a:xfrm>
        </p:spPr>
        <p:txBody>
          <a:bodyPr rtlCol="0"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一般申請人員操作步驟說明手冊</a:t>
            </a:r>
          </a:p>
          <a:p>
            <a:pPr rtl="0"/>
            <a:endParaRPr lang="zh-TW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B49AE1-6621-4BF4-AF53-19E3F6E89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64" y="16959"/>
            <a:ext cx="11809312" cy="924520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、請先登入健保網路服務註冊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https://cloudicweb.nhi.gov.tw/cloudic/system/mlogin.aspx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進入「註冊」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58411ABE-D9D7-4DEC-AFD9-3B2ACC4C4E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3852" y="1213367"/>
            <a:ext cx="9628456" cy="54160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8FABB81-0747-460C-8885-851D8656CB10}"/>
              </a:ext>
            </a:extLst>
          </p:cNvPr>
          <p:cNvSpPr/>
          <p:nvPr/>
        </p:nvSpPr>
        <p:spPr>
          <a:xfrm>
            <a:off x="1917948" y="5013176"/>
            <a:ext cx="1800200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A97064-2BBB-4409-ADA8-6FD3DF50791C}"/>
              </a:ext>
            </a:extLst>
          </p:cNvPr>
          <p:cNvSpPr txBox="1"/>
          <p:nvPr/>
        </p:nvSpPr>
        <p:spPr>
          <a:xfrm>
            <a:off x="1665920" y="443711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5D7566D2-7FD7-4734-9A0B-9191508C03F7}"/>
              </a:ext>
            </a:extLst>
          </p:cNvPr>
          <p:cNvSpPr/>
          <p:nvPr/>
        </p:nvSpPr>
        <p:spPr>
          <a:xfrm>
            <a:off x="1629916" y="4437112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646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1F08964-1E4E-4F16-9F5B-AEC0C298A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851" y="2176997"/>
            <a:ext cx="8460401" cy="4758976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A8FD7175-725D-4E5A-8E4A-27E1686E2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80" y="22347"/>
            <a:ext cx="10157354" cy="688504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、閱讀完畢下拉，按「已閱讀完畢，並瞭解相關規定」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98993DA9-9584-44C9-8F66-586C81D524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2800" y="855639"/>
            <a:ext cx="7771931" cy="4371711"/>
          </a:xfrm>
          <a:prstGeom prst="rect">
            <a:avLst/>
          </a:prstGeom>
        </p:spPr>
      </p:pic>
      <p:sp>
        <p:nvSpPr>
          <p:cNvPr id="6" name="橢圓 5">
            <a:extLst>
              <a:ext uri="{FF2B5EF4-FFF2-40B4-BE49-F238E27FC236}">
                <a16:creationId xmlns:a16="http://schemas.microsoft.com/office/drawing/2014/main" id="{0C8661F3-8DF1-4FE3-8F7E-A293AECC2704}"/>
              </a:ext>
            </a:extLst>
          </p:cNvPr>
          <p:cNvSpPr/>
          <p:nvPr/>
        </p:nvSpPr>
        <p:spPr>
          <a:xfrm>
            <a:off x="4872741" y="5386947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BBB58CFC-FADB-46D0-9B0A-E18C1F7B2C70}"/>
              </a:ext>
            </a:extLst>
          </p:cNvPr>
          <p:cNvSpPr txBox="1"/>
          <p:nvPr/>
        </p:nvSpPr>
        <p:spPr>
          <a:xfrm>
            <a:off x="4906669" y="537213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箭號: 弧形左彎 9">
            <a:extLst>
              <a:ext uri="{FF2B5EF4-FFF2-40B4-BE49-F238E27FC236}">
                <a16:creationId xmlns:a16="http://schemas.microsoft.com/office/drawing/2014/main" id="{4C7ACF23-F79C-441E-BE05-56CAA7FF9019}"/>
              </a:ext>
            </a:extLst>
          </p:cNvPr>
          <p:cNvSpPr/>
          <p:nvPr/>
        </p:nvSpPr>
        <p:spPr>
          <a:xfrm rot="19700106">
            <a:off x="9517928" y="1786052"/>
            <a:ext cx="917707" cy="34419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4FE5E9D-1D7D-4733-8FF7-FA0174E97A85}"/>
              </a:ext>
            </a:extLst>
          </p:cNvPr>
          <p:cNvSpPr/>
          <p:nvPr/>
        </p:nvSpPr>
        <p:spPr>
          <a:xfrm>
            <a:off x="5406740" y="5661248"/>
            <a:ext cx="1800200" cy="4786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450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300615E-1D42-49B6-9511-6752DA95C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96" y="76869"/>
            <a:ext cx="10157354" cy="63648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、先安裝健保元件，點選「下載元件安裝檔」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4A6612DF-0FD2-4A8D-B4AA-5590A0E88F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7868" y="1039005"/>
            <a:ext cx="9657622" cy="543241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45348EE-B273-4009-B678-ACA30A3B11B1}"/>
              </a:ext>
            </a:extLst>
          </p:cNvPr>
          <p:cNvSpPr/>
          <p:nvPr/>
        </p:nvSpPr>
        <p:spPr>
          <a:xfrm>
            <a:off x="3070076" y="4797152"/>
            <a:ext cx="792088" cy="256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>
            <a:extLst>
              <a:ext uri="{FF2B5EF4-FFF2-40B4-BE49-F238E27FC236}">
                <a16:creationId xmlns:a16="http://schemas.microsoft.com/office/drawing/2014/main" id="{71541DC7-DE9D-4433-BE63-0D7B703938D2}"/>
              </a:ext>
            </a:extLst>
          </p:cNvPr>
          <p:cNvSpPr/>
          <p:nvPr/>
        </p:nvSpPr>
        <p:spPr>
          <a:xfrm>
            <a:off x="2602024" y="4365104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00886CB-D356-4800-B741-4959F824C721}"/>
              </a:ext>
            </a:extLst>
          </p:cNvPr>
          <p:cNvSpPr txBox="1"/>
          <p:nvPr/>
        </p:nvSpPr>
        <p:spPr>
          <a:xfrm>
            <a:off x="2602024" y="435029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9032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FDB7EC-B657-438B-B9C9-169384A92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49" y="50440"/>
            <a:ext cx="10508843" cy="520715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、將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setup(1).zip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壓縮檔打開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-&gt;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依序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a-&gt;b-&gt;c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，最後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setup.msi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下執行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EF8E3000-4488-44C9-8180-0AF1B2DBD5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35" y="692696"/>
            <a:ext cx="3808192" cy="365432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24C48C27-F8FB-4354-BF13-FFB128C3A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010" y="1631591"/>
            <a:ext cx="7320259" cy="411764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7AA253EB-F729-4441-9F4B-D0A340C0D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8823" y="2977241"/>
            <a:ext cx="6606469" cy="3716139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79BB7119-15C3-4A90-9387-EAA900D86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8935" y="3614561"/>
            <a:ext cx="5766114" cy="324343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F738545-F693-4591-9A59-E09275DD98CD}"/>
              </a:ext>
            </a:extLst>
          </p:cNvPr>
          <p:cNvSpPr/>
          <p:nvPr/>
        </p:nvSpPr>
        <p:spPr>
          <a:xfrm>
            <a:off x="2269305" y="1156118"/>
            <a:ext cx="1152128" cy="3864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9BECB1-8147-4090-941A-D40E88D37E21}"/>
              </a:ext>
            </a:extLst>
          </p:cNvPr>
          <p:cNvSpPr/>
          <p:nvPr/>
        </p:nvSpPr>
        <p:spPr>
          <a:xfrm>
            <a:off x="3019266" y="3263763"/>
            <a:ext cx="1152128" cy="3288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66511D7-E1F8-412A-8866-5AB54F942AA8}"/>
              </a:ext>
            </a:extLst>
          </p:cNvPr>
          <p:cNvSpPr/>
          <p:nvPr/>
        </p:nvSpPr>
        <p:spPr>
          <a:xfrm>
            <a:off x="4610985" y="4200683"/>
            <a:ext cx="856385" cy="2926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4FCFB0B-73DC-4948-9B5E-130C36BBB442}"/>
              </a:ext>
            </a:extLst>
          </p:cNvPr>
          <p:cNvSpPr/>
          <p:nvPr/>
        </p:nvSpPr>
        <p:spPr>
          <a:xfrm>
            <a:off x="6805358" y="4797152"/>
            <a:ext cx="555832" cy="1848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>
            <a:extLst>
              <a:ext uri="{FF2B5EF4-FFF2-40B4-BE49-F238E27FC236}">
                <a16:creationId xmlns:a16="http://schemas.microsoft.com/office/drawing/2014/main" id="{AD9D38FD-8907-441E-A24F-540124EC148D}"/>
              </a:ext>
            </a:extLst>
          </p:cNvPr>
          <p:cNvSpPr/>
          <p:nvPr/>
        </p:nvSpPr>
        <p:spPr>
          <a:xfrm>
            <a:off x="1837257" y="609731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1FB1C5CC-DFA8-4FAC-928E-5740A5AC4483}"/>
              </a:ext>
            </a:extLst>
          </p:cNvPr>
          <p:cNvSpPr txBox="1"/>
          <p:nvPr/>
        </p:nvSpPr>
        <p:spPr>
          <a:xfrm>
            <a:off x="1886061" y="58504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" name="箭號: 弧形左彎 2">
            <a:extLst>
              <a:ext uri="{FF2B5EF4-FFF2-40B4-BE49-F238E27FC236}">
                <a16:creationId xmlns:a16="http://schemas.microsoft.com/office/drawing/2014/main" id="{D9B7CDC9-F10E-4F88-8F00-B9E2C4DBEF9F}"/>
              </a:ext>
            </a:extLst>
          </p:cNvPr>
          <p:cNvSpPr/>
          <p:nvPr/>
        </p:nvSpPr>
        <p:spPr>
          <a:xfrm>
            <a:off x="3502124" y="1412776"/>
            <a:ext cx="402167" cy="185098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" name="箭號: 弧形左彎 5">
            <a:extLst>
              <a:ext uri="{FF2B5EF4-FFF2-40B4-BE49-F238E27FC236}">
                <a16:creationId xmlns:a16="http://schemas.microsoft.com/office/drawing/2014/main" id="{5667C232-C101-4994-82F2-E1F606E06D64}"/>
              </a:ext>
            </a:extLst>
          </p:cNvPr>
          <p:cNvSpPr/>
          <p:nvPr/>
        </p:nvSpPr>
        <p:spPr>
          <a:xfrm rot="19491838">
            <a:off x="4432037" y="3246601"/>
            <a:ext cx="257418" cy="10014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8" name="箭號: 弧形左彎 17">
            <a:extLst>
              <a:ext uri="{FF2B5EF4-FFF2-40B4-BE49-F238E27FC236}">
                <a16:creationId xmlns:a16="http://schemas.microsoft.com/office/drawing/2014/main" id="{07ABD664-77D4-4990-B917-2036558002E5}"/>
              </a:ext>
            </a:extLst>
          </p:cNvPr>
          <p:cNvSpPr/>
          <p:nvPr/>
        </p:nvSpPr>
        <p:spPr>
          <a:xfrm rot="17274273">
            <a:off x="6088341" y="3620816"/>
            <a:ext cx="392555" cy="153320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DE8F5A32-DF0A-47D5-851D-E89B2E4B4E7A}"/>
              </a:ext>
            </a:extLst>
          </p:cNvPr>
          <p:cNvSpPr txBox="1"/>
          <p:nvPr/>
        </p:nvSpPr>
        <p:spPr>
          <a:xfrm>
            <a:off x="4056690" y="186636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highlight>
                  <a:srgbClr val="FFFF00"/>
                </a:highlight>
              </a:rPr>
              <a:t>a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AFB3A6A8-8AB4-4FAA-B5B4-328E243FE06F}"/>
              </a:ext>
            </a:extLst>
          </p:cNvPr>
          <p:cNvSpPr txBox="1"/>
          <p:nvPr/>
        </p:nvSpPr>
        <p:spPr>
          <a:xfrm>
            <a:off x="4675571" y="322874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highlight>
                  <a:srgbClr val="FFFF00"/>
                </a:highlight>
              </a:rPr>
              <a:t>b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83F54EA9-6A75-4A0B-AEEF-BC6DC18C5A01}"/>
              </a:ext>
            </a:extLst>
          </p:cNvPr>
          <p:cNvSpPr txBox="1"/>
          <p:nvPr/>
        </p:nvSpPr>
        <p:spPr>
          <a:xfrm>
            <a:off x="6162622" y="375478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highlight>
                  <a:srgbClr val="FFFF00"/>
                </a:highlight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71506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EF8FB75-9AFA-424F-9969-35BA15B7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669" y="2172869"/>
            <a:ext cx="8396156" cy="4722838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5CEEA82-672A-4775-B03F-C86C688B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90" y="0"/>
            <a:ext cx="12359108" cy="90452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、出現健保卡驗證元件安裝精靈，按下一步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&gt;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下一步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&gt;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下一步，直到安裝「完成」，</a:t>
            </a:r>
            <a:b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再點選「關閉」即可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A0ECB7B7-41A5-483D-B74B-8818F41ADF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3773" y="890923"/>
            <a:ext cx="6048672" cy="44704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4084D08-C849-4172-B7E1-F6A8587E1CCB}"/>
              </a:ext>
            </a:extLst>
          </p:cNvPr>
          <p:cNvSpPr/>
          <p:nvPr/>
        </p:nvSpPr>
        <p:spPr>
          <a:xfrm>
            <a:off x="3934172" y="4005064"/>
            <a:ext cx="792088" cy="256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箭號: 弧形左彎 2">
            <a:extLst>
              <a:ext uri="{FF2B5EF4-FFF2-40B4-BE49-F238E27FC236}">
                <a16:creationId xmlns:a16="http://schemas.microsoft.com/office/drawing/2014/main" id="{C1ED6B19-5942-4BAD-8481-867C0A698905}"/>
              </a:ext>
            </a:extLst>
          </p:cNvPr>
          <p:cNvSpPr/>
          <p:nvPr/>
        </p:nvSpPr>
        <p:spPr>
          <a:xfrm rot="18256794">
            <a:off x="7721702" y="2654812"/>
            <a:ext cx="502964" cy="35074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7CCD54D-0C21-46F4-892B-8E4578B569F1}"/>
              </a:ext>
            </a:extLst>
          </p:cNvPr>
          <p:cNvSpPr/>
          <p:nvPr/>
        </p:nvSpPr>
        <p:spPr>
          <a:xfrm>
            <a:off x="8974732" y="5475684"/>
            <a:ext cx="792088" cy="256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3D52DB4F-063F-4934-A55C-6D0907FDD389}"/>
              </a:ext>
            </a:extLst>
          </p:cNvPr>
          <p:cNvSpPr/>
          <p:nvPr/>
        </p:nvSpPr>
        <p:spPr>
          <a:xfrm>
            <a:off x="3431373" y="3573016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8AF2B78-BF1E-41B1-BD0A-52DAC846E886}"/>
              </a:ext>
            </a:extLst>
          </p:cNvPr>
          <p:cNvSpPr txBox="1"/>
          <p:nvPr/>
        </p:nvSpPr>
        <p:spPr>
          <a:xfrm>
            <a:off x="3460813" y="354339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1893C0-EBC3-4A50-932E-B334C6D5A6A2}"/>
              </a:ext>
            </a:extLst>
          </p:cNvPr>
          <p:cNvSpPr/>
          <p:nvPr/>
        </p:nvSpPr>
        <p:spPr>
          <a:xfrm>
            <a:off x="6179548" y="3126123"/>
            <a:ext cx="792088" cy="256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0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B49AE1-6621-4BF4-AF53-19E3F6E89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88" y="403504"/>
            <a:ext cx="11809312" cy="513069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、回到健保網路服務註冊網，按下「忘記註冊密碼」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58411ABE-D9D7-4DEC-AFD9-3B2ACC4C4E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3852" y="1212458"/>
            <a:ext cx="9628456" cy="54160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8FABB81-0747-460C-8885-851D8656CB10}"/>
              </a:ext>
            </a:extLst>
          </p:cNvPr>
          <p:cNvSpPr/>
          <p:nvPr/>
        </p:nvSpPr>
        <p:spPr>
          <a:xfrm>
            <a:off x="1897856" y="5285502"/>
            <a:ext cx="1800200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A97064-2BBB-4409-ADA8-6FD3DF50791C}"/>
              </a:ext>
            </a:extLst>
          </p:cNvPr>
          <p:cNvSpPr txBox="1"/>
          <p:nvPr/>
        </p:nvSpPr>
        <p:spPr>
          <a:xfrm>
            <a:off x="1645828" y="474513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5D7566D2-7FD7-4734-9A0B-9191508C03F7}"/>
              </a:ext>
            </a:extLst>
          </p:cNvPr>
          <p:cNvSpPr/>
          <p:nvPr/>
        </p:nvSpPr>
        <p:spPr>
          <a:xfrm>
            <a:off x="1597372" y="4774753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7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FC0B3B1-0EDD-4387-9E2D-297DC62A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764" y="95018"/>
            <a:ext cx="10157354" cy="526312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、填寫*必填部分，完成後，並按下「確定」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F995C0B8-38C0-404D-A226-19B760A379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796" y="761003"/>
            <a:ext cx="10873208" cy="61161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EE47121-8157-4512-870A-9256F410EB27}"/>
              </a:ext>
            </a:extLst>
          </p:cNvPr>
          <p:cNvSpPr/>
          <p:nvPr/>
        </p:nvSpPr>
        <p:spPr>
          <a:xfrm>
            <a:off x="3464932" y="4176702"/>
            <a:ext cx="2448272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3A72B3A-0D22-450A-BD2E-64B40BB5B7BC}"/>
              </a:ext>
            </a:extLst>
          </p:cNvPr>
          <p:cNvSpPr/>
          <p:nvPr/>
        </p:nvSpPr>
        <p:spPr>
          <a:xfrm>
            <a:off x="3464932" y="3573017"/>
            <a:ext cx="5149759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45216A1-F845-4836-A7D6-8CBF9E4469BD}"/>
              </a:ext>
            </a:extLst>
          </p:cNvPr>
          <p:cNvSpPr/>
          <p:nvPr/>
        </p:nvSpPr>
        <p:spPr>
          <a:xfrm>
            <a:off x="3591539" y="2402798"/>
            <a:ext cx="1278737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41D9908-814C-4B75-BBC9-459999D599C0}"/>
              </a:ext>
            </a:extLst>
          </p:cNvPr>
          <p:cNvSpPr/>
          <p:nvPr/>
        </p:nvSpPr>
        <p:spPr>
          <a:xfrm>
            <a:off x="3464932" y="4851248"/>
            <a:ext cx="5149759" cy="6659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DD3E57-1468-45D3-A8BF-457719A9EA3D}"/>
              </a:ext>
            </a:extLst>
          </p:cNvPr>
          <p:cNvSpPr/>
          <p:nvPr/>
        </p:nvSpPr>
        <p:spPr>
          <a:xfrm>
            <a:off x="5230316" y="5697978"/>
            <a:ext cx="504056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F747C3ED-FAC5-4CD7-A9B4-42D47024FC53}"/>
              </a:ext>
            </a:extLst>
          </p:cNvPr>
          <p:cNvSpPr/>
          <p:nvPr/>
        </p:nvSpPr>
        <p:spPr>
          <a:xfrm>
            <a:off x="4689068" y="5563282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C2BB9C87-D156-4188-B18C-D819A861BE04}"/>
              </a:ext>
            </a:extLst>
          </p:cNvPr>
          <p:cNvSpPr txBox="1"/>
          <p:nvPr/>
        </p:nvSpPr>
        <p:spPr>
          <a:xfrm>
            <a:off x="4747675" y="562429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6FB671D-0F7C-4CA6-8037-F3CF668F427F}"/>
              </a:ext>
            </a:extLst>
          </p:cNvPr>
          <p:cNvSpPr/>
          <p:nvPr/>
        </p:nvSpPr>
        <p:spPr>
          <a:xfrm>
            <a:off x="4078188" y="2546814"/>
            <a:ext cx="288032" cy="1621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FCC8330-9DB5-4421-9FE7-6F5424935565}"/>
              </a:ext>
            </a:extLst>
          </p:cNvPr>
          <p:cNvSpPr/>
          <p:nvPr/>
        </p:nvSpPr>
        <p:spPr>
          <a:xfrm>
            <a:off x="4078188" y="3717032"/>
            <a:ext cx="792088" cy="108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DE9C379-0106-452B-A473-D374491FC4E4}"/>
              </a:ext>
            </a:extLst>
          </p:cNvPr>
          <p:cNvSpPr/>
          <p:nvPr/>
        </p:nvSpPr>
        <p:spPr>
          <a:xfrm>
            <a:off x="4078188" y="4365104"/>
            <a:ext cx="288032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9A624FD-D2F6-4F96-BF9C-381E847FB2D0}"/>
              </a:ext>
            </a:extLst>
          </p:cNvPr>
          <p:cNvSpPr/>
          <p:nvPr/>
        </p:nvSpPr>
        <p:spPr>
          <a:xfrm>
            <a:off x="4078188" y="5157192"/>
            <a:ext cx="144016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8358C2-FC9A-4DC3-A2C3-23C6C44726DB}"/>
              </a:ext>
            </a:extLst>
          </p:cNvPr>
          <p:cNvSpPr/>
          <p:nvPr/>
        </p:nvSpPr>
        <p:spPr>
          <a:xfrm>
            <a:off x="4510236" y="5111140"/>
            <a:ext cx="237439" cy="2050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想法泡泡: 雲朵 16">
            <a:extLst>
              <a:ext uri="{FF2B5EF4-FFF2-40B4-BE49-F238E27FC236}">
                <a16:creationId xmlns:a16="http://schemas.microsoft.com/office/drawing/2014/main" id="{DC1DB210-616A-40F6-A851-C9C3664F1C62}"/>
              </a:ext>
            </a:extLst>
          </p:cNvPr>
          <p:cNvSpPr/>
          <p:nvPr/>
        </p:nvSpPr>
        <p:spPr>
          <a:xfrm>
            <a:off x="-102988" y="3921536"/>
            <a:ext cx="2979472" cy="1732039"/>
          </a:xfrm>
          <a:prstGeom prst="cloudCallout">
            <a:avLst>
              <a:gd name="adj1" fmla="val 67513"/>
              <a:gd name="adj2" fmla="val -22785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提醒</a:t>
            </a:r>
            <a:r>
              <a:rPr lang="en-US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第一碼為「大寫英文字母」</a:t>
            </a:r>
            <a:r>
              <a:rPr lang="en-US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+7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碼數字，共</a:t>
            </a:r>
            <a:r>
              <a:rPr lang="en-US" altLang="zh-TW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en-US" sz="20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碼。</a:t>
            </a:r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650CCF36-C093-4EC4-92C0-614D05936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72" y="1397000"/>
            <a:ext cx="2970083" cy="2587637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9140943D-051D-4008-8260-047BB4C65067}"/>
              </a:ext>
            </a:extLst>
          </p:cNvPr>
          <p:cNvSpPr/>
          <p:nvPr/>
        </p:nvSpPr>
        <p:spPr>
          <a:xfrm>
            <a:off x="329126" y="2175997"/>
            <a:ext cx="648071" cy="19793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161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485D27-30E7-4801-917F-9A3802802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98" y="-55868"/>
            <a:ext cx="11953327" cy="714400"/>
          </a:xfrm>
        </p:spPr>
        <p:txBody>
          <a:bodyPr>
            <a:normAutofit fontScale="90000"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、密碼申請成功後，進入自己的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E-mail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收信，點選「健保卡網路服務註冊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重新註冊密碼」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0F1BAAE2-7CDE-4609-915A-9F120878A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781" y="952937"/>
            <a:ext cx="6847158" cy="44704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D25A2729-6A9E-4BEA-BCE1-1711A3853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6300" y="1988840"/>
            <a:ext cx="6696744" cy="436735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3AF36BF-D2BF-4D02-AD65-29BCF2266373}"/>
              </a:ext>
            </a:extLst>
          </p:cNvPr>
          <p:cNvSpPr/>
          <p:nvPr/>
        </p:nvSpPr>
        <p:spPr>
          <a:xfrm>
            <a:off x="10054852" y="3645024"/>
            <a:ext cx="1440160" cy="2880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箭號: 弧形左彎 6">
            <a:extLst>
              <a:ext uri="{FF2B5EF4-FFF2-40B4-BE49-F238E27FC236}">
                <a16:creationId xmlns:a16="http://schemas.microsoft.com/office/drawing/2014/main" id="{F6C11FC1-F1AE-44F3-94B7-641EC3EF4789}"/>
              </a:ext>
            </a:extLst>
          </p:cNvPr>
          <p:cNvSpPr/>
          <p:nvPr/>
        </p:nvSpPr>
        <p:spPr>
          <a:xfrm rot="19305927">
            <a:off x="7467836" y="1444577"/>
            <a:ext cx="281633" cy="792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312D63-456D-42FC-AFF8-C647A35D2FBD}"/>
              </a:ext>
            </a:extLst>
          </p:cNvPr>
          <p:cNvSpPr/>
          <p:nvPr/>
        </p:nvSpPr>
        <p:spPr>
          <a:xfrm>
            <a:off x="7174532" y="3645024"/>
            <a:ext cx="288032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693780-DFC2-4832-85A4-4A0F1D22C147}"/>
              </a:ext>
            </a:extLst>
          </p:cNvPr>
          <p:cNvSpPr/>
          <p:nvPr/>
        </p:nvSpPr>
        <p:spPr>
          <a:xfrm>
            <a:off x="11350996" y="278092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94F49CC-9D22-46F6-B200-741A6AFDBC37}"/>
              </a:ext>
            </a:extLst>
          </p:cNvPr>
          <p:cNvSpPr/>
          <p:nvPr/>
        </p:nvSpPr>
        <p:spPr>
          <a:xfrm>
            <a:off x="6094412" y="3645024"/>
            <a:ext cx="50405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ACE99B3-D078-4569-A0A9-F2F3AEF30EF8}"/>
              </a:ext>
            </a:extLst>
          </p:cNvPr>
          <p:cNvSpPr txBox="1"/>
          <p:nvPr/>
        </p:nvSpPr>
        <p:spPr>
          <a:xfrm>
            <a:off x="9622804" y="320211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53025563-26DE-455E-8F0A-C69F3B606FE7}"/>
              </a:ext>
            </a:extLst>
          </p:cNvPr>
          <p:cNvSpPr/>
          <p:nvPr/>
        </p:nvSpPr>
        <p:spPr>
          <a:xfrm>
            <a:off x="9550796" y="3212976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69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78771D2-B762-433E-87FB-102CEF6F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47738"/>
            <a:ext cx="12188825" cy="504056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、重設密碼頁面，按「讀取」並「設定密碼」，再按「確定提交」，即完成密碼設定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D83D26D-49B0-4D89-9F6B-77DEFBB17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" y="813197"/>
            <a:ext cx="8659168" cy="523160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970CD90-C19B-4371-A491-22F22D79E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775" y="1739843"/>
            <a:ext cx="6480720" cy="5117248"/>
          </a:xfrm>
          <a:prstGeom prst="rect">
            <a:avLst/>
          </a:prstGeom>
        </p:spPr>
      </p:pic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B2344CEB-367C-45C2-9E50-222A8DBA5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9" name="箭號: 弧形下彎 8">
            <a:extLst>
              <a:ext uri="{FF2B5EF4-FFF2-40B4-BE49-F238E27FC236}">
                <a16:creationId xmlns:a16="http://schemas.microsoft.com/office/drawing/2014/main" id="{D631EAA0-2A7B-4CA9-9ACB-A51E410951E4}"/>
              </a:ext>
            </a:extLst>
          </p:cNvPr>
          <p:cNvSpPr/>
          <p:nvPr/>
        </p:nvSpPr>
        <p:spPr>
          <a:xfrm rot="19706340">
            <a:off x="3673217" y="4375368"/>
            <a:ext cx="2075074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E5DB3C2-2127-4B0B-A300-5FDD592CEDA3}"/>
              </a:ext>
            </a:extLst>
          </p:cNvPr>
          <p:cNvSpPr/>
          <p:nvPr/>
        </p:nvSpPr>
        <p:spPr>
          <a:xfrm>
            <a:off x="3502124" y="5293316"/>
            <a:ext cx="648073" cy="3550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214F936C-EF09-4F01-88B5-77397DFA1895}"/>
              </a:ext>
            </a:extLst>
          </p:cNvPr>
          <p:cNvSpPr/>
          <p:nvPr/>
        </p:nvSpPr>
        <p:spPr>
          <a:xfrm>
            <a:off x="3026249" y="4741003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98DE2FEE-A126-4A93-B978-3FFC4D20E01C}"/>
              </a:ext>
            </a:extLst>
          </p:cNvPr>
          <p:cNvSpPr txBox="1"/>
          <p:nvPr/>
        </p:nvSpPr>
        <p:spPr>
          <a:xfrm>
            <a:off x="3088063" y="475286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EF80D2-FA7B-4290-8340-E3A353646EC4}"/>
              </a:ext>
            </a:extLst>
          </p:cNvPr>
          <p:cNvSpPr/>
          <p:nvPr/>
        </p:nvSpPr>
        <p:spPr>
          <a:xfrm>
            <a:off x="2854052" y="2852936"/>
            <a:ext cx="36004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269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3214092" y="2420888"/>
            <a:ext cx="2808312" cy="1296987"/>
          </a:xfrm>
        </p:spPr>
        <p:txBody>
          <a:bodyPr rtlCol="0">
            <a:normAutofit/>
          </a:bodyPr>
          <a:lstStyle/>
          <a:p>
            <a:pPr rtl="0"/>
            <a:r>
              <a:rPr lang="zh-TW" altLang="en-US" sz="5000" dirty="0">
                <a:latin typeface="標楷體" panose="03000509000000000000" pitchFamily="65" charset="-120"/>
                <a:ea typeface="標楷體" panose="03000509000000000000" pitchFamily="65" charset="-120"/>
              </a:rPr>
              <a:t>簡報結束</a:t>
            </a:r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1B55AF56-9B97-471E-A21E-6C4C217EBD6D}"/>
              </a:ext>
            </a:extLst>
          </p:cNvPr>
          <p:cNvSpPr/>
          <p:nvPr/>
        </p:nvSpPr>
        <p:spPr>
          <a:xfrm>
            <a:off x="2998068" y="3058317"/>
            <a:ext cx="4320480" cy="2602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標題 12"/>
          <p:cNvSpPr>
            <a:spLocks noGrp="1"/>
          </p:cNvSpPr>
          <p:nvPr>
            <p:ph type="title"/>
          </p:nvPr>
        </p:nvSpPr>
        <p:spPr>
          <a:xfrm>
            <a:off x="693812" y="117216"/>
            <a:ext cx="11377263" cy="1583592"/>
          </a:xfrm>
        </p:spPr>
        <p:txBody>
          <a:bodyPr rtlCol="0">
            <a:normAutofit fontScale="90000"/>
          </a:bodyPr>
          <a:lstStyle/>
          <a:p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、進入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等公務園學習平臺，請先登入行政院人事行政總處人事服務網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en-US" altLang="zh-TW" sz="2200" dirty="0" err="1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eCPA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網站</a:t>
            </a:r>
            <a:b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瀏覽器網址列輸入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https://ecpa.dgpa.gov.tw)</a:t>
            </a:r>
            <a:b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、選擇自然人憑證、健保卡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參見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P9-P18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簡報補充說明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、行動自然人憑證</a:t>
            </a:r>
            <a: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種方式登入，方可</a:t>
            </a:r>
            <a:br>
              <a:rPr lang="en-US" altLang="zh-TW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2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進入。 </a:t>
            </a:r>
            <a:br>
              <a:rPr lang="zh-TW" altLang="en-US" dirty="0"/>
            </a:br>
            <a:endParaRPr lang="zh-TW" altLang="en-US" sz="24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pic>
        <p:nvPicPr>
          <p:cNvPr id="3" name="內容版面配置區 2">
            <a:extLst>
              <a:ext uri="{FF2B5EF4-FFF2-40B4-BE49-F238E27FC236}">
                <a16:creationId xmlns:a16="http://schemas.microsoft.com/office/drawing/2014/main" id="{383FC885-FD06-41CE-9B52-258B9C603F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876" y="1589702"/>
            <a:ext cx="9365863" cy="5268298"/>
          </a:xfrm>
          <a:prstGeom prst="rect">
            <a:avLst/>
          </a:prstGeo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2B7411B6-E48B-47D0-AE69-6909F0457683}"/>
              </a:ext>
            </a:extLst>
          </p:cNvPr>
          <p:cNvSpPr/>
          <p:nvPr/>
        </p:nvSpPr>
        <p:spPr>
          <a:xfrm>
            <a:off x="1535540" y="1556792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77DCAC7-384C-4B3C-973F-055C5706B358}"/>
              </a:ext>
            </a:extLst>
          </p:cNvPr>
          <p:cNvSpPr txBox="1"/>
          <p:nvPr/>
        </p:nvSpPr>
        <p:spPr>
          <a:xfrm>
            <a:off x="1553086" y="155679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1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663863FA-8C9F-4C58-8462-8E7BB586B2F4}"/>
              </a:ext>
            </a:extLst>
          </p:cNvPr>
          <p:cNvSpPr txBox="1"/>
          <p:nvPr/>
        </p:nvSpPr>
        <p:spPr>
          <a:xfrm>
            <a:off x="2566020" y="268934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2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F089B2D5-0E11-4C38-B4F2-A1CF2613FFF1}"/>
              </a:ext>
            </a:extLst>
          </p:cNvPr>
          <p:cNvSpPr/>
          <p:nvPr/>
        </p:nvSpPr>
        <p:spPr>
          <a:xfrm>
            <a:off x="2527892" y="2708920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A3A2DEE-F405-4134-9995-928FB84C2A62}"/>
              </a:ext>
            </a:extLst>
          </p:cNvPr>
          <p:cNvSpPr/>
          <p:nvPr/>
        </p:nvSpPr>
        <p:spPr>
          <a:xfrm>
            <a:off x="3070076" y="3047044"/>
            <a:ext cx="4248472" cy="24589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16B7B01D-98AF-4608-A540-01D97903B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756" y="1581103"/>
            <a:ext cx="9175597" cy="4711793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40" y="350649"/>
            <a:ext cx="12188824" cy="760512"/>
          </a:xfrm>
        </p:spPr>
        <p:txBody>
          <a:bodyPr rtlCol="0">
            <a:normAutofit/>
          </a:bodyPr>
          <a:lstStyle/>
          <a:p>
            <a:pPr rtl="0"/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、登入後進入應用系統，依序點選「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#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非人事總處機關及系統」</a:t>
            </a:r>
            <a:b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若無下一畫面，請檢視右上角彈跳視窗是否允許打開。</a:t>
            </a:r>
          </a:p>
        </p:txBody>
      </p:sp>
      <p:sp>
        <p:nvSpPr>
          <p:cNvPr id="6" name="橢圓 5">
            <a:extLst>
              <a:ext uri="{FF2B5EF4-FFF2-40B4-BE49-F238E27FC236}">
                <a16:creationId xmlns:a16="http://schemas.microsoft.com/office/drawing/2014/main" id="{0571A334-EDDD-4597-B989-BBDDABB3F885}"/>
              </a:ext>
            </a:extLst>
          </p:cNvPr>
          <p:cNvSpPr/>
          <p:nvPr/>
        </p:nvSpPr>
        <p:spPr>
          <a:xfrm>
            <a:off x="4150196" y="2910135"/>
            <a:ext cx="43204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59DC25B9-2105-4029-BFC4-0182F127DE63}"/>
              </a:ext>
            </a:extLst>
          </p:cNvPr>
          <p:cNvSpPr txBox="1"/>
          <p:nvPr/>
        </p:nvSpPr>
        <p:spPr>
          <a:xfrm>
            <a:off x="4222204" y="291013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860D5F-4DA5-4A79-8BAC-6724B5EF2C66}"/>
              </a:ext>
            </a:extLst>
          </p:cNvPr>
          <p:cNvSpPr/>
          <p:nvPr/>
        </p:nvSpPr>
        <p:spPr>
          <a:xfrm>
            <a:off x="2422004" y="1844824"/>
            <a:ext cx="1224136" cy="3600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E023B0-911A-478C-A9FB-4AADA4DA9A4F}"/>
              </a:ext>
            </a:extLst>
          </p:cNvPr>
          <p:cNvSpPr/>
          <p:nvPr/>
        </p:nvSpPr>
        <p:spPr>
          <a:xfrm>
            <a:off x="6310436" y="2204864"/>
            <a:ext cx="792088" cy="9361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886B80-6E4F-423F-936C-FA25F0EC5149}"/>
              </a:ext>
            </a:extLst>
          </p:cNvPr>
          <p:cNvSpPr/>
          <p:nvPr/>
        </p:nvSpPr>
        <p:spPr>
          <a:xfrm>
            <a:off x="4582244" y="3212068"/>
            <a:ext cx="2104984" cy="10099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49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4DE95F-A217-4565-8B1B-A2FFEE2BA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進入</a:t>
            </a:r>
            <a:r>
              <a:rPr lang="en-US" altLang="zh-TW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等公務園學習平台後，加盟專區找新竹縣政府</a:t>
            </a:r>
            <a:endParaRPr lang="zh-TW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5EB550E-3EBC-470C-95E8-5BD2F1CF01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3892" y="1700808"/>
            <a:ext cx="9591586" cy="44704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465AC65-6B41-43A6-BB8C-6F49188F60D3}"/>
              </a:ext>
            </a:extLst>
          </p:cNvPr>
          <p:cNvSpPr/>
          <p:nvPr/>
        </p:nvSpPr>
        <p:spPr>
          <a:xfrm>
            <a:off x="5662364" y="2852936"/>
            <a:ext cx="1080120" cy="4329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4475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F3D627-0F4B-4037-A694-0217FA52C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搜尋新竹縣</a:t>
            </a:r>
            <a:r>
              <a:rPr lang="en-US" altLang="zh-TW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114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年度友善健康公務職場及提升</a:t>
            </a:r>
            <a:r>
              <a:rPr lang="en-US" altLang="zh-TW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AI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知能組裝課程</a:t>
            </a:r>
            <a:r>
              <a:rPr lang="en-US" altLang="zh-TW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36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小時</a:t>
            </a:r>
            <a:endParaRPr lang="zh-TW" altLang="en-US" sz="3600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797F5A98-8373-4542-8A1E-568669885E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3933" y="1486044"/>
            <a:ext cx="9092040" cy="50393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9501B65-EC53-47DA-99CA-395DA6EA1DEB}"/>
              </a:ext>
            </a:extLst>
          </p:cNvPr>
          <p:cNvSpPr/>
          <p:nvPr/>
        </p:nvSpPr>
        <p:spPr>
          <a:xfrm>
            <a:off x="7174532" y="4939000"/>
            <a:ext cx="1368152" cy="1370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030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8BBF6D-6A31-4D55-89CF-82A5D2A83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點「整批選課後」，</a:t>
            </a:r>
            <a:r>
              <a:rPr lang="en-US" altLang="zh-TW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4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門課至少閱讀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一半時數，完成測驗及問卷，就可以列印時數證明囉</a:t>
            </a:r>
            <a:r>
              <a:rPr lang="en-US" altLang="zh-TW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dirty="0"/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BEC91D5-A85A-4924-B5F2-042595E809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8069" y="1701800"/>
            <a:ext cx="6015466" cy="4470400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AA054BA-3FDA-4054-9FCD-86A8F70E132F}"/>
              </a:ext>
            </a:extLst>
          </p:cNvPr>
          <p:cNvSpPr/>
          <p:nvPr/>
        </p:nvSpPr>
        <p:spPr>
          <a:xfrm>
            <a:off x="6454452" y="3429000"/>
            <a:ext cx="1224136" cy="5040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047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12D518-9C79-4B7C-A9CE-C7AB0C515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828" y="404664"/>
            <a:ext cx="10157354" cy="1397000"/>
          </a:xfrm>
        </p:spPr>
        <p:txBody>
          <a:bodyPr>
            <a:no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</a:rPr>
              <a:t>2.</a:t>
            </a:r>
            <a:r>
              <a:rPr lang="zh-TW" altLang="en-US" sz="3200" dirty="0">
                <a:solidFill>
                  <a:srgbClr val="FF0000"/>
                </a:solidFill>
              </a:rPr>
              <a:t>按滑鼠右鍵，點選列印</a:t>
            </a:r>
            <a:r>
              <a:rPr lang="en-US" altLang="zh-TW" sz="3200" dirty="0">
                <a:solidFill>
                  <a:srgbClr val="FF0000"/>
                </a:solidFill>
              </a:rPr>
              <a:t>(</a:t>
            </a:r>
            <a:r>
              <a:rPr lang="zh-TW" altLang="en-US" sz="3200" dirty="0">
                <a:solidFill>
                  <a:srgbClr val="FF0000"/>
                </a:solidFill>
              </a:rPr>
              <a:t>或預覽列印</a:t>
            </a:r>
            <a:r>
              <a:rPr lang="en-US" altLang="zh-TW" sz="3200" dirty="0">
                <a:solidFill>
                  <a:srgbClr val="FF0000"/>
                </a:solidFill>
              </a:rPr>
              <a:t>)</a:t>
            </a:r>
            <a:r>
              <a:rPr lang="zh-TW" altLang="en-US" sz="3200" dirty="0">
                <a:solidFill>
                  <a:srgbClr val="FF0000"/>
                </a:solidFill>
              </a:rPr>
              <a:t>即可印出組裝課程完成的明細</a:t>
            </a:r>
            <a:r>
              <a:rPr lang="en-US" altLang="zh-TW" sz="3200" dirty="0">
                <a:solidFill>
                  <a:srgbClr val="FF0000"/>
                </a:solidFill>
              </a:rPr>
              <a:t>(</a:t>
            </a:r>
            <a:r>
              <a:rPr lang="zh-TW" altLang="en-US" sz="3200" dirty="0">
                <a:solidFill>
                  <a:srgbClr val="FF0000"/>
                </a:solidFill>
              </a:rPr>
              <a:t>不要選按列印證書</a:t>
            </a:r>
            <a:r>
              <a:rPr lang="en-US" altLang="zh-TW" sz="3200" dirty="0">
                <a:solidFill>
                  <a:srgbClr val="FF0000"/>
                </a:solidFill>
              </a:rPr>
              <a:t>)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DDC64CB5-A54D-45E1-BEB8-A6ED41322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5227" y="2278029"/>
            <a:ext cx="9121518" cy="4470400"/>
          </a:xfrm>
        </p:spPr>
      </p:pic>
    </p:spTree>
    <p:extLst>
      <p:ext uri="{BB962C8B-B14F-4D97-AF65-F5344CB8AC3E}">
        <p14:creationId xmlns:p14="http://schemas.microsoft.com/office/powerpoint/2010/main" val="313324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0EA0DC-E33C-45EF-AFAB-AF1A2B864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</a:rPr>
              <a:t>3.</a:t>
            </a:r>
            <a:r>
              <a:rPr lang="zh-TW" altLang="en-US" sz="3200" dirty="0">
                <a:solidFill>
                  <a:srgbClr val="FF0000"/>
                </a:solidFill>
              </a:rPr>
              <a:t>可調整列印適當列印比例，儘可能列印</a:t>
            </a:r>
            <a:r>
              <a:rPr lang="en-US" altLang="zh-TW" sz="3200" dirty="0">
                <a:solidFill>
                  <a:srgbClr val="FF0000"/>
                </a:solidFill>
              </a:rPr>
              <a:t>1</a:t>
            </a:r>
            <a:r>
              <a:rPr lang="zh-TW" altLang="en-US" sz="3200" dirty="0">
                <a:solidFill>
                  <a:srgbClr val="FF0000"/>
                </a:solidFill>
              </a:rPr>
              <a:t>頁，紙本簽名後送送交人事。</a:t>
            </a:r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9FCFCE63-1A23-4DEE-AAD3-855E255BD9C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3932" y="1701800"/>
            <a:ext cx="8856984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21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665FC2-5563-4BCE-8968-38F093F9A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976536"/>
          </a:xfrm>
        </p:spPr>
        <p:txBody>
          <a:bodyPr>
            <a:normAutofit fontScale="90000"/>
          </a:bodyPr>
          <a:lstStyle/>
          <a:p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補充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b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亦可改以「健保卡」方式登入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ECPA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，請先連結健保網路服務註冊網 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https://cloudicweb.nhi.gov.tw/cloudic/system/mlogin.aspx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 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7A0B7467-CC7F-4763-9ED1-A4CADA49F5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7309" y="1052736"/>
            <a:ext cx="10185001" cy="572906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6B23FD0-1E51-4284-A4F0-0CDE94353FFB}"/>
              </a:ext>
            </a:extLst>
          </p:cNvPr>
          <p:cNvSpPr/>
          <p:nvPr/>
        </p:nvSpPr>
        <p:spPr>
          <a:xfrm>
            <a:off x="3447800" y="2780928"/>
            <a:ext cx="2736304" cy="36724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116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書籍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1991_TF02787940_TF02787940.potx" id="{E4A5FE8E-4BD4-4FB0-A38F-F1EAE933DD53}" vid="{3F795CD6-D941-463B-BA60-C19998ABAD90}"/>
    </a:ext>
  </a:extLst>
</a:theme>
</file>

<file path=ppt/theme/theme2.xml><?xml version="1.0" encoding="utf-8"?>
<a:theme xmlns:a="http://schemas.openxmlformats.org/drawingml/2006/main" name="Office 佈景主題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documentManagement/types"/>
    <ds:schemaRef ds:uri="4873beb7-5857-4685-be1f-d57550cc96cc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藍色書堆簡報 (寬螢幕)</Template>
  <TotalTime>0</TotalTime>
  <Words>531</Words>
  <Application>Microsoft Office PowerPoint</Application>
  <PresentationFormat>自訂</PresentationFormat>
  <Paragraphs>36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4" baseType="lpstr">
      <vt:lpstr>Microsoft JhengHei UI</vt:lpstr>
      <vt:lpstr>標楷體</vt:lpstr>
      <vt:lpstr>Arial</vt:lpstr>
      <vt:lpstr>Century Gothic</vt:lpstr>
      <vt:lpstr>書籍 16x9</vt:lpstr>
      <vt:lpstr>        公教人員 由ecpa進入e等公務園學習平台</vt:lpstr>
      <vt:lpstr>1、進入e等公務園學習平臺，請先登入行政院人事行政總處人事服務網(eCPA)網站    (瀏覽器網址列輸入https://ecpa.dgpa.gov.tw) 2、選擇自然人憑證、健保卡(參見P9-P18簡報補充說明)、行動自然人憑證3種方式登入，方可    進入。  </vt:lpstr>
      <vt:lpstr>3、登入後進入應用系統，依序點選「#非人事總處機關及系統」    若無下一畫面，請檢視右上角彈跳視窗是否允許打開。</vt:lpstr>
      <vt:lpstr>進入e等公務園學習平台後，加盟專區找新竹縣政府</vt:lpstr>
      <vt:lpstr>搜尋新竹縣114年度友善健康公務職場及提升AI知能組裝課程6小時</vt:lpstr>
      <vt:lpstr>點「整批選課後」，4門課至少閱讀一半時數，完成測驗及問卷，就可以列印時數證明囉!</vt:lpstr>
      <vt:lpstr>2.按滑鼠右鍵，點選列印(或預覽列印)即可印出組裝課程完成的明細(不要選按列印證書)</vt:lpstr>
      <vt:lpstr>3.可調整列印適當列印比例，儘可能列印1頁，紙本簽名後送送交人事。</vt:lpstr>
      <vt:lpstr>補充: 亦可改以「健保卡」方式登入ECPA，請先連結健保網路服務註冊網 (https://cloudicweb.nhi.gov.tw/cloudic/system/mlogin.aspx) 。</vt:lpstr>
      <vt:lpstr>1、請先登入健保網路服務註冊(https://cloudicweb.nhi.gov.tw/cloudic/system/mlogin.aspx)進入「註冊」</vt:lpstr>
      <vt:lpstr>2、閱讀完畢下拉，按「已閱讀完畢，並瞭解相關規定」</vt:lpstr>
      <vt:lpstr>3、先安裝健保元件，點選「下載元件安裝檔」</vt:lpstr>
      <vt:lpstr>4、將setup(1).zip壓縮檔打開-&gt;依序a-&gt;b-&gt;c，最後setup.msi點2下執行</vt:lpstr>
      <vt:lpstr>5、出現健保卡驗證元件安裝精靈，按下一步&gt;下一步&gt;下一步，直到安裝「完成」，    再點選「關閉」即可</vt:lpstr>
      <vt:lpstr>6、回到健保網路服務註冊網，按下「忘記註冊密碼」</vt:lpstr>
      <vt:lpstr>7、填寫*必填部分，完成後，並按下「確定」</vt:lpstr>
      <vt:lpstr>8、密碼申請成功後，進入自己的E-mail收信，點選「健保卡網路服務註冊-重新註冊密碼」</vt:lpstr>
      <vt:lpstr>9、重設密碼頁面，按「讀取」並「設定密碼」，再按「確定提交」，即完成密碼設定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2024-05-28T07:07:41Z</dcterms:created>
  <dcterms:modified xsi:type="dcterms:W3CDTF">2025-04-09T09:08:31Z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