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2" r:id="rId1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7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E60723-EF2C-42EA-9539-1077DEE35AC1}" type="datetimeFigureOut">
              <a:rPr lang="zh-TW" altLang="en-US" smtClean="0"/>
              <a:t>2018/6/13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7683CA-A42B-496F-8FD2-AF50ECCDC3C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756931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7683CA-A42B-496F-8FD2-AF50ECCDC3C4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672844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標題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副標題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TW" altLang="en-US" smtClean="0"/>
              <a:t>按一下以編輯母片副標題樣式</a:t>
            </a:r>
            <a:endParaRPr kumimoji="0" lang="en-US"/>
          </a:p>
        </p:txBody>
      </p:sp>
      <p:sp>
        <p:nvSpPr>
          <p:cNvPr id="28" name="日期版面配置區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t>2018/6/13</a:t>
            </a:fld>
            <a:endParaRPr lang="zh-TW" altLang="en-US"/>
          </a:p>
        </p:txBody>
      </p:sp>
      <p:sp>
        <p:nvSpPr>
          <p:cNvPr id="17" name="頁尾版面配置區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29" name="投影片編號版面配置區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2018/6/13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BEAD13-0566-4C6C-97E7-55F17F24B09F}" type="datetimeFigureOut">
              <a:rPr lang="zh-TW" altLang="en-US" smtClean="0"/>
              <a:t>2018/6/13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2018/6/13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8" name="內容版面配置區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7" name="矩形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2018/6/13</a:t>
            </a:fld>
            <a:endParaRPr lang="zh-TW" altLang="en-US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8" name="日期版面配置區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BEAD13-0566-4C6C-97E7-55F17F24B09F}" type="datetimeFigureOut">
              <a:rPr lang="zh-TW" altLang="en-US" smtClean="0"/>
              <a:t>2018/6/13</a:t>
            </a:fld>
            <a:endParaRPr lang="zh-TW" altLang="en-US"/>
          </a:p>
        </p:txBody>
      </p:sp>
      <p:sp>
        <p:nvSpPr>
          <p:cNvPr id="10" name="投影片編號版面配置區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2" name="頁尾版面配置區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1" name="內容版面配置區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3" name="內容版面配置區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BEAD13-0566-4C6C-97E7-55F17F24B09F}" type="datetimeFigureOut">
              <a:rPr lang="zh-TW" altLang="en-US" smtClean="0"/>
              <a:t>2018/6/13</a:t>
            </a:fld>
            <a:endParaRPr lang="zh-TW" altLang="en-US"/>
          </a:p>
        </p:txBody>
      </p:sp>
      <p:sp>
        <p:nvSpPr>
          <p:cNvPr id="12" name="投影片編號版面配置區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zh-TW" altLang="en-US"/>
          </a:p>
        </p:txBody>
      </p:sp>
      <p:sp>
        <p:nvSpPr>
          <p:cNvPr id="16" name="文字版面配置區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15" name="文字版面配置區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2018/6/13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2018/6/13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EAD13-0566-4C6C-97E7-55F17F24B09F}" type="datetimeFigureOut">
              <a:rPr lang="zh-TW" altLang="en-US" smtClean="0"/>
              <a:t>2018/6/13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9" name="內容版面配置區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zh-TW" altLang="en-US" smtClean="0"/>
              <a:t>按一下以編輯母片文字樣式</a:t>
            </a:r>
          </a:p>
          <a:p>
            <a:pPr lvl="1" eaLnBrk="1" latinLnBrk="0" hangingPunct="1"/>
            <a:r>
              <a:rPr lang="zh-TW" altLang="en-US" smtClean="0"/>
              <a:t>第二層</a:t>
            </a:r>
          </a:p>
          <a:p>
            <a:pPr lvl="2" eaLnBrk="1" latinLnBrk="0" hangingPunct="1"/>
            <a:r>
              <a:rPr lang="zh-TW" altLang="en-US" smtClean="0"/>
              <a:t>第三層</a:t>
            </a:r>
          </a:p>
          <a:p>
            <a:pPr lvl="3" eaLnBrk="1" latinLnBrk="0" hangingPunct="1"/>
            <a:r>
              <a:rPr lang="zh-TW" altLang="en-US" smtClean="0"/>
              <a:t>第四層</a:t>
            </a:r>
          </a:p>
          <a:p>
            <a:pPr lvl="4" eaLnBrk="1" latinLnBrk="0" hangingPunct="1"/>
            <a:r>
              <a:rPr lang="zh-TW" altLang="en-US" smtClean="0"/>
              <a:t>第五層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</p:txBody>
      </p:sp>
      <p:sp>
        <p:nvSpPr>
          <p:cNvPr id="8" name="矩形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日期版面配置區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BEAD13-0566-4C6C-97E7-55F17F24B09F}" type="datetimeFigureOut">
              <a:rPr lang="zh-TW" altLang="en-US" smtClean="0"/>
              <a:t>2018/6/13</a:t>
            </a:fld>
            <a:endParaRPr lang="zh-TW" altLang="en-US"/>
          </a:p>
        </p:txBody>
      </p:sp>
      <p:sp>
        <p:nvSpPr>
          <p:cNvPr id="13" name="投影片編號版面配置區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  <p:sp>
        <p:nvSpPr>
          <p:cNvPr id="14" name="頁尾版面配置區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TW" altLang="en-US" smtClean="0"/>
              <a:t>按一下圖示以新增圖片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標題版面配置區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TW" altLang="en-US" smtClean="0"/>
              <a:t>按一下以編輯母片標題樣式</a:t>
            </a:r>
            <a:endParaRPr kumimoji="0" lang="en-US"/>
          </a:p>
        </p:txBody>
      </p:sp>
      <p:sp>
        <p:nvSpPr>
          <p:cNvPr id="13" name="文字版面配置區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TW" altLang="en-US" smtClean="0"/>
              <a:t>按一下以編輯母片文字樣式</a:t>
            </a:r>
          </a:p>
          <a:p>
            <a:pPr lvl="1" eaLnBrk="1" latinLnBrk="0" hangingPunct="1"/>
            <a:r>
              <a:rPr kumimoji="0" lang="zh-TW" altLang="en-US" smtClean="0"/>
              <a:t>第二層</a:t>
            </a:r>
          </a:p>
          <a:p>
            <a:pPr lvl="2" eaLnBrk="1" latinLnBrk="0" hangingPunct="1"/>
            <a:r>
              <a:rPr kumimoji="0" lang="zh-TW" altLang="en-US" smtClean="0"/>
              <a:t>第三層</a:t>
            </a:r>
          </a:p>
          <a:p>
            <a:pPr lvl="3" eaLnBrk="1" latinLnBrk="0" hangingPunct="1"/>
            <a:r>
              <a:rPr kumimoji="0" lang="zh-TW" altLang="en-US" smtClean="0"/>
              <a:t>第四層</a:t>
            </a:r>
          </a:p>
          <a:p>
            <a:pPr lvl="4" eaLnBrk="1" latinLnBrk="0" hangingPunct="1"/>
            <a:r>
              <a:rPr kumimoji="0" lang="zh-TW" altLang="en-US" smtClean="0"/>
              <a:t>第五層</a:t>
            </a:r>
            <a:endParaRPr kumimoji="0" lang="en-US"/>
          </a:p>
        </p:txBody>
      </p:sp>
      <p:sp>
        <p:nvSpPr>
          <p:cNvPr id="14" name="日期版面配置區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BEAD13-0566-4C6C-97E7-55F17F24B09F}" type="datetimeFigureOut">
              <a:rPr lang="zh-TW" altLang="en-US" smtClean="0"/>
              <a:t>2018/6/13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投影片編號版面配置區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3DA0BB7-265A-403C-9275-D587AB510EDC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115616" y="1916832"/>
            <a:ext cx="7560840" cy="2016224"/>
          </a:xfrm>
        </p:spPr>
        <p:txBody>
          <a:bodyPr>
            <a:normAutofit fontScale="90000"/>
          </a:bodyPr>
          <a:lstStyle/>
          <a:p>
            <a:r>
              <a:rPr lang="en-US" altLang="zh-TW" sz="6000" dirty="0" smtClean="0"/>
              <a:t/>
            </a:r>
            <a:br>
              <a:rPr lang="en-US" altLang="zh-TW" sz="6000" dirty="0" smtClean="0"/>
            </a:br>
            <a:r>
              <a:rPr lang="en-US" altLang="zh-TW" sz="6000" dirty="0"/>
              <a:t/>
            </a:r>
            <a:br>
              <a:rPr lang="en-US" altLang="zh-TW" sz="6000" dirty="0"/>
            </a:br>
            <a:r>
              <a:rPr lang="en-US" altLang="zh-TW" sz="6000" dirty="0" smtClean="0"/>
              <a:t/>
            </a:r>
            <a:br>
              <a:rPr lang="en-US" altLang="zh-TW" sz="6000" dirty="0" smtClean="0"/>
            </a:br>
            <a:r>
              <a:rPr lang="en-US" altLang="zh-TW" sz="6000" dirty="0"/>
              <a:t/>
            </a:r>
            <a:br>
              <a:rPr lang="en-US" altLang="zh-TW" sz="6000" dirty="0"/>
            </a:br>
            <a:r>
              <a:rPr lang="en-US" altLang="zh-TW" sz="6000" dirty="0" smtClean="0"/>
              <a:t> </a:t>
            </a:r>
            <a:br>
              <a:rPr lang="en-US" altLang="zh-TW" sz="6000" dirty="0" smtClean="0"/>
            </a:br>
            <a:r>
              <a:rPr lang="en-US" altLang="zh-TW" sz="6000" dirty="0"/>
              <a:t/>
            </a:r>
            <a:br>
              <a:rPr lang="en-US" altLang="zh-TW" sz="6000" dirty="0"/>
            </a:br>
            <a:r>
              <a:rPr lang="en-US" altLang="zh-TW" sz="6000" dirty="0" smtClean="0"/>
              <a:t/>
            </a:r>
            <a:br>
              <a:rPr lang="en-US" altLang="zh-TW" sz="6000" dirty="0" smtClean="0"/>
            </a:br>
            <a:r>
              <a:rPr lang="en-US" altLang="zh-TW" sz="6000" dirty="0" smtClean="0"/>
              <a:t>  </a:t>
            </a:r>
            <a:r>
              <a:rPr lang="zh-TW" altLang="en-US" sz="6000" dirty="0" smtClean="0"/>
              <a:t>強化</a:t>
            </a:r>
            <a:r>
              <a:rPr lang="zh-TW" altLang="en-US" sz="6000" dirty="0" smtClean="0"/>
              <a:t>員工廉</a:t>
            </a:r>
            <a:r>
              <a:rPr lang="zh-TW" altLang="en-US" sz="6000" dirty="0"/>
              <a:t>政法治</a:t>
            </a:r>
            <a:r>
              <a:rPr lang="zh-TW" altLang="en-US" sz="6000" dirty="0" smtClean="0"/>
              <a:t>研習</a:t>
            </a:r>
            <a:r>
              <a:rPr lang="en-US" altLang="zh-TW" sz="6000" dirty="0" smtClean="0"/>
              <a:t/>
            </a:r>
            <a:br>
              <a:rPr lang="en-US" altLang="zh-TW" sz="6000" dirty="0" smtClean="0"/>
            </a:br>
            <a:r>
              <a:rPr lang="en-US" altLang="zh-TW" sz="6000" dirty="0"/>
              <a:t/>
            </a:r>
            <a:br>
              <a:rPr lang="en-US" altLang="zh-TW" sz="6000" dirty="0"/>
            </a:br>
            <a:r>
              <a:rPr lang="en-US" altLang="zh-TW" sz="6000" dirty="0" smtClean="0"/>
              <a:t>              </a:t>
            </a:r>
            <a:r>
              <a:rPr lang="en-US" altLang="zh-TW" dirty="0" smtClean="0"/>
              <a:t>107.6.29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en-US" altLang="zh-TW" dirty="0"/>
          </a:p>
          <a:p>
            <a:endParaRPr lang="en-US" altLang="zh-TW" dirty="0" smtClean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451549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可否在網路上拍賣手做藝品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有營利事實即不可</a:t>
            </a:r>
            <a:endParaRPr lang="en-US" altLang="zh-TW" dirty="0" smtClean="0"/>
          </a:p>
          <a:p>
            <a:r>
              <a:rPr lang="zh-TW" altLang="en-US" dirty="0"/>
              <a:t>有常態</a:t>
            </a:r>
            <a:r>
              <a:rPr lang="zh-TW" altLang="en-US" dirty="0" smtClean="0"/>
              <a:t>狀況極易被認定為有營利事實</a:t>
            </a:r>
            <a:endParaRPr lang="en-US" altLang="zh-TW" dirty="0" smtClean="0"/>
          </a:p>
          <a:p>
            <a:r>
              <a:rPr lang="zh-TW" altLang="en-US" dirty="0" smtClean="0"/>
              <a:t>應盡量避免以免被告發立案時易被認定有罪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917082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27584" y="2780928"/>
            <a:ext cx="8153400" cy="990600"/>
          </a:xfrm>
        </p:spPr>
        <p:txBody>
          <a:bodyPr>
            <a:normAutofit fontScale="90000"/>
          </a:bodyPr>
          <a:lstStyle/>
          <a:p>
            <a:r>
              <a:rPr lang="zh-TW" altLang="en-US" dirty="0"/>
              <a:t>感謝臨聽</a:t>
            </a:r>
            <a:br>
              <a:rPr lang="zh-TW" altLang="en-US" dirty="0"/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4713334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zh-TW" b="1" dirty="0"/>
              <a:t>問</a:t>
            </a:r>
            <a:r>
              <a:rPr lang="zh-TW" altLang="zh-TW" b="1" dirty="0" smtClean="0"/>
              <a:t>：本規範</a:t>
            </a:r>
            <a:r>
              <a:rPr lang="zh-TW" altLang="en-US" b="1" dirty="0" smtClean="0"/>
              <a:t>對於本校</a:t>
            </a:r>
            <a:r>
              <a:rPr lang="zh-TW" altLang="zh-TW" b="1" dirty="0" smtClean="0"/>
              <a:t>適用</a:t>
            </a:r>
            <a:r>
              <a:rPr lang="zh-TW" altLang="zh-TW" b="1" dirty="0"/>
              <a:t>對象為何？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TW" altLang="zh-TW" dirty="0"/>
              <a:t>（一）適用對象</a:t>
            </a:r>
            <a:r>
              <a:rPr lang="zh-TW" altLang="zh-TW" b="1" dirty="0"/>
              <a:t>：</a:t>
            </a:r>
            <a:r>
              <a:rPr lang="zh-TW" altLang="zh-TW" dirty="0"/>
              <a:t>本規範適用對象為行政院及所屬機關適用公務員服務法之</a:t>
            </a:r>
            <a:r>
              <a:rPr lang="zh-TW" altLang="zh-TW" dirty="0" smtClean="0"/>
              <a:t>人員</a:t>
            </a:r>
            <a:endParaRPr lang="en-US" altLang="zh-TW" dirty="0" smtClean="0"/>
          </a:p>
          <a:p>
            <a:r>
              <a:rPr lang="en-US" altLang="zh-TW" dirty="0" smtClean="0"/>
              <a:t>(</a:t>
            </a:r>
            <a:r>
              <a:rPr lang="zh-TW" altLang="en-US" dirty="0" smtClean="0"/>
              <a:t>二</a:t>
            </a:r>
            <a:r>
              <a:rPr lang="en-US" altLang="zh-TW" dirty="0" smtClean="0"/>
              <a:t>)</a:t>
            </a:r>
            <a:r>
              <a:rPr lang="zh-TW" altLang="en-US" dirty="0" smtClean="0"/>
              <a:t>學校校長、地方首長、雇員、約聘雇人員、駐衛警察</a:t>
            </a:r>
            <a:endParaRPr lang="en-US" altLang="zh-TW" dirty="0"/>
          </a:p>
          <a:p>
            <a:r>
              <a:rPr lang="en-US" altLang="zh-TW" dirty="0" smtClean="0"/>
              <a:t>(</a:t>
            </a:r>
            <a:r>
              <a:rPr lang="zh-TW" altLang="en-US" dirty="0"/>
              <a:t>三</a:t>
            </a:r>
            <a:r>
              <a:rPr lang="en-US" altLang="zh-TW" dirty="0" smtClean="0"/>
              <a:t>)</a:t>
            </a:r>
            <a:r>
              <a:rPr lang="zh-TW" altLang="en-US" dirty="0" smtClean="0"/>
              <a:t>兼行政教師</a:t>
            </a: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46427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sz="3600" dirty="0" smtClean="0"/>
              <a:t>機關與機關間是否受到規範？</a:t>
            </a:r>
            <a:endParaRPr lang="zh-TW" altLang="en-US" sz="3600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altLang="zh-TW" dirty="0" smtClean="0"/>
          </a:p>
          <a:p>
            <a:endParaRPr lang="en-US" altLang="zh-TW" dirty="0"/>
          </a:p>
          <a:p>
            <a:pPr marL="0" indent="0">
              <a:buNone/>
            </a:pPr>
            <a:r>
              <a:rPr lang="zh-TW" altLang="en-US" sz="2600" dirty="0" smtClean="0"/>
              <a:t>重點在於規範公務員個人行為</a:t>
            </a:r>
            <a:endParaRPr lang="en-US" altLang="zh-TW" sz="2600" dirty="0" smtClean="0"/>
          </a:p>
          <a:p>
            <a:pPr marL="0" indent="0">
              <a:buNone/>
            </a:pPr>
            <a:endParaRPr lang="en-US" altLang="zh-TW" sz="2600" dirty="0"/>
          </a:p>
          <a:p>
            <a:pPr marL="0" indent="0">
              <a:buNone/>
            </a:pPr>
            <a:r>
              <a:rPr lang="zh-TW" altLang="en-US" sz="2600" dirty="0" smtClean="0"/>
              <a:t>機關間不受規範</a:t>
            </a:r>
            <a:endParaRPr lang="zh-TW" altLang="en-US" sz="2600" dirty="0"/>
          </a:p>
        </p:txBody>
      </p:sp>
    </p:spTree>
    <p:extLst>
      <p:ext uri="{BB962C8B-B14F-4D97-AF65-F5344CB8AC3E}">
        <p14:creationId xmlns:p14="http://schemas.microsoft.com/office/powerpoint/2010/main" val="109213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規範內容為何？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/>
              <a:t>同一年度來自</a:t>
            </a:r>
            <a:r>
              <a:rPr lang="zh-TW" altLang="en-US" dirty="0" smtClean="0"/>
              <a:t>同一來源受餽贈財務以新台幣一萬元為限</a:t>
            </a:r>
            <a:endParaRPr lang="en-US" altLang="zh-TW" dirty="0" smtClean="0"/>
          </a:p>
          <a:p>
            <a:r>
              <a:rPr lang="zh-TW" altLang="en-US" dirty="0"/>
              <a:t>一般</a:t>
            </a:r>
            <a:r>
              <a:rPr lang="zh-TW" altLang="en-US" dirty="0" smtClean="0"/>
              <a:t>正常婚喪喜慶社交禮俗不可以超過三千元</a:t>
            </a:r>
            <a:endParaRPr lang="en-US" altLang="zh-TW" dirty="0" smtClean="0"/>
          </a:p>
          <a:p>
            <a:r>
              <a:rPr lang="zh-TW" altLang="en-US" dirty="0"/>
              <a:t>贈送</a:t>
            </a:r>
            <a:r>
              <a:rPr lang="zh-TW" altLang="en-US" dirty="0" smtClean="0"/>
              <a:t>長官財物不可超過五百元</a:t>
            </a:r>
            <a:endParaRPr lang="en-US" altLang="zh-TW" dirty="0" smtClean="0"/>
          </a:p>
          <a:p>
            <a:r>
              <a:rPr lang="zh-TW" altLang="en-US" dirty="0"/>
              <a:t>合送長官</a:t>
            </a:r>
            <a:r>
              <a:rPr lang="zh-TW" altLang="en-US" dirty="0" smtClean="0"/>
              <a:t>財物不可超過一千元</a:t>
            </a:r>
            <a:endParaRPr lang="en-US" altLang="zh-TW" dirty="0" smtClean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843425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 smtClean="0"/>
              <a:t>對於有利害關係的贈與應如何處理？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拒絕再拒絕</a:t>
            </a:r>
            <a:endParaRPr lang="en-US" altLang="zh-TW" dirty="0" smtClean="0"/>
          </a:p>
          <a:p>
            <a:r>
              <a:rPr lang="zh-TW" altLang="en-US" dirty="0"/>
              <a:t>報簽</a:t>
            </a:r>
            <a:r>
              <a:rPr lang="zh-TW" altLang="en-US" dirty="0" smtClean="0"/>
              <a:t>長官核定方能接受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66294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對於無利害關係的贈與應如何？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市價不超過標準可以直接接受</a:t>
            </a:r>
            <a:endParaRPr lang="en-US" altLang="zh-TW" dirty="0" smtClean="0"/>
          </a:p>
          <a:p>
            <a:r>
              <a:rPr lang="zh-TW" altLang="en-US" dirty="0"/>
              <a:t>市價超過</a:t>
            </a:r>
            <a:r>
              <a:rPr lang="zh-TW" altLang="en-US" dirty="0" smtClean="0"/>
              <a:t>標準要報簽長官同意</a:t>
            </a:r>
            <a:endParaRPr lang="en-US" altLang="zh-TW" dirty="0" smtClean="0"/>
          </a:p>
          <a:p>
            <a:r>
              <a:rPr lang="zh-TW" altLang="en-US" dirty="0"/>
              <a:t>如為自己</a:t>
            </a:r>
            <a:r>
              <a:rPr lang="zh-TW" altLang="en-US" dirty="0" smtClean="0"/>
              <a:t>親友正常禮俗往來可以接受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88845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可否購買股票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可</a:t>
            </a:r>
            <a:endParaRPr lang="en-US" altLang="zh-TW" dirty="0" smtClean="0"/>
          </a:p>
          <a:p>
            <a:r>
              <a:rPr lang="zh-TW" altLang="en-US" dirty="0"/>
              <a:t>但不可</a:t>
            </a:r>
            <a:r>
              <a:rPr lang="zh-TW" altLang="en-US" dirty="0" smtClean="0"/>
              <a:t>超過投資事業股本的百分之</a:t>
            </a:r>
            <a:r>
              <a:rPr lang="en-US" altLang="zh-TW" dirty="0" smtClean="0"/>
              <a:t>10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439335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TW" altLang="en-US" dirty="0" smtClean="0"/>
              <a:t>可否經營如餐廳、咖啡廳等商號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不可</a:t>
            </a:r>
            <a:endParaRPr lang="en-US" altLang="zh-TW" dirty="0" smtClean="0"/>
          </a:p>
          <a:p>
            <a:r>
              <a:rPr lang="zh-TW" altLang="en-US" dirty="0"/>
              <a:t>只要是登記有案的商號即不可</a:t>
            </a:r>
          </a:p>
        </p:txBody>
      </p:sp>
    </p:spTree>
    <p:extLst>
      <p:ext uri="{BB962C8B-B14F-4D97-AF65-F5344CB8AC3E}">
        <p14:creationId xmlns:p14="http://schemas.microsoft.com/office/powerpoint/2010/main" val="2589323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另一半可否經營商號</a:t>
            </a:r>
            <a:r>
              <a:rPr lang="en-US" altLang="zh-TW" dirty="0" smtClean="0"/>
              <a:t>?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zh-TW" altLang="en-US" dirty="0" smtClean="0"/>
              <a:t>可</a:t>
            </a:r>
            <a:endParaRPr lang="en-US" altLang="zh-TW" dirty="0" smtClean="0"/>
          </a:p>
          <a:p>
            <a:r>
              <a:rPr lang="zh-TW" altLang="en-US" dirty="0" smtClean="0"/>
              <a:t>但公務人員本身不得有介入之事實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2401732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中庸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中庸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中庸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38</TotalTime>
  <Words>256</Words>
  <Application>Microsoft Office PowerPoint</Application>
  <PresentationFormat>如螢幕大小 (4:3)</PresentationFormat>
  <Paragraphs>46</Paragraphs>
  <Slides>11</Slides>
  <Notes>1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2" baseType="lpstr">
      <vt:lpstr>中庸</vt:lpstr>
      <vt:lpstr>          強化員工廉政法治研習                107.6.29</vt:lpstr>
      <vt:lpstr>問：本規範對於本校適用對象為何？</vt:lpstr>
      <vt:lpstr>機關與機關間是否受到規範？</vt:lpstr>
      <vt:lpstr>規範內容為何？</vt:lpstr>
      <vt:lpstr>對於有利害關係的贈與應如何處理？</vt:lpstr>
      <vt:lpstr>對於無利害關係的贈與應如何？</vt:lpstr>
      <vt:lpstr>可否購買股票?</vt:lpstr>
      <vt:lpstr>可否經營如餐廳、咖啡廳等商號?</vt:lpstr>
      <vt:lpstr>另一半可否經營商號?</vt:lpstr>
      <vt:lpstr>可否在網路上拍賣手做藝品?</vt:lpstr>
      <vt:lpstr>感謝臨聽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公務人員廉政倫理宣導</dc:title>
  <dc:creator>mj</dc:creator>
  <cp:lastModifiedBy>mj</cp:lastModifiedBy>
  <cp:revision>12</cp:revision>
  <dcterms:created xsi:type="dcterms:W3CDTF">2017-03-10T07:29:46Z</dcterms:created>
  <dcterms:modified xsi:type="dcterms:W3CDTF">2018-06-13T03:29:12Z</dcterms:modified>
</cp:coreProperties>
</file>