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7.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1.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40" r:id="rId1"/>
    <p:sldMasterId id="2147483810" r:id="rId2"/>
    <p:sldMasterId id="2147483816" r:id="rId3"/>
    <p:sldMasterId id="2147484970" r:id="rId4"/>
    <p:sldMasterId id="2147485054" r:id="rId5"/>
    <p:sldMasterId id="2147485095" r:id="rId6"/>
    <p:sldMasterId id="2147485115" r:id="rId7"/>
    <p:sldMasterId id="2147485127" r:id="rId8"/>
    <p:sldMasterId id="2147485175" r:id="rId9"/>
    <p:sldMasterId id="2147485186" r:id="rId10"/>
    <p:sldMasterId id="2147485198" r:id="rId11"/>
    <p:sldMasterId id="2147485227" r:id="rId12"/>
  </p:sldMasterIdLst>
  <p:notesMasterIdLst>
    <p:notesMasterId r:id="rId88"/>
  </p:notesMasterIdLst>
  <p:sldIdLst>
    <p:sldId id="670" r:id="rId13"/>
    <p:sldId id="385" r:id="rId14"/>
    <p:sldId id="353" r:id="rId15"/>
    <p:sldId id="568" r:id="rId16"/>
    <p:sldId id="567" r:id="rId17"/>
    <p:sldId id="386" r:id="rId18"/>
    <p:sldId id="299" r:id="rId19"/>
    <p:sldId id="464" r:id="rId20"/>
    <p:sldId id="526" r:id="rId21"/>
    <p:sldId id="525" r:id="rId22"/>
    <p:sldId id="308" r:id="rId23"/>
    <p:sldId id="468" r:id="rId24"/>
    <p:sldId id="421" r:id="rId25"/>
    <p:sldId id="422" r:id="rId26"/>
    <p:sldId id="669" r:id="rId27"/>
    <p:sldId id="466" r:id="rId28"/>
    <p:sldId id="663" r:id="rId29"/>
    <p:sldId id="677" r:id="rId30"/>
    <p:sldId id="606" r:id="rId31"/>
    <p:sldId id="607" r:id="rId32"/>
    <p:sldId id="664" r:id="rId33"/>
    <p:sldId id="665" r:id="rId34"/>
    <p:sldId id="666" r:id="rId35"/>
    <p:sldId id="608" r:id="rId36"/>
    <p:sldId id="609" r:id="rId37"/>
    <p:sldId id="610" r:id="rId38"/>
    <p:sldId id="612" r:id="rId39"/>
    <p:sldId id="676" r:id="rId40"/>
    <p:sldId id="611" r:id="rId41"/>
    <p:sldId id="613" r:id="rId42"/>
    <p:sldId id="614" r:id="rId43"/>
    <p:sldId id="615" r:id="rId44"/>
    <p:sldId id="616" r:id="rId45"/>
    <p:sldId id="378" r:id="rId46"/>
    <p:sldId id="658" r:id="rId47"/>
    <p:sldId id="266" r:id="rId48"/>
    <p:sldId id="379" r:id="rId49"/>
    <p:sldId id="268" r:id="rId50"/>
    <p:sldId id="269" r:id="rId51"/>
    <p:sldId id="389" r:id="rId52"/>
    <p:sldId id="274" r:id="rId53"/>
    <p:sldId id="471" r:id="rId54"/>
    <p:sldId id="473" r:id="rId55"/>
    <p:sldId id="477" r:id="rId56"/>
    <p:sldId id="483" r:id="rId57"/>
    <p:sldId id="286" r:id="rId58"/>
    <p:sldId id="585" r:id="rId59"/>
    <p:sldId id="674" r:id="rId60"/>
    <p:sldId id="675" r:id="rId61"/>
    <p:sldId id="671" r:id="rId62"/>
    <p:sldId id="659" r:id="rId63"/>
    <p:sldId id="617" r:id="rId64"/>
    <p:sldId id="618" r:id="rId65"/>
    <p:sldId id="619" r:id="rId66"/>
    <p:sldId id="620" r:id="rId67"/>
    <p:sldId id="621" r:id="rId68"/>
    <p:sldId id="622" r:id="rId69"/>
    <p:sldId id="623" r:id="rId70"/>
    <p:sldId id="587" r:id="rId71"/>
    <p:sldId id="588" r:id="rId72"/>
    <p:sldId id="589" r:id="rId73"/>
    <p:sldId id="590" r:id="rId74"/>
    <p:sldId id="661" r:id="rId75"/>
    <p:sldId id="592" r:id="rId76"/>
    <p:sldId id="600" r:id="rId77"/>
    <p:sldId id="601" r:id="rId78"/>
    <p:sldId id="604" r:id="rId79"/>
    <p:sldId id="307" r:id="rId80"/>
    <p:sldId id="625" r:id="rId81"/>
    <p:sldId id="626" r:id="rId82"/>
    <p:sldId id="628" r:id="rId83"/>
    <p:sldId id="437" r:id="rId84"/>
    <p:sldId id="678" r:id="rId85"/>
    <p:sldId id="438" r:id="rId86"/>
    <p:sldId id="439" r:id="rId87"/>
  </p:sldIdLst>
  <p:sldSz cx="12192000" cy="6858000"/>
  <p:notesSz cx="6858000" cy="9144000"/>
  <p:embeddedFontLst>
    <p:embeddedFont>
      <p:font typeface="Arial Black" panose="020B0A04020102020204" pitchFamily="34" charset="0"/>
      <p:bold r:id="rId89"/>
    </p:embeddedFont>
    <p:embeddedFont>
      <p:font typeface="Broadway BT" panose="02020500000000000000"/>
      <p:regular r:id="rId90"/>
    </p:embeddedFont>
    <p:embeddedFont>
      <p:font typeface="Calibri" panose="020F0502020204030204" pitchFamily="34" charset="0"/>
      <p:regular r:id="rId91"/>
      <p:bold r:id="rId92"/>
      <p:italic r:id="rId93"/>
      <p:boldItalic r:id="rId94"/>
    </p:embeddedFont>
    <p:embeddedFont>
      <p:font typeface="Calibri Light" panose="020F0302020204030204" pitchFamily="34" charset="0"/>
      <p:regular r:id="rId95"/>
      <p:italic r:id="rId96"/>
    </p:embeddedFont>
    <p:embeddedFont>
      <p:font typeface="Corbel" panose="020B0503020204020204" pitchFamily="34" charset="0"/>
      <p:regular r:id="rId97"/>
      <p:bold r:id="rId98"/>
      <p:italic r:id="rId99"/>
      <p:boldItalic r:id="rId100"/>
    </p:embeddedFont>
    <p:embeddedFont>
      <p:font typeface="Gill Sans MT" panose="020B0502020104020203" pitchFamily="34" charset="0"/>
      <p:regular r:id="rId101"/>
      <p:bold r:id="rId102"/>
      <p:italic r:id="rId103"/>
      <p:boldItalic r:id="rId104"/>
    </p:embeddedFont>
    <p:embeddedFont>
      <p:font typeface="Goudy Old Style" panose="02020502050305020303" pitchFamily="18" charset="0"/>
      <p:regular r:id="rId105"/>
      <p:bold r:id="rId106"/>
      <p:italic r:id="rId107"/>
    </p:embeddedFont>
    <p:embeddedFont>
      <p:font typeface="Impact" panose="020B0806030902050204" pitchFamily="34" charset="0"/>
      <p:regular r:id="rId108"/>
    </p:embeddedFont>
    <p:embeddedFont>
      <p:font typeface="Microsoft YaHei" panose="020B0503020204020204" pitchFamily="34" charset="-122"/>
      <p:regular r:id="rId109"/>
      <p:bold r:id="rId110"/>
    </p:embeddedFont>
    <p:embeddedFont>
      <p:font typeface="Microsoft YaHei" panose="020B0503020204020204" pitchFamily="34" charset="-122"/>
      <p:regular r:id="rId109"/>
      <p:bold r:id="rId110"/>
    </p:embeddedFont>
    <p:embeddedFont>
      <p:font typeface="STXihei" panose="02010600040101010101" pitchFamily="2" charset="-122"/>
      <p:regular r:id="rId111"/>
    </p:embeddedFont>
    <p:embeddedFont>
      <p:font typeface="Wingdings 3" panose="05040102010807070707" pitchFamily="18" charset="2"/>
      <p:regular r:id="rId112"/>
    </p:embeddedFont>
    <p:embeddedFont>
      <p:font typeface="微軟正黑體" panose="020B0604030504040204" pitchFamily="34" charset="-120"/>
      <p:regular r:id="rId113"/>
      <p:bold r:id="rId114"/>
    </p:embeddedFont>
    <p:embeddedFont>
      <p:font typeface="微軟正黑體" panose="020B0604030504040204" pitchFamily="34" charset="-120"/>
      <p:regular r:id="rId113"/>
      <p:bold r:id="rId114"/>
    </p:embeddedFont>
    <p:embeddedFont>
      <p:font typeface="標楷體" panose="03000509000000000000" pitchFamily="65" charset="-120"/>
      <p:regular r:id="rId115"/>
    </p:embeddedFont>
  </p:embeddedFontLst>
  <p:defaultTextStyle>
    <a:defPPr>
      <a:defRPr lang="zh-CN"/>
    </a:defPPr>
    <a:lvl1pPr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eaLnBrk="0" fontAlgn="base" hangingPunct="0">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936F7"/>
    <a:srgbClr val="FFD1F0"/>
    <a:srgbClr val="69BCC7"/>
    <a:srgbClr val="19C921"/>
    <a:srgbClr val="A2F69C"/>
    <a:srgbClr val="00FF00"/>
    <a:srgbClr val="FF0066"/>
    <a:srgbClr val="93634C"/>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佈景主題樣式 2 - 輔色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淺色樣式 1 - 輔色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25E5076-3810-47DD-B79F-674D7AD40C01}" styleName="深色樣式 1 - 輔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樣式 1 - 輔色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24" autoAdjust="0"/>
    <p:restoredTop sz="85978" autoAdjust="0"/>
  </p:normalViewPr>
  <p:slideViewPr>
    <p:cSldViewPr>
      <p:cViewPr varScale="1">
        <p:scale>
          <a:sx n="97" d="100"/>
          <a:sy n="97" d="100"/>
        </p:scale>
        <p:origin x="606"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117" Type="http://schemas.openxmlformats.org/officeDocument/2006/relationships/viewProps" Target="viewProps.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slide" Target="slides/slide72.xml"/><Relationship Id="rId89" Type="http://schemas.openxmlformats.org/officeDocument/2006/relationships/font" Target="fonts/font1.fntdata"/><Relationship Id="rId112" Type="http://schemas.openxmlformats.org/officeDocument/2006/relationships/font" Target="fonts/font24.fntdata"/><Relationship Id="rId16" Type="http://schemas.openxmlformats.org/officeDocument/2006/relationships/slide" Target="slides/slide4.xml"/><Relationship Id="rId107" Type="http://schemas.openxmlformats.org/officeDocument/2006/relationships/font" Target="fonts/font19.fntdata"/><Relationship Id="rId11" Type="http://schemas.openxmlformats.org/officeDocument/2006/relationships/slideMaster" Target="slideMasters/slideMaster11.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102" Type="http://schemas.openxmlformats.org/officeDocument/2006/relationships/font" Target="fonts/font14.fntdata"/><Relationship Id="rId5" Type="http://schemas.openxmlformats.org/officeDocument/2006/relationships/slideMaster" Target="slideMasters/slideMaster5.xml"/><Relationship Id="rId90" Type="http://schemas.openxmlformats.org/officeDocument/2006/relationships/font" Target="fonts/font2.fntdata"/><Relationship Id="rId95" Type="http://schemas.openxmlformats.org/officeDocument/2006/relationships/font" Target="fonts/font7.fntdata"/><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113" Type="http://schemas.openxmlformats.org/officeDocument/2006/relationships/font" Target="fonts/font25.fntdata"/><Relationship Id="rId118" Type="http://schemas.openxmlformats.org/officeDocument/2006/relationships/theme" Target="theme/theme1.xml"/><Relationship Id="rId80" Type="http://schemas.openxmlformats.org/officeDocument/2006/relationships/slide" Target="slides/slide68.xml"/><Relationship Id="rId85" Type="http://schemas.openxmlformats.org/officeDocument/2006/relationships/slide" Target="slides/slide73.xml"/><Relationship Id="rId12" Type="http://schemas.openxmlformats.org/officeDocument/2006/relationships/slideMaster" Target="slideMasters/slideMaster12.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font" Target="fonts/font15.fntdata"/><Relationship Id="rId108" Type="http://schemas.openxmlformats.org/officeDocument/2006/relationships/font" Target="fonts/font20.fntdata"/><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font" Target="fonts/font3.fntdata"/><Relationship Id="rId96"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font" Target="fonts/font26.fntdata"/><Relationship Id="rId119"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font" Target="fonts/font6.fntdata"/><Relationship Id="rId99" Type="http://schemas.openxmlformats.org/officeDocument/2006/relationships/font" Target="fonts/font11.fntdata"/><Relationship Id="rId101" Type="http://schemas.openxmlformats.org/officeDocument/2006/relationships/font" Target="fonts/font13.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font" Target="fonts/font21.fntdata"/><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font" Target="fonts/font9.fntdata"/><Relationship Id="rId104" Type="http://schemas.openxmlformats.org/officeDocument/2006/relationships/font" Target="fonts/font16.fntdata"/><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font" Target="fonts/font4.fntdata"/><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font" Target="fonts/font22.fntdata"/><Relationship Id="rId115" Type="http://schemas.openxmlformats.org/officeDocument/2006/relationships/font" Target="fonts/font27.fntdata"/><Relationship Id="rId61" Type="http://schemas.openxmlformats.org/officeDocument/2006/relationships/slide" Target="slides/slide49.xml"/><Relationship Id="rId82" Type="http://schemas.openxmlformats.org/officeDocument/2006/relationships/slide" Target="slides/slide7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font" Target="fonts/font12.fntdata"/><Relationship Id="rId105" Type="http://schemas.openxmlformats.org/officeDocument/2006/relationships/font" Target="fonts/font17.fntdata"/><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font" Target="fonts/font5.fntdata"/><Relationship Id="rId98" Type="http://schemas.openxmlformats.org/officeDocument/2006/relationships/font" Target="fonts/font10.fntdata"/><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openxmlformats.org/officeDocument/2006/relationships/presProps" Target="presProps.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notesMaster" Target="notesMasters/notesMaster1.xml"/><Relationship Id="rId111" Type="http://schemas.openxmlformats.org/officeDocument/2006/relationships/font" Target="fonts/font23.fntdata"/><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font" Target="fonts/font18.fntdata"/></Relationships>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5E4696-CE36-40FB-8726-EC24909286A6}" type="doc">
      <dgm:prSet loTypeId="urn:microsoft.com/office/officeart/2005/8/layout/vList6" loCatId="list" qsTypeId="urn:microsoft.com/office/officeart/2005/8/quickstyle/simple1#4" qsCatId="simple" csTypeId="urn:microsoft.com/office/officeart/2005/8/colors/colorful1#2" csCatId="colorful" phldr="1"/>
      <dgm:spPr/>
      <dgm:t>
        <a:bodyPr/>
        <a:lstStyle/>
        <a:p>
          <a:endParaRPr lang="zh-TW" altLang="en-US"/>
        </a:p>
      </dgm:t>
    </dgm:pt>
    <dgm:pt modelId="{B625F2EB-10E5-4149-8948-148379F6CACA}">
      <dgm:prSet phldrT="[文字]" custT="1"/>
      <dgm:spPr>
        <a:solidFill>
          <a:srgbClr val="00FF00"/>
        </a:solidFill>
      </dgm:spPr>
      <dgm:t>
        <a:bodyPr/>
        <a:lstStyle/>
        <a:p>
          <a:r>
            <a:rPr lang="zh-TW" altLang="en-US" sz="3600" b="1"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均衡發展</a:t>
          </a:r>
        </a:p>
      </dgm:t>
    </dgm:pt>
    <dgm:pt modelId="{4538D5EC-F26F-48D5-A6E0-75ECE2C745A7}" type="parTrans" cxnId="{DE954ED6-D966-4ADE-B96B-11239B33A9DE}">
      <dgm:prSet/>
      <dgm:spPr/>
      <dgm:t>
        <a:bodyPr/>
        <a:lstStyle/>
        <a:p>
          <a:endParaRPr lang="zh-TW" altLang="en-US">
            <a:solidFill>
              <a:schemeClr val="tx1"/>
            </a:solidFill>
          </a:endParaRPr>
        </a:p>
      </dgm:t>
    </dgm:pt>
    <dgm:pt modelId="{F6CBCB96-AAC9-4331-A6E3-92D55FF819FA}" type="sibTrans" cxnId="{DE954ED6-D966-4ADE-B96B-11239B33A9DE}">
      <dgm:prSet/>
      <dgm:spPr/>
      <dgm:t>
        <a:bodyPr/>
        <a:lstStyle/>
        <a:p>
          <a:endParaRPr lang="zh-TW" altLang="en-US">
            <a:solidFill>
              <a:schemeClr val="tx1"/>
            </a:solidFill>
          </a:endParaRPr>
        </a:p>
      </dgm:t>
    </dgm:pt>
    <dgm:pt modelId="{C0BA452B-58F9-4D08-9C12-EE745668566A}">
      <dgm:prSet phldrT="[文字]" custT="1"/>
      <dgm:spPr>
        <a:solidFill>
          <a:schemeClr val="accent2">
            <a:lumMod val="75000"/>
          </a:schemeClr>
        </a:solidFill>
        <a:ln>
          <a:solidFill>
            <a:srgbClr val="008000"/>
          </a:solidFill>
        </a:ln>
      </dgm:spPr>
      <dgm:t>
        <a:bodyPr/>
        <a:lstStyle/>
        <a:p>
          <a:r>
            <a:rPr lang="zh-TW" altLang="en-US" sz="3600" b="1"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多元學習</a:t>
          </a:r>
        </a:p>
      </dgm:t>
    </dgm:pt>
    <dgm:pt modelId="{288EAFA3-7AFA-4E08-9F83-DD1D789A95C9}" type="sibTrans" cxnId="{098F245B-042A-4729-A996-24DD4446AD25}">
      <dgm:prSet/>
      <dgm:spPr/>
      <dgm:t>
        <a:bodyPr/>
        <a:lstStyle/>
        <a:p>
          <a:endParaRPr lang="zh-TW" altLang="en-US">
            <a:solidFill>
              <a:schemeClr val="tx1"/>
            </a:solidFill>
          </a:endParaRPr>
        </a:p>
      </dgm:t>
    </dgm:pt>
    <dgm:pt modelId="{F0D173E7-34E4-45CD-8598-B168AA3E55AE}" type="parTrans" cxnId="{098F245B-042A-4729-A996-24DD4446AD25}">
      <dgm:prSet/>
      <dgm:spPr/>
      <dgm:t>
        <a:bodyPr/>
        <a:lstStyle/>
        <a:p>
          <a:endParaRPr lang="zh-TW" altLang="en-US">
            <a:solidFill>
              <a:schemeClr val="tx1"/>
            </a:solidFill>
          </a:endParaRPr>
        </a:p>
      </dgm:t>
    </dgm:pt>
    <dgm:pt modelId="{19249124-F0DD-4A7E-A6ED-2EC7309F368E}">
      <dgm:prSet phldrT="[文字]" custT="1"/>
      <dgm:spPr>
        <a:solidFill>
          <a:schemeClr val="accent2">
            <a:lumMod val="20000"/>
            <a:lumOff val="80000"/>
            <a:alpha val="90000"/>
          </a:schemeClr>
        </a:solidFill>
        <a:ln>
          <a:solidFill>
            <a:srgbClr val="9966FF">
              <a:alpha val="90000"/>
            </a:srgbClr>
          </a:solidFill>
        </a:ln>
      </dgm:spPr>
      <dgm:t>
        <a:bodyPr anchor="ctr"/>
        <a:lstStyle/>
        <a:p>
          <a:pPr algn="ctr"/>
          <a:r>
            <a:rPr lang="zh-TW" altLang="en-US" sz="2000" b="1" u="sng" dirty="0">
              <a:latin typeface="微軟正黑體" pitchFamily="34" charset="-120"/>
              <a:ea typeface="微軟正黑體" pitchFamily="34" charset="-120"/>
            </a:rPr>
            <a:t>採計</a:t>
          </a:r>
          <a:r>
            <a:rPr lang="en-US" altLang="zh-TW" sz="2000" b="1" u="sng" dirty="0">
              <a:solidFill>
                <a:srgbClr val="FF0000"/>
              </a:solidFill>
              <a:latin typeface="微軟正黑體" pitchFamily="34" charset="-120"/>
              <a:ea typeface="微軟正黑體" pitchFamily="34" charset="-120"/>
            </a:rPr>
            <a:t>30</a:t>
          </a:r>
          <a:r>
            <a:rPr lang="zh-TW" altLang="en-US" sz="2000" b="1" u="sng" dirty="0">
              <a:latin typeface="微軟正黑體" pitchFamily="34" charset="-120"/>
              <a:ea typeface="微軟正黑體" pitchFamily="34" charset="-120"/>
            </a:rPr>
            <a:t>分</a:t>
          </a:r>
        </a:p>
      </dgm:t>
    </dgm:pt>
    <dgm:pt modelId="{10AC73A9-FE8C-49C0-8B57-082B3D964D3F}" type="sibTrans" cxnId="{87D4FEEE-CC21-4C22-87C8-4DCFCB83206E}">
      <dgm:prSet/>
      <dgm:spPr/>
      <dgm:t>
        <a:bodyPr/>
        <a:lstStyle/>
        <a:p>
          <a:endParaRPr lang="zh-TW" altLang="en-US">
            <a:solidFill>
              <a:schemeClr val="tx1"/>
            </a:solidFill>
          </a:endParaRPr>
        </a:p>
      </dgm:t>
    </dgm:pt>
    <dgm:pt modelId="{7F6AF54F-00ED-444A-B0F9-39340F8718BE}" type="parTrans" cxnId="{87D4FEEE-CC21-4C22-87C8-4DCFCB83206E}">
      <dgm:prSet/>
      <dgm:spPr/>
      <dgm:t>
        <a:bodyPr/>
        <a:lstStyle/>
        <a:p>
          <a:endParaRPr lang="zh-TW" altLang="en-US">
            <a:solidFill>
              <a:schemeClr val="tx1"/>
            </a:solidFill>
          </a:endParaRPr>
        </a:p>
      </dgm:t>
    </dgm:pt>
    <dgm:pt modelId="{BF3883D0-7001-44C2-901B-A585C73FBE5F}">
      <dgm:prSet phldrT="[文字]" custT="1"/>
      <dgm:spPr>
        <a:solidFill>
          <a:schemeClr val="accent2">
            <a:lumMod val="20000"/>
            <a:lumOff val="80000"/>
            <a:alpha val="90000"/>
          </a:schemeClr>
        </a:solidFill>
        <a:ln>
          <a:solidFill>
            <a:srgbClr val="008000">
              <a:alpha val="90000"/>
            </a:srgbClr>
          </a:solidFill>
        </a:ln>
      </dgm:spPr>
      <dgm:t>
        <a:bodyPr anchor="ctr"/>
        <a:lstStyle/>
        <a:p>
          <a:r>
            <a:rPr lang="zh-TW" altLang="en-US" sz="2000" b="1" u="sng" dirty="0">
              <a:latin typeface="微軟正黑體" pitchFamily="34" charset="-120"/>
              <a:ea typeface="微軟正黑體" pitchFamily="34" charset="-120"/>
            </a:rPr>
            <a:t>採計</a:t>
          </a:r>
          <a:r>
            <a:rPr lang="en-US" altLang="zh-TW" sz="2000" b="1" u="sng" dirty="0">
              <a:solidFill>
                <a:srgbClr val="FF0000"/>
              </a:solidFill>
              <a:latin typeface="微軟正黑體" pitchFamily="34" charset="-120"/>
              <a:ea typeface="微軟正黑體" pitchFamily="34" charset="-120"/>
            </a:rPr>
            <a:t>40</a:t>
          </a:r>
          <a:r>
            <a:rPr lang="zh-TW" altLang="en-US" sz="2000" b="1" u="sng" dirty="0">
              <a:latin typeface="微軟正黑體" pitchFamily="34" charset="-120"/>
              <a:ea typeface="微軟正黑體" pitchFamily="34" charset="-120"/>
            </a:rPr>
            <a:t>分</a:t>
          </a:r>
        </a:p>
      </dgm:t>
    </dgm:pt>
    <dgm:pt modelId="{BB0400D1-699A-4D9A-8473-DB385D4EF011}" type="sibTrans" cxnId="{6E3925E8-3950-49DD-B576-1730647D7EB2}">
      <dgm:prSet/>
      <dgm:spPr/>
      <dgm:t>
        <a:bodyPr/>
        <a:lstStyle/>
        <a:p>
          <a:endParaRPr lang="zh-TW" altLang="en-US">
            <a:solidFill>
              <a:schemeClr val="tx1"/>
            </a:solidFill>
          </a:endParaRPr>
        </a:p>
      </dgm:t>
    </dgm:pt>
    <dgm:pt modelId="{B5525506-3FA0-4083-BB46-A2AC44E20EED}" type="parTrans" cxnId="{6E3925E8-3950-49DD-B576-1730647D7EB2}">
      <dgm:prSet/>
      <dgm:spPr/>
      <dgm:t>
        <a:bodyPr/>
        <a:lstStyle/>
        <a:p>
          <a:endParaRPr lang="zh-TW" altLang="en-US">
            <a:solidFill>
              <a:schemeClr val="tx1"/>
            </a:solidFill>
          </a:endParaRPr>
        </a:p>
      </dgm:t>
    </dgm:pt>
    <dgm:pt modelId="{33D1DF83-6FA8-491B-AE46-8C5470B6695B}">
      <dgm:prSet phldrT="[文字]" custT="1"/>
      <dgm:spPr>
        <a:solidFill>
          <a:srgbClr val="FF6699"/>
        </a:solidFill>
      </dgm:spPr>
      <dgm:t>
        <a:bodyPr/>
        <a:lstStyle/>
        <a:p>
          <a:r>
            <a:rPr lang="zh-TW" altLang="en-US" sz="3600" b="1"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教育會考</a:t>
          </a:r>
        </a:p>
      </dgm:t>
    </dgm:pt>
    <dgm:pt modelId="{26971985-E956-48B4-8640-A3266AF6487F}" type="parTrans" cxnId="{FAC25FA9-73F4-4151-9AB1-14B2A6F7D99B}">
      <dgm:prSet/>
      <dgm:spPr/>
      <dgm:t>
        <a:bodyPr/>
        <a:lstStyle/>
        <a:p>
          <a:endParaRPr lang="zh-TW" altLang="en-US">
            <a:solidFill>
              <a:schemeClr val="tx1"/>
            </a:solidFill>
          </a:endParaRPr>
        </a:p>
      </dgm:t>
    </dgm:pt>
    <dgm:pt modelId="{20706A68-CA4F-4245-B745-AD5B3F276025}" type="sibTrans" cxnId="{FAC25FA9-73F4-4151-9AB1-14B2A6F7D99B}">
      <dgm:prSet/>
      <dgm:spPr/>
      <dgm:t>
        <a:bodyPr/>
        <a:lstStyle/>
        <a:p>
          <a:endParaRPr lang="zh-TW" altLang="en-US">
            <a:solidFill>
              <a:schemeClr val="tx1"/>
            </a:solidFill>
          </a:endParaRPr>
        </a:p>
      </dgm:t>
    </dgm:pt>
    <dgm:pt modelId="{5ACA794B-7619-4EA6-A915-1A29521C5590}">
      <dgm:prSet phldrT="[文字]" custT="1"/>
      <dgm:spPr>
        <a:solidFill>
          <a:schemeClr val="accent2">
            <a:lumMod val="20000"/>
            <a:lumOff val="80000"/>
            <a:alpha val="90000"/>
          </a:schemeClr>
        </a:solidFill>
        <a:ln>
          <a:solidFill>
            <a:srgbClr val="FF6699">
              <a:alpha val="90000"/>
            </a:srgbClr>
          </a:solidFill>
        </a:ln>
      </dgm:spPr>
      <dgm:t>
        <a:bodyPr lIns="39600" rIns="0" anchor="ctr"/>
        <a:lstStyle/>
        <a:p>
          <a:pPr marL="252000" algn="l">
            <a:spcBef>
              <a:spcPts val="200"/>
            </a:spcBef>
          </a:pPr>
          <a:r>
            <a:rPr lang="zh-TW" altLang="en-US" sz="2000" b="1" u="sng" dirty="0">
              <a:latin typeface="微軟正黑體" pitchFamily="34" charset="-120"/>
              <a:ea typeface="微軟正黑體" pitchFamily="34" charset="-120"/>
            </a:rPr>
            <a:t>採計</a:t>
          </a:r>
          <a:r>
            <a:rPr lang="en-US" altLang="zh-TW" sz="2000" b="1" u="sng" dirty="0">
              <a:solidFill>
                <a:srgbClr val="FF0000"/>
              </a:solidFill>
              <a:latin typeface="微軟正黑體" pitchFamily="34" charset="-120"/>
              <a:ea typeface="微軟正黑體" pitchFamily="34" charset="-120"/>
            </a:rPr>
            <a:t>30</a:t>
          </a:r>
          <a:r>
            <a:rPr lang="zh-TW" altLang="en-US" sz="2000" b="1" u="sng" dirty="0">
              <a:latin typeface="微軟正黑體" pitchFamily="34" charset="-120"/>
              <a:ea typeface="微軟正黑體" pitchFamily="34" charset="-120"/>
            </a:rPr>
            <a:t>分</a:t>
          </a:r>
          <a:endParaRPr lang="zh-TW" altLang="en-US" sz="2000" dirty="0">
            <a:latin typeface="微軟正黑體" pitchFamily="34" charset="-120"/>
            <a:ea typeface="微軟正黑體" pitchFamily="34" charset="-120"/>
          </a:endParaRPr>
        </a:p>
      </dgm:t>
    </dgm:pt>
    <dgm:pt modelId="{2D0225E2-6BD3-4B84-9D92-A2D917DC64A4}" type="sibTrans" cxnId="{D7CB9603-4DEC-4CE0-9854-2308A7D4ACCA}">
      <dgm:prSet/>
      <dgm:spPr/>
      <dgm:t>
        <a:bodyPr/>
        <a:lstStyle/>
        <a:p>
          <a:endParaRPr lang="zh-TW" altLang="en-US">
            <a:solidFill>
              <a:schemeClr val="tx1"/>
            </a:solidFill>
          </a:endParaRPr>
        </a:p>
      </dgm:t>
    </dgm:pt>
    <dgm:pt modelId="{32282500-FB3A-4304-91B5-CDB2E162DBBD}" type="parTrans" cxnId="{D7CB9603-4DEC-4CE0-9854-2308A7D4ACCA}">
      <dgm:prSet/>
      <dgm:spPr/>
      <dgm:t>
        <a:bodyPr/>
        <a:lstStyle/>
        <a:p>
          <a:endParaRPr lang="zh-TW" altLang="en-US">
            <a:solidFill>
              <a:schemeClr val="tx1"/>
            </a:solidFill>
          </a:endParaRPr>
        </a:p>
      </dgm:t>
    </dgm:pt>
    <dgm:pt modelId="{FF8D0DE0-7183-4802-A472-D51DF5A0C91C}">
      <dgm:prSet phldrT="[文字]" custT="1"/>
      <dgm:spPr>
        <a:solidFill>
          <a:schemeClr val="accent2">
            <a:lumMod val="20000"/>
            <a:lumOff val="80000"/>
            <a:alpha val="90000"/>
          </a:schemeClr>
        </a:solidFill>
        <a:ln>
          <a:solidFill>
            <a:srgbClr val="9966FF">
              <a:alpha val="90000"/>
            </a:srgbClr>
          </a:solidFill>
        </a:ln>
      </dgm:spPr>
      <dgm:t>
        <a:bodyPr anchor="ctr"/>
        <a:lstStyle/>
        <a:p>
          <a:pPr algn="ctr"/>
          <a:r>
            <a:rPr lang="zh-TW" altLang="en-US" sz="2000" dirty="0">
              <a:latin typeface="微軟正黑體" pitchFamily="34" charset="-120"/>
              <a:ea typeface="微軟正黑體" pitchFamily="34" charset="-120"/>
            </a:rPr>
            <a:t>總分</a:t>
          </a:r>
          <a:r>
            <a:rPr lang="en-US" altLang="zh-TW" sz="2000" dirty="0">
              <a:latin typeface="微軟正黑體" pitchFamily="34" charset="-120"/>
              <a:ea typeface="微軟正黑體" pitchFamily="34" charset="-120"/>
            </a:rPr>
            <a:t>35</a:t>
          </a:r>
          <a:r>
            <a:rPr lang="zh-TW" altLang="en-US" sz="2000" dirty="0">
              <a:latin typeface="微軟正黑體" pitchFamily="34" charset="-120"/>
              <a:ea typeface="微軟正黑體" pitchFamily="34" charset="-120"/>
            </a:rPr>
            <a:t>分</a:t>
          </a:r>
        </a:p>
      </dgm:t>
    </dgm:pt>
    <dgm:pt modelId="{D36406B9-0E8F-42DA-8278-1758A98C6133}" type="parTrans" cxnId="{89B086EC-A8B6-4CAE-ACE9-C7149DFA28B7}">
      <dgm:prSet/>
      <dgm:spPr/>
      <dgm:t>
        <a:bodyPr/>
        <a:lstStyle/>
        <a:p>
          <a:endParaRPr lang="zh-TW" altLang="en-US">
            <a:solidFill>
              <a:schemeClr val="tx1"/>
            </a:solidFill>
          </a:endParaRPr>
        </a:p>
      </dgm:t>
    </dgm:pt>
    <dgm:pt modelId="{530C475B-951E-4ADF-9023-BB44AC0D2AC6}" type="sibTrans" cxnId="{89B086EC-A8B6-4CAE-ACE9-C7149DFA28B7}">
      <dgm:prSet/>
      <dgm:spPr/>
      <dgm:t>
        <a:bodyPr/>
        <a:lstStyle/>
        <a:p>
          <a:endParaRPr lang="zh-TW" altLang="en-US">
            <a:solidFill>
              <a:schemeClr val="tx1"/>
            </a:solidFill>
          </a:endParaRPr>
        </a:p>
      </dgm:t>
    </dgm:pt>
    <dgm:pt modelId="{82089FB6-1069-40A4-A70D-663009CAC143}">
      <dgm:prSet phldrT="[文字]" custT="1"/>
      <dgm:spPr>
        <a:solidFill>
          <a:schemeClr val="accent2">
            <a:lumMod val="20000"/>
            <a:lumOff val="80000"/>
            <a:alpha val="90000"/>
          </a:schemeClr>
        </a:solidFill>
        <a:ln>
          <a:solidFill>
            <a:srgbClr val="008000">
              <a:alpha val="90000"/>
            </a:srgbClr>
          </a:solidFill>
        </a:ln>
      </dgm:spPr>
      <dgm:t>
        <a:bodyPr anchor="ctr"/>
        <a:lstStyle/>
        <a:p>
          <a:r>
            <a:rPr lang="zh-TW" altLang="en-US" sz="2000" dirty="0">
              <a:latin typeface="微軟正黑體" pitchFamily="34" charset="-120"/>
              <a:ea typeface="微軟正黑體" pitchFamily="34" charset="-120"/>
            </a:rPr>
            <a:t>總分</a:t>
          </a:r>
          <a:r>
            <a:rPr lang="en-US" altLang="zh-TW" sz="2000" dirty="0">
              <a:latin typeface="微軟正黑體" pitchFamily="34" charset="-120"/>
              <a:ea typeface="微軟正黑體" pitchFamily="34" charset="-120"/>
            </a:rPr>
            <a:t>54</a:t>
          </a:r>
          <a:r>
            <a:rPr lang="zh-TW" altLang="en-US" sz="2000" dirty="0">
              <a:latin typeface="微軟正黑體" pitchFamily="34" charset="-120"/>
              <a:ea typeface="微軟正黑體" pitchFamily="34" charset="-120"/>
            </a:rPr>
            <a:t>分</a:t>
          </a:r>
        </a:p>
      </dgm:t>
    </dgm:pt>
    <dgm:pt modelId="{30E778EF-CB4F-4134-807F-3F99E87F8A13}" type="parTrans" cxnId="{24AF1BD1-829D-4895-ABC1-3C3826106667}">
      <dgm:prSet/>
      <dgm:spPr/>
      <dgm:t>
        <a:bodyPr/>
        <a:lstStyle/>
        <a:p>
          <a:endParaRPr lang="zh-TW" altLang="en-US">
            <a:solidFill>
              <a:schemeClr val="tx1"/>
            </a:solidFill>
          </a:endParaRPr>
        </a:p>
      </dgm:t>
    </dgm:pt>
    <dgm:pt modelId="{273D7343-E26D-48D8-B684-5E4ACA35AC45}" type="sibTrans" cxnId="{24AF1BD1-829D-4895-ABC1-3C3826106667}">
      <dgm:prSet/>
      <dgm:spPr/>
      <dgm:t>
        <a:bodyPr/>
        <a:lstStyle/>
        <a:p>
          <a:endParaRPr lang="zh-TW" altLang="en-US">
            <a:solidFill>
              <a:schemeClr val="tx1"/>
            </a:solidFill>
          </a:endParaRPr>
        </a:p>
      </dgm:t>
    </dgm:pt>
    <dgm:pt modelId="{4E63D85C-3837-4D2B-B9A0-FCAAE26FC636}" type="pres">
      <dgm:prSet presAssocID="{205E4696-CE36-40FB-8726-EC24909286A6}" presName="Name0" presStyleCnt="0">
        <dgm:presLayoutVars>
          <dgm:dir/>
          <dgm:animLvl val="lvl"/>
          <dgm:resizeHandles/>
        </dgm:presLayoutVars>
      </dgm:prSet>
      <dgm:spPr/>
    </dgm:pt>
    <dgm:pt modelId="{ED551B06-B7DE-448B-B9EE-0C60CE3408D6}" type="pres">
      <dgm:prSet presAssocID="{B625F2EB-10E5-4149-8948-148379F6CACA}" presName="linNode" presStyleCnt="0"/>
      <dgm:spPr/>
    </dgm:pt>
    <dgm:pt modelId="{50818BBC-F477-4D9E-837A-21259D15C457}" type="pres">
      <dgm:prSet presAssocID="{B625F2EB-10E5-4149-8948-148379F6CACA}" presName="parentShp" presStyleLbl="node1" presStyleIdx="0" presStyleCnt="3" custScaleX="429168">
        <dgm:presLayoutVars>
          <dgm:bulletEnabled val="1"/>
        </dgm:presLayoutVars>
      </dgm:prSet>
      <dgm:spPr/>
    </dgm:pt>
    <dgm:pt modelId="{3F539567-1F23-4E76-A758-5A862BB9EFFC}" type="pres">
      <dgm:prSet presAssocID="{B625F2EB-10E5-4149-8948-148379F6CACA}" presName="childShp" presStyleLbl="bgAccFollowNode1" presStyleIdx="0" presStyleCnt="3" custScaleX="239653">
        <dgm:presLayoutVars>
          <dgm:bulletEnabled val="1"/>
        </dgm:presLayoutVars>
      </dgm:prSet>
      <dgm:spPr/>
    </dgm:pt>
    <dgm:pt modelId="{25541B67-E6BB-4A55-AB99-60DBC347093E}" type="pres">
      <dgm:prSet presAssocID="{F6CBCB96-AAC9-4331-A6E3-92D55FF819FA}" presName="spacing" presStyleCnt="0"/>
      <dgm:spPr/>
    </dgm:pt>
    <dgm:pt modelId="{670EE82C-C216-48D5-9379-19F889DB8888}" type="pres">
      <dgm:prSet presAssocID="{C0BA452B-58F9-4D08-9C12-EE745668566A}" presName="linNode" presStyleCnt="0"/>
      <dgm:spPr/>
    </dgm:pt>
    <dgm:pt modelId="{09D89B46-01BD-4CE7-8FF2-34FB9ACC1234}" type="pres">
      <dgm:prSet presAssocID="{C0BA452B-58F9-4D08-9C12-EE745668566A}" presName="parentShp" presStyleLbl="node1" presStyleIdx="1" presStyleCnt="3" custScaleX="452908" custLinFactNeighborX="-29" custLinFactNeighborY="2676">
        <dgm:presLayoutVars>
          <dgm:bulletEnabled val="1"/>
        </dgm:presLayoutVars>
      </dgm:prSet>
      <dgm:spPr/>
    </dgm:pt>
    <dgm:pt modelId="{B9BF2826-A93F-484E-809F-0952285A6A23}" type="pres">
      <dgm:prSet presAssocID="{C0BA452B-58F9-4D08-9C12-EE745668566A}" presName="childShp" presStyleLbl="bgAccFollowNode1" presStyleIdx="1" presStyleCnt="3" custScaleX="267472">
        <dgm:presLayoutVars>
          <dgm:bulletEnabled val="1"/>
        </dgm:presLayoutVars>
      </dgm:prSet>
      <dgm:spPr/>
    </dgm:pt>
    <dgm:pt modelId="{FC401293-0E6F-4BE0-9B3D-3779AF0E7BDB}" type="pres">
      <dgm:prSet presAssocID="{288EAFA3-7AFA-4E08-9F83-DD1D789A95C9}" presName="spacing" presStyleCnt="0"/>
      <dgm:spPr/>
    </dgm:pt>
    <dgm:pt modelId="{18881F29-BE38-41C9-9182-D08C73E20DEA}" type="pres">
      <dgm:prSet presAssocID="{33D1DF83-6FA8-491B-AE46-8C5470B6695B}" presName="linNode" presStyleCnt="0"/>
      <dgm:spPr/>
    </dgm:pt>
    <dgm:pt modelId="{BDD9785E-5988-4D9A-BEBF-25DE815D2930}" type="pres">
      <dgm:prSet presAssocID="{33D1DF83-6FA8-491B-AE46-8C5470B6695B}" presName="parentShp" presStyleLbl="node1" presStyleIdx="2" presStyleCnt="3" custScaleX="448986" custLinFactNeighborX="-1546" custLinFactNeighborY="845">
        <dgm:presLayoutVars>
          <dgm:bulletEnabled val="1"/>
        </dgm:presLayoutVars>
      </dgm:prSet>
      <dgm:spPr/>
    </dgm:pt>
    <dgm:pt modelId="{413D0A37-9639-43F8-AAA7-6563C960F0FF}" type="pres">
      <dgm:prSet presAssocID="{33D1DF83-6FA8-491B-AE46-8C5470B6695B}" presName="childShp" presStyleLbl="bgAccFollowNode1" presStyleIdx="2" presStyleCnt="3" custScaleX="280507" custLinFactNeighborX="-11258" custLinFactNeighborY="845">
        <dgm:presLayoutVars>
          <dgm:bulletEnabled val="1"/>
        </dgm:presLayoutVars>
      </dgm:prSet>
      <dgm:spPr/>
    </dgm:pt>
  </dgm:ptLst>
  <dgm:cxnLst>
    <dgm:cxn modelId="{34BB5600-8908-478E-8FEB-9189F49F0292}" type="presOf" srcId="{C0BA452B-58F9-4D08-9C12-EE745668566A}" destId="{09D89B46-01BD-4CE7-8FF2-34FB9ACC1234}" srcOrd="0" destOrd="0" presId="urn:microsoft.com/office/officeart/2005/8/layout/vList6"/>
    <dgm:cxn modelId="{D7CB9603-4DEC-4CE0-9854-2308A7D4ACCA}" srcId="{33D1DF83-6FA8-491B-AE46-8C5470B6695B}" destId="{5ACA794B-7619-4EA6-A915-1A29521C5590}" srcOrd="0" destOrd="0" parTransId="{32282500-FB3A-4304-91B5-CDB2E162DBBD}" sibTransId="{2D0225E2-6BD3-4B84-9D92-A2D917DC64A4}"/>
    <dgm:cxn modelId="{34E03C0B-F17B-4E21-8272-D97CA8DFCAD7}" type="presOf" srcId="{205E4696-CE36-40FB-8726-EC24909286A6}" destId="{4E63D85C-3837-4D2B-B9A0-FCAAE26FC636}" srcOrd="0" destOrd="0" presId="urn:microsoft.com/office/officeart/2005/8/layout/vList6"/>
    <dgm:cxn modelId="{964FF816-0981-4B0D-AD59-315DCD287DA3}" type="presOf" srcId="{33D1DF83-6FA8-491B-AE46-8C5470B6695B}" destId="{BDD9785E-5988-4D9A-BEBF-25DE815D2930}" srcOrd="0" destOrd="0" presId="urn:microsoft.com/office/officeart/2005/8/layout/vList6"/>
    <dgm:cxn modelId="{098F245B-042A-4729-A996-24DD4446AD25}" srcId="{205E4696-CE36-40FB-8726-EC24909286A6}" destId="{C0BA452B-58F9-4D08-9C12-EE745668566A}" srcOrd="1" destOrd="0" parTransId="{F0D173E7-34E4-45CD-8598-B168AA3E55AE}" sibTransId="{288EAFA3-7AFA-4E08-9F83-DD1D789A95C9}"/>
    <dgm:cxn modelId="{24D5014D-AC0B-42D9-BC1B-60CD23B02B1E}" type="presOf" srcId="{BF3883D0-7001-44C2-901B-A585C73FBE5F}" destId="{B9BF2826-A93F-484E-809F-0952285A6A23}" srcOrd="0" destOrd="0" presId="urn:microsoft.com/office/officeart/2005/8/layout/vList6"/>
    <dgm:cxn modelId="{59260755-0F99-4EB0-90E8-7769E27F69FD}" type="presOf" srcId="{19249124-F0DD-4A7E-A6ED-2EC7309F368E}" destId="{3F539567-1F23-4E76-A758-5A862BB9EFFC}" srcOrd="0" destOrd="0" presId="urn:microsoft.com/office/officeart/2005/8/layout/vList6"/>
    <dgm:cxn modelId="{4C2E529B-7F29-47B3-A7BF-310DCDD520AF}" type="presOf" srcId="{5ACA794B-7619-4EA6-A915-1A29521C5590}" destId="{413D0A37-9639-43F8-AAA7-6563C960F0FF}" srcOrd="0" destOrd="0" presId="urn:microsoft.com/office/officeart/2005/8/layout/vList6"/>
    <dgm:cxn modelId="{FAC25FA9-73F4-4151-9AB1-14B2A6F7D99B}" srcId="{205E4696-CE36-40FB-8726-EC24909286A6}" destId="{33D1DF83-6FA8-491B-AE46-8C5470B6695B}" srcOrd="2" destOrd="0" parTransId="{26971985-E956-48B4-8640-A3266AF6487F}" sibTransId="{20706A68-CA4F-4245-B745-AD5B3F276025}"/>
    <dgm:cxn modelId="{0F4826AB-5162-4253-8CDE-F86E89B64C2A}" type="presOf" srcId="{FF8D0DE0-7183-4802-A472-D51DF5A0C91C}" destId="{3F539567-1F23-4E76-A758-5A862BB9EFFC}" srcOrd="0" destOrd="1" presId="urn:microsoft.com/office/officeart/2005/8/layout/vList6"/>
    <dgm:cxn modelId="{980D52BF-AFA7-4CFE-B322-2A5D7B97F9E2}" type="presOf" srcId="{B625F2EB-10E5-4149-8948-148379F6CACA}" destId="{50818BBC-F477-4D9E-837A-21259D15C457}" srcOrd="0" destOrd="0" presId="urn:microsoft.com/office/officeart/2005/8/layout/vList6"/>
    <dgm:cxn modelId="{53C379C8-19E7-402A-A5CE-DAC7B545E84E}" type="presOf" srcId="{82089FB6-1069-40A4-A70D-663009CAC143}" destId="{B9BF2826-A93F-484E-809F-0952285A6A23}" srcOrd="0" destOrd="1" presId="urn:microsoft.com/office/officeart/2005/8/layout/vList6"/>
    <dgm:cxn modelId="{24AF1BD1-829D-4895-ABC1-3C3826106667}" srcId="{C0BA452B-58F9-4D08-9C12-EE745668566A}" destId="{82089FB6-1069-40A4-A70D-663009CAC143}" srcOrd="1" destOrd="0" parTransId="{30E778EF-CB4F-4134-807F-3F99E87F8A13}" sibTransId="{273D7343-E26D-48D8-B684-5E4ACA35AC45}"/>
    <dgm:cxn modelId="{DE954ED6-D966-4ADE-B96B-11239B33A9DE}" srcId="{205E4696-CE36-40FB-8726-EC24909286A6}" destId="{B625F2EB-10E5-4149-8948-148379F6CACA}" srcOrd="0" destOrd="0" parTransId="{4538D5EC-F26F-48D5-A6E0-75ECE2C745A7}" sibTransId="{F6CBCB96-AAC9-4331-A6E3-92D55FF819FA}"/>
    <dgm:cxn modelId="{6E3925E8-3950-49DD-B576-1730647D7EB2}" srcId="{C0BA452B-58F9-4D08-9C12-EE745668566A}" destId="{BF3883D0-7001-44C2-901B-A585C73FBE5F}" srcOrd="0" destOrd="0" parTransId="{B5525506-3FA0-4083-BB46-A2AC44E20EED}" sibTransId="{BB0400D1-699A-4D9A-8473-DB385D4EF011}"/>
    <dgm:cxn modelId="{89B086EC-A8B6-4CAE-ACE9-C7149DFA28B7}" srcId="{B625F2EB-10E5-4149-8948-148379F6CACA}" destId="{FF8D0DE0-7183-4802-A472-D51DF5A0C91C}" srcOrd="1" destOrd="0" parTransId="{D36406B9-0E8F-42DA-8278-1758A98C6133}" sibTransId="{530C475B-951E-4ADF-9023-BB44AC0D2AC6}"/>
    <dgm:cxn modelId="{87D4FEEE-CC21-4C22-87C8-4DCFCB83206E}" srcId="{B625F2EB-10E5-4149-8948-148379F6CACA}" destId="{19249124-F0DD-4A7E-A6ED-2EC7309F368E}" srcOrd="0" destOrd="0" parTransId="{7F6AF54F-00ED-444A-B0F9-39340F8718BE}" sibTransId="{10AC73A9-FE8C-49C0-8B57-082B3D964D3F}"/>
    <dgm:cxn modelId="{7F4E0942-3BD5-47AA-AD18-F939BE4D52C6}" type="presParOf" srcId="{4E63D85C-3837-4D2B-B9A0-FCAAE26FC636}" destId="{ED551B06-B7DE-448B-B9EE-0C60CE3408D6}" srcOrd="0" destOrd="0" presId="urn:microsoft.com/office/officeart/2005/8/layout/vList6"/>
    <dgm:cxn modelId="{1719B134-B581-40AA-A1DD-B86045D77F20}" type="presParOf" srcId="{ED551B06-B7DE-448B-B9EE-0C60CE3408D6}" destId="{50818BBC-F477-4D9E-837A-21259D15C457}" srcOrd="0" destOrd="0" presId="urn:microsoft.com/office/officeart/2005/8/layout/vList6"/>
    <dgm:cxn modelId="{B5D1DAE7-0B5F-42C8-B748-2547821F59CB}" type="presParOf" srcId="{ED551B06-B7DE-448B-B9EE-0C60CE3408D6}" destId="{3F539567-1F23-4E76-A758-5A862BB9EFFC}" srcOrd="1" destOrd="0" presId="urn:microsoft.com/office/officeart/2005/8/layout/vList6"/>
    <dgm:cxn modelId="{89F69599-3B46-4930-891F-674E051E7816}" type="presParOf" srcId="{4E63D85C-3837-4D2B-B9A0-FCAAE26FC636}" destId="{25541B67-E6BB-4A55-AB99-60DBC347093E}" srcOrd="1" destOrd="0" presId="urn:microsoft.com/office/officeart/2005/8/layout/vList6"/>
    <dgm:cxn modelId="{59A5448F-07C6-4D16-8324-EE499206318B}" type="presParOf" srcId="{4E63D85C-3837-4D2B-B9A0-FCAAE26FC636}" destId="{670EE82C-C216-48D5-9379-19F889DB8888}" srcOrd="2" destOrd="0" presId="urn:microsoft.com/office/officeart/2005/8/layout/vList6"/>
    <dgm:cxn modelId="{8329C9E2-A18B-440B-8C4C-B4BEE9521C52}" type="presParOf" srcId="{670EE82C-C216-48D5-9379-19F889DB8888}" destId="{09D89B46-01BD-4CE7-8FF2-34FB9ACC1234}" srcOrd="0" destOrd="0" presId="urn:microsoft.com/office/officeart/2005/8/layout/vList6"/>
    <dgm:cxn modelId="{7BAF32F8-BD61-494B-9303-E6B92F1E35C7}" type="presParOf" srcId="{670EE82C-C216-48D5-9379-19F889DB8888}" destId="{B9BF2826-A93F-484E-809F-0952285A6A23}" srcOrd="1" destOrd="0" presId="urn:microsoft.com/office/officeart/2005/8/layout/vList6"/>
    <dgm:cxn modelId="{E4A92D2B-9E73-4E08-95A6-4186D2CB2AC0}" type="presParOf" srcId="{4E63D85C-3837-4D2B-B9A0-FCAAE26FC636}" destId="{FC401293-0E6F-4BE0-9B3D-3779AF0E7BDB}" srcOrd="3" destOrd="0" presId="urn:microsoft.com/office/officeart/2005/8/layout/vList6"/>
    <dgm:cxn modelId="{1FF37426-CB5B-49C3-B5C5-119538CC2B46}" type="presParOf" srcId="{4E63D85C-3837-4D2B-B9A0-FCAAE26FC636}" destId="{18881F29-BE38-41C9-9182-D08C73E20DEA}" srcOrd="4" destOrd="0" presId="urn:microsoft.com/office/officeart/2005/8/layout/vList6"/>
    <dgm:cxn modelId="{C65EE7C4-DD05-4252-86A1-F3608E3AFCC9}" type="presParOf" srcId="{18881F29-BE38-41C9-9182-D08C73E20DEA}" destId="{BDD9785E-5988-4D9A-BEBF-25DE815D2930}" srcOrd="0" destOrd="0" presId="urn:microsoft.com/office/officeart/2005/8/layout/vList6"/>
    <dgm:cxn modelId="{894BBC1E-B4CE-4D69-8842-2DF15C30F532}" type="presParOf" srcId="{18881F29-BE38-41C9-9182-D08C73E20DEA}" destId="{413D0A37-9639-43F8-AAA7-6563C960F0FF}" srcOrd="1" destOrd="0" presId="urn:microsoft.com/office/officeart/2005/8/layout/vList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5E4696-CE36-40FB-8726-EC24909286A6}" type="doc">
      <dgm:prSet loTypeId="urn:microsoft.com/office/officeart/2005/8/layout/vList6" loCatId="list" qsTypeId="urn:microsoft.com/office/officeart/2005/8/quickstyle/simple1#5" qsCatId="simple" csTypeId="urn:microsoft.com/office/officeart/2005/8/colors/accent4_2" csCatId="accent4" phldr="1"/>
      <dgm:spPr/>
      <dgm:t>
        <a:bodyPr/>
        <a:lstStyle/>
        <a:p>
          <a:endParaRPr lang="zh-TW" altLang="en-US"/>
        </a:p>
      </dgm:t>
    </dgm:pt>
    <dgm:pt modelId="{B625F2EB-10E5-4149-8948-148379F6CACA}">
      <dgm:prSet phldrT="[文字]" custT="1"/>
      <dgm:spPr>
        <a:solidFill>
          <a:srgbClr val="9966FF"/>
        </a:solidFill>
      </dgm:spPr>
      <dgm:t>
        <a:bodyPr/>
        <a:lstStyle/>
        <a:p>
          <a:r>
            <a:rPr lang="zh-TW" altLang="en-US" sz="3600" b="1" dirty="0">
              <a:latin typeface="微軟正黑體" pitchFamily="34" charset="-120"/>
              <a:ea typeface="微軟正黑體" pitchFamily="34" charset="-120"/>
            </a:rPr>
            <a:t>均衡發展</a:t>
          </a:r>
        </a:p>
      </dgm:t>
    </dgm:pt>
    <dgm:pt modelId="{4538D5EC-F26F-48D5-A6E0-75ECE2C745A7}" type="parTrans" cxnId="{DE954ED6-D966-4ADE-B96B-11239B33A9DE}">
      <dgm:prSet/>
      <dgm:spPr/>
      <dgm:t>
        <a:bodyPr/>
        <a:lstStyle/>
        <a:p>
          <a:endParaRPr lang="zh-TW" altLang="en-US"/>
        </a:p>
      </dgm:t>
    </dgm:pt>
    <dgm:pt modelId="{F6CBCB96-AAC9-4331-A6E3-92D55FF819FA}" type="sibTrans" cxnId="{DE954ED6-D966-4ADE-B96B-11239B33A9DE}">
      <dgm:prSet/>
      <dgm:spPr/>
      <dgm:t>
        <a:bodyPr/>
        <a:lstStyle/>
        <a:p>
          <a:endParaRPr lang="zh-TW" altLang="en-US"/>
        </a:p>
      </dgm:t>
    </dgm:pt>
    <dgm:pt modelId="{4E63D85C-3837-4D2B-B9A0-FCAAE26FC636}" type="pres">
      <dgm:prSet presAssocID="{205E4696-CE36-40FB-8726-EC24909286A6}" presName="Name0" presStyleCnt="0">
        <dgm:presLayoutVars>
          <dgm:dir/>
          <dgm:animLvl val="lvl"/>
          <dgm:resizeHandles/>
        </dgm:presLayoutVars>
      </dgm:prSet>
      <dgm:spPr/>
    </dgm:pt>
    <dgm:pt modelId="{ED551B06-B7DE-448B-B9EE-0C60CE3408D6}" type="pres">
      <dgm:prSet presAssocID="{B625F2EB-10E5-4149-8948-148379F6CACA}" presName="linNode" presStyleCnt="0"/>
      <dgm:spPr/>
    </dgm:pt>
    <dgm:pt modelId="{50818BBC-F477-4D9E-837A-21259D15C457}" type="pres">
      <dgm:prSet presAssocID="{B625F2EB-10E5-4149-8948-148379F6CACA}" presName="parentShp" presStyleLbl="node1" presStyleIdx="0" presStyleCnt="1" custScaleX="249543" custLinFactNeighborX="-1994" custLinFactNeighborY="7313">
        <dgm:presLayoutVars>
          <dgm:bulletEnabled val="1"/>
        </dgm:presLayoutVars>
      </dgm:prSet>
      <dgm:spPr/>
    </dgm:pt>
    <dgm:pt modelId="{3F539567-1F23-4E76-A758-5A862BB9EFFC}" type="pres">
      <dgm:prSet presAssocID="{B625F2EB-10E5-4149-8948-148379F6CACA}" presName="childShp" presStyleLbl="bgAccFollowNode1" presStyleIdx="0" presStyleCnt="1" custScaleX="242077" custScaleY="100098">
        <dgm:presLayoutVars>
          <dgm:bulletEnabled val="1"/>
        </dgm:presLayoutVars>
      </dgm:prSet>
      <dgm:spPr>
        <a:ln>
          <a:solidFill>
            <a:srgbClr val="9966FF">
              <a:alpha val="90000"/>
            </a:srgbClr>
          </a:solidFill>
        </a:ln>
      </dgm:spPr>
    </dgm:pt>
  </dgm:ptLst>
  <dgm:cxnLst>
    <dgm:cxn modelId="{21B52A69-2FC7-49C4-AE9D-D3AF00BF587C}" type="presOf" srcId="{B625F2EB-10E5-4149-8948-148379F6CACA}" destId="{50818BBC-F477-4D9E-837A-21259D15C457}" srcOrd="0" destOrd="0" presId="urn:microsoft.com/office/officeart/2005/8/layout/vList6"/>
    <dgm:cxn modelId="{DE954ED6-D966-4ADE-B96B-11239B33A9DE}" srcId="{205E4696-CE36-40FB-8726-EC24909286A6}" destId="{B625F2EB-10E5-4149-8948-148379F6CACA}" srcOrd="0" destOrd="0" parTransId="{4538D5EC-F26F-48D5-A6E0-75ECE2C745A7}" sibTransId="{F6CBCB96-AAC9-4331-A6E3-92D55FF819FA}"/>
    <dgm:cxn modelId="{2C8AB4DF-D074-46D6-A1FE-8E029B3A0C8B}" type="presOf" srcId="{205E4696-CE36-40FB-8726-EC24909286A6}" destId="{4E63D85C-3837-4D2B-B9A0-FCAAE26FC636}" srcOrd="0" destOrd="0" presId="urn:microsoft.com/office/officeart/2005/8/layout/vList6"/>
    <dgm:cxn modelId="{61AB0BAA-AF3E-46C7-871C-C920FC4A37BA}" type="presParOf" srcId="{4E63D85C-3837-4D2B-B9A0-FCAAE26FC636}" destId="{ED551B06-B7DE-448B-B9EE-0C60CE3408D6}" srcOrd="0" destOrd="0" presId="urn:microsoft.com/office/officeart/2005/8/layout/vList6"/>
    <dgm:cxn modelId="{D7FA7AAB-D64B-480B-9921-E97186997DB2}" type="presParOf" srcId="{ED551B06-B7DE-448B-B9EE-0C60CE3408D6}" destId="{50818BBC-F477-4D9E-837A-21259D15C457}" srcOrd="0" destOrd="0" presId="urn:microsoft.com/office/officeart/2005/8/layout/vList6"/>
    <dgm:cxn modelId="{39024687-9FCD-45FA-BABE-4EDEF3C74FDC}" type="presParOf" srcId="{ED551B06-B7DE-448B-B9EE-0C60CE3408D6}" destId="{3F539567-1F23-4E76-A758-5A862BB9EFFC}" srcOrd="1" destOrd="0" presId="urn:microsoft.com/office/officeart/2005/8/layout/vList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5E4696-CE36-40FB-8726-EC24909286A6}" type="doc">
      <dgm:prSet loTypeId="urn:microsoft.com/office/officeart/2005/8/layout/vList6" loCatId="list" qsTypeId="urn:microsoft.com/office/officeart/2005/8/quickstyle/simple1#5" qsCatId="simple" csTypeId="urn:microsoft.com/office/officeart/2005/8/colors/accent4_2" csCatId="accent4" phldr="1"/>
      <dgm:spPr/>
      <dgm:t>
        <a:bodyPr/>
        <a:lstStyle/>
        <a:p>
          <a:endParaRPr lang="zh-TW" altLang="en-US"/>
        </a:p>
      </dgm:t>
    </dgm:pt>
    <dgm:pt modelId="{B625F2EB-10E5-4149-8948-148379F6CACA}">
      <dgm:prSet phldrT="[文字]" custT="1"/>
      <dgm:spPr>
        <a:solidFill>
          <a:srgbClr val="008000"/>
        </a:solidFill>
      </dgm:spPr>
      <dgm:t>
        <a:bodyPr/>
        <a:lstStyle/>
        <a:p>
          <a:r>
            <a:rPr lang="zh-TW" altLang="en-US" sz="3600" b="1" dirty="0">
              <a:latin typeface="微軟正黑體" pitchFamily="34" charset="-120"/>
              <a:ea typeface="微軟正黑體" pitchFamily="34" charset="-120"/>
            </a:rPr>
            <a:t>多元學習表現</a:t>
          </a:r>
          <a:endParaRPr lang="en-US" altLang="zh-TW" sz="3600" b="1" dirty="0">
            <a:latin typeface="微軟正黑體" pitchFamily="34" charset="-120"/>
            <a:ea typeface="微軟正黑體" pitchFamily="34" charset="-120"/>
          </a:endParaRPr>
        </a:p>
      </dgm:t>
    </dgm:pt>
    <dgm:pt modelId="{4538D5EC-F26F-48D5-A6E0-75ECE2C745A7}" type="parTrans" cxnId="{DE954ED6-D966-4ADE-B96B-11239B33A9DE}">
      <dgm:prSet/>
      <dgm:spPr/>
      <dgm:t>
        <a:bodyPr/>
        <a:lstStyle/>
        <a:p>
          <a:endParaRPr lang="zh-TW" altLang="en-US"/>
        </a:p>
      </dgm:t>
    </dgm:pt>
    <dgm:pt modelId="{F6CBCB96-AAC9-4331-A6E3-92D55FF819FA}" type="sibTrans" cxnId="{DE954ED6-D966-4ADE-B96B-11239B33A9DE}">
      <dgm:prSet/>
      <dgm:spPr/>
      <dgm:t>
        <a:bodyPr/>
        <a:lstStyle/>
        <a:p>
          <a:endParaRPr lang="zh-TW" altLang="en-US"/>
        </a:p>
      </dgm:t>
    </dgm:pt>
    <dgm:pt modelId="{4E63D85C-3837-4D2B-B9A0-FCAAE26FC636}" type="pres">
      <dgm:prSet presAssocID="{205E4696-CE36-40FB-8726-EC24909286A6}" presName="Name0" presStyleCnt="0">
        <dgm:presLayoutVars>
          <dgm:dir/>
          <dgm:animLvl val="lvl"/>
          <dgm:resizeHandles/>
        </dgm:presLayoutVars>
      </dgm:prSet>
      <dgm:spPr/>
    </dgm:pt>
    <dgm:pt modelId="{ED551B06-B7DE-448B-B9EE-0C60CE3408D6}" type="pres">
      <dgm:prSet presAssocID="{B625F2EB-10E5-4149-8948-148379F6CACA}" presName="linNode" presStyleCnt="0"/>
      <dgm:spPr/>
    </dgm:pt>
    <dgm:pt modelId="{50818BBC-F477-4D9E-837A-21259D15C457}" type="pres">
      <dgm:prSet presAssocID="{B625F2EB-10E5-4149-8948-148379F6CACA}" presName="parentShp" presStyleLbl="node1" presStyleIdx="0" presStyleCnt="1" custScaleX="249543">
        <dgm:presLayoutVars>
          <dgm:bulletEnabled val="1"/>
        </dgm:presLayoutVars>
      </dgm:prSet>
      <dgm:spPr/>
    </dgm:pt>
    <dgm:pt modelId="{3F539567-1F23-4E76-A758-5A862BB9EFFC}" type="pres">
      <dgm:prSet presAssocID="{B625F2EB-10E5-4149-8948-148379F6CACA}" presName="childShp" presStyleLbl="bgAccFollowNode1" presStyleIdx="0" presStyleCnt="1" custScaleX="242077" custScaleY="100098">
        <dgm:presLayoutVars>
          <dgm:bulletEnabled val="1"/>
        </dgm:presLayoutVars>
      </dgm:prSet>
      <dgm:spPr>
        <a:ln>
          <a:solidFill>
            <a:srgbClr val="008000">
              <a:alpha val="90000"/>
            </a:srgbClr>
          </a:solidFill>
        </a:ln>
      </dgm:spPr>
    </dgm:pt>
  </dgm:ptLst>
  <dgm:cxnLst>
    <dgm:cxn modelId="{4D4C1639-726C-45AB-A07D-17AAF6E5653C}" type="presOf" srcId="{B625F2EB-10E5-4149-8948-148379F6CACA}" destId="{50818BBC-F477-4D9E-837A-21259D15C457}" srcOrd="0" destOrd="0" presId="urn:microsoft.com/office/officeart/2005/8/layout/vList6"/>
    <dgm:cxn modelId="{911A5ED5-4F1D-41CA-8DE0-0873A7A4F9A3}" type="presOf" srcId="{205E4696-CE36-40FB-8726-EC24909286A6}" destId="{4E63D85C-3837-4D2B-B9A0-FCAAE26FC636}" srcOrd="0" destOrd="0" presId="urn:microsoft.com/office/officeart/2005/8/layout/vList6"/>
    <dgm:cxn modelId="{DE954ED6-D966-4ADE-B96B-11239B33A9DE}" srcId="{205E4696-CE36-40FB-8726-EC24909286A6}" destId="{B625F2EB-10E5-4149-8948-148379F6CACA}" srcOrd="0" destOrd="0" parTransId="{4538D5EC-F26F-48D5-A6E0-75ECE2C745A7}" sibTransId="{F6CBCB96-AAC9-4331-A6E3-92D55FF819FA}"/>
    <dgm:cxn modelId="{FE9C4A21-8E00-4546-83F6-13C58AD536AB}" type="presParOf" srcId="{4E63D85C-3837-4D2B-B9A0-FCAAE26FC636}" destId="{ED551B06-B7DE-448B-B9EE-0C60CE3408D6}" srcOrd="0" destOrd="0" presId="urn:microsoft.com/office/officeart/2005/8/layout/vList6"/>
    <dgm:cxn modelId="{CF7386AE-A812-4F87-9058-076B26A6DA9B}" type="presParOf" srcId="{ED551B06-B7DE-448B-B9EE-0C60CE3408D6}" destId="{50818BBC-F477-4D9E-837A-21259D15C457}" srcOrd="0" destOrd="0" presId="urn:microsoft.com/office/officeart/2005/8/layout/vList6"/>
    <dgm:cxn modelId="{1B6C5687-703D-4FDA-A2D5-EB4E934D69CE}" type="presParOf" srcId="{ED551B06-B7DE-448B-B9EE-0C60CE3408D6}" destId="{3F539567-1F23-4E76-A758-5A862BB9EFFC}"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5E4696-CE36-40FB-8726-EC24909286A6}" type="doc">
      <dgm:prSet loTypeId="urn:microsoft.com/office/officeart/2005/8/layout/vList6" loCatId="list" qsTypeId="urn:microsoft.com/office/officeart/2005/8/quickstyle/simple1#5" qsCatId="simple" csTypeId="urn:microsoft.com/office/officeart/2005/8/colors/accent4_2" csCatId="accent4" phldr="1"/>
      <dgm:spPr/>
      <dgm:t>
        <a:bodyPr/>
        <a:lstStyle/>
        <a:p>
          <a:endParaRPr lang="zh-TW" altLang="en-US"/>
        </a:p>
      </dgm:t>
    </dgm:pt>
    <dgm:pt modelId="{B625F2EB-10E5-4149-8948-148379F6CACA}">
      <dgm:prSet phldrT="[文字]" custT="1"/>
      <dgm:spPr>
        <a:solidFill>
          <a:srgbClr val="FF6699"/>
        </a:solidFill>
      </dgm:spPr>
      <dgm:t>
        <a:bodyPr/>
        <a:lstStyle/>
        <a:p>
          <a:r>
            <a:rPr lang="zh-TW" altLang="en-US" sz="3600" b="1" dirty="0">
              <a:latin typeface="微軟正黑體" pitchFamily="34" charset="-120"/>
              <a:ea typeface="微軟正黑體" pitchFamily="34" charset="-120"/>
            </a:rPr>
            <a:t>教育會考</a:t>
          </a:r>
        </a:p>
      </dgm:t>
    </dgm:pt>
    <dgm:pt modelId="{4538D5EC-F26F-48D5-A6E0-75ECE2C745A7}" type="parTrans" cxnId="{DE954ED6-D966-4ADE-B96B-11239B33A9DE}">
      <dgm:prSet/>
      <dgm:spPr/>
      <dgm:t>
        <a:bodyPr/>
        <a:lstStyle/>
        <a:p>
          <a:endParaRPr lang="zh-TW" altLang="en-US"/>
        </a:p>
      </dgm:t>
    </dgm:pt>
    <dgm:pt modelId="{F6CBCB96-AAC9-4331-A6E3-92D55FF819FA}" type="sibTrans" cxnId="{DE954ED6-D966-4ADE-B96B-11239B33A9DE}">
      <dgm:prSet/>
      <dgm:spPr/>
      <dgm:t>
        <a:bodyPr/>
        <a:lstStyle/>
        <a:p>
          <a:endParaRPr lang="zh-TW" altLang="en-US"/>
        </a:p>
      </dgm:t>
    </dgm:pt>
    <dgm:pt modelId="{4E63D85C-3837-4D2B-B9A0-FCAAE26FC636}" type="pres">
      <dgm:prSet presAssocID="{205E4696-CE36-40FB-8726-EC24909286A6}" presName="Name0" presStyleCnt="0">
        <dgm:presLayoutVars>
          <dgm:dir/>
          <dgm:animLvl val="lvl"/>
          <dgm:resizeHandles/>
        </dgm:presLayoutVars>
      </dgm:prSet>
      <dgm:spPr/>
    </dgm:pt>
    <dgm:pt modelId="{ED551B06-B7DE-448B-B9EE-0C60CE3408D6}" type="pres">
      <dgm:prSet presAssocID="{B625F2EB-10E5-4149-8948-148379F6CACA}" presName="linNode" presStyleCnt="0"/>
      <dgm:spPr/>
    </dgm:pt>
    <dgm:pt modelId="{50818BBC-F477-4D9E-837A-21259D15C457}" type="pres">
      <dgm:prSet presAssocID="{B625F2EB-10E5-4149-8948-148379F6CACA}" presName="parentShp" presStyleLbl="node1" presStyleIdx="0" presStyleCnt="1" custScaleX="249543">
        <dgm:presLayoutVars>
          <dgm:bulletEnabled val="1"/>
        </dgm:presLayoutVars>
      </dgm:prSet>
      <dgm:spPr/>
    </dgm:pt>
    <dgm:pt modelId="{3F539567-1F23-4E76-A758-5A862BB9EFFC}" type="pres">
      <dgm:prSet presAssocID="{B625F2EB-10E5-4149-8948-148379F6CACA}" presName="childShp" presStyleLbl="bgAccFollowNode1" presStyleIdx="0" presStyleCnt="1" custScaleX="242077" custScaleY="100098">
        <dgm:presLayoutVars>
          <dgm:bulletEnabled val="1"/>
        </dgm:presLayoutVars>
      </dgm:prSet>
      <dgm:spPr>
        <a:ln>
          <a:solidFill>
            <a:srgbClr val="FF6699">
              <a:alpha val="90000"/>
            </a:srgbClr>
          </a:solidFill>
        </a:ln>
      </dgm:spPr>
    </dgm:pt>
  </dgm:ptLst>
  <dgm:cxnLst>
    <dgm:cxn modelId="{90381445-60EC-435A-8987-746D8DD9A803}" type="presOf" srcId="{B625F2EB-10E5-4149-8948-148379F6CACA}" destId="{50818BBC-F477-4D9E-837A-21259D15C457}" srcOrd="0" destOrd="0" presId="urn:microsoft.com/office/officeart/2005/8/layout/vList6"/>
    <dgm:cxn modelId="{455B3974-A927-4191-AD73-51520FD2AC74}" type="presOf" srcId="{205E4696-CE36-40FB-8726-EC24909286A6}" destId="{4E63D85C-3837-4D2B-B9A0-FCAAE26FC636}" srcOrd="0" destOrd="0" presId="urn:microsoft.com/office/officeart/2005/8/layout/vList6"/>
    <dgm:cxn modelId="{DE954ED6-D966-4ADE-B96B-11239B33A9DE}" srcId="{205E4696-CE36-40FB-8726-EC24909286A6}" destId="{B625F2EB-10E5-4149-8948-148379F6CACA}" srcOrd="0" destOrd="0" parTransId="{4538D5EC-F26F-48D5-A6E0-75ECE2C745A7}" sibTransId="{F6CBCB96-AAC9-4331-A6E3-92D55FF819FA}"/>
    <dgm:cxn modelId="{5A696B6A-6D28-4D8B-A453-D9007F3C6271}" type="presParOf" srcId="{4E63D85C-3837-4D2B-B9A0-FCAAE26FC636}" destId="{ED551B06-B7DE-448B-B9EE-0C60CE3408D6}" srcOrd="0" destOrd="0" presId="urn:microsoft.com/office/officeart/2005/8/layout/vList6"/>
    <dgm:cxn modelId="{A6973F8D-C05F-478B-8904-34DB0A7B1F62}" type="presParOf" srcId="{ED551B06-B7DE-448B-B9EE-0C60CE3408D6}" destId="{50818BBC-F477-4D9E-837A-21259D15C457}" srcOrd="0" destOrd="0" presId="urn:microsoft.com/office/officeart/2005/8/layout/vList6"/>
    <dgm:cxn modelId="{C4DBF4A2-DE1A-487A-9371-FEE8443332FB}" type="presParOf" srcId="{ED551B06-B7DE-448B-B9EE-0C60CE3408D6}" destId="{3F539567-1F23-4E76-A758-5A862BB9EFFC}"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800FEC-35EF-5A40-B8DD-43769C6C6A7B}" type="doc">
      <dgm:prSet loTypeId="urn:microsoft.com/office/officeart/2005/8/layout/vList2" loCatId="" qsTypeId="urn:microsoft.com/office/officeart/2005/8/quickstyle/simple5" qsCatId="simple" csTypeId="urn:microsoft.com/office/officeart/2005/8/colors/colorful4" csCatId="colorful" phldr="1"/>
      <dgm:spPr/>
      <dgm:t>
        <a:bodyPr/>
        <a:lstStyle/>
        <a:p>
          <a:endParaRPr lang="zh-TW" altLang="en-US"/>
        </a:p>
      </dgm:t>
    </dgm:pt>
    <dgm:pt modelId="{E6C76607-EA67-D24A-8051-DC398D12808D}">
      <dgm:prSet phldrT="[文字]" custT="1"/>
      <dgm:spPr/>
      <dgm:t>
        <a:bodyPr/>
        <a:lstStyle/>
        <a:p>
          <a:r>
            <a:rPr lang="en-US" altLang="zh-TW" sz="2400" b="1" dirty="0">
              <a:latin typeface="標楷體" pitchFamily="65" charset="-120"/>
              <a:ea typeface="標楷體" pitchFamily="65" charset="-120"/>
              <a:cs typeface="BiauKai"/>
            </a:rPr>
            <a:t>1.</a:t>
          </a:r>
          <a:r>
            <a:rPr lang="zh-TW" altLang="en-US" sz="2400" b="1" dirty="0">
              <a:latin typeface="標楷體" pitchFamily="65" charset="-120"/>
              <a:ea typeface="標楷體" pitchFamily="65" charset="-120"/>
              <a:cs typeface="BiauKai"/>
            </a:rPr>
            <a:t> 總積分</a:t>
          </a:r>
        </a:p>
      </dgm:t>
    </dgm:pt>
    <dgm:pt modelId="{44886999-F7B6-D04F-A70F-EB05FCA0C74D}" type="parTrans" cxnId="{5875A556-9BA7-D846-A0A5-0272E08631E7}">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CD199381-500C-044B-9C7D-E14F7D49130C}" type="sibTrans" cxnId="{5875A556-9BA7-D846-A0A5-0272E08631E7}">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954C1C09-3937-5C4E-AE8D-8661AFFB808F}">
      <dgm:prSet phldrT="[文字]" custT="1"/>
      <dgm:spPr/>
      <dgm:t>
        <a:bodyPr/>
        <a:lstStyle/>
        <a:p>
          <a:r>
            <a:rPr lang="en-US" altLang="zh-TW" sz="2400" b="1" dirty="0">
              <a:latin typeface="標楷體" pitchFamily="65" charset="-120"/>
              <a:ea typeface="標楷體" pitchFamily="65" charset="-120"/>
              <a:cs typeface="BiauKai"/>
            </a:rPr>
            <a:t>6.</a:t>
          </a:r>
          <a:r>
            <a:rPr lang="zh-TW" altLang="en-US" sz="2400" b="1" dirty="0">
              <a:latin typeface="標楷體" pitchFamily="65" charset="-120"/>
              <a:ea typeface="標楷體" pitchFamily="65" charset="-120"/>
              <a:cs typeface="BiauKai"/>
            </a:rPr>
            <a:t> 會考換算積分之總分</a:t>
          </a:r>
        </a:p>
      </dgm:t>
    </dgm:pt>
    <dgm:pt modelId="{F38504AA-609A-484C-BAD5-73EBBDB5693B}" type="parTrans" cxnId="{C3AE66C6-08BD-3543-B0B0-3A1EB66657BA}">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7DAC6118-2BFC-9C4F-8807-2895CBEBDF1E}" type="sibTrans" cxnId="{C3AE66C6-08BD-3543-B0B0-3A1EB66657BA}">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D212270C-67FC-114A-8DD0-ACBA260BAC52}">
      <dgm:prSet custT="1"/>
      <dgm:spPr/>
      <dgm:t>
        <a:bodyPr/>
        <a:lstStyle/>
        <a:p>
          <a:r>
            <a:rPr lang="en-US" altLang="zh-TW" sz="2400" b="1" dirty="0">
              <a:latin typeface="標楷體" pitchFamily="65" charset="-120"/>
              <a:ea typeface="標楷體" pitchFamily="65" charset="-120"/>
              <a:cs typeface="BiauKai"/>
            </a:rPr>
            <a:t>3.</a:t>
          </a:r>
          <a:r>
            <a:rPr lang="zh-TW" altLang="en-US" sz="2400" b="1" dirty="0">
              <a:latin typeface="標楷體" pitchFamily="65" charset="-120"/>
              <a:ea typeface="標楷體" pitchFamily="65" charset="-120"/>
              <a:cs typeface="BiauKai"/>
            </a:rPr>
            <a:t> 扶助弱勢分數</a:t>
          </a:r>
        </a:p>
      </dgm:t>
    </dgm:pt>
    <dgm:pt modelId="{762CAB98-2664-9E48-9CAC-2637BC09D6EA}" type="parTrans" cxnId="{141D07D5-68FB-5440-B807-96AE6CCDC689}">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25925FC2-2B25-014D-8E38-C8DFB0C0A680}" type="sibTrans" cxnId="{141D07D5-68FB-5440-B807-96AE6CCDC689}">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723A2B26-0E2D-294E-A4D1-CCB4D18CC984}">
      <dgm:prSet custT="1"/>
      <dgm:spPr/>
      <dgm:t>
        <a:bodyPr/>
        <a:lstStyle/>
        <a:p>
          <a:r>
            <a:rPr lang="en-US" altLang="zh-TW" sz="2400" b="1" dirty="0">
              <a:latin typeface="標楷體" pitchFamily="65" charset="-120"/>
              <a:ea typeface="標楷體" pitchFamily="65" charset="-120"/>
              <a:cs typeface="BiauKai"/>
            </a:rPr>
            <a:t>7. </a:t>
          </a:r>
          <a:r>
            <a:rPr lang="zh-TW" altLang="en-US" sz="2400" b="1" dirty="0">
              <a:latin typeface="標楷體" pitchFamily="65" charset="-120"/>
              <a:ea typeface="標楷體" pitchFamily="65" charset="-120"/>
              <a:cs typeface="BiauKai"/>
            </a:rPr>
            <a:t>會考標示加總</a:t>
          </a:r>
          <a:r>
            <a:rPr lang="en-US" altLang="zh-TW" sz="2400" b="1" dirty="0">
              <a:latin typeface="標楷體" pitchFamily="65" charset="-120"/>
              <a:ea typeface="標楷體" pitchFamily="65" charset="-120"/>
              <a:cs typeface="BiauKai"/>
            </a:rPr>
            <a:t>(</a:t>
          </a:r>
          <a:r>
            <a:rPr lang="zh-TW" altLang="en-US" sz="2400" b="1" dirty="0">
              <a:latin typeface="標楷體" pitchFamily="65" charset="-120"/>
              <a:ea typeface="標楷體" pitchFamily="65" charset="-120"/>
              <a:cs typeface="BiauKai"/>
            </a:rPr>
            <a:t>先比</a:t>
          </a:r>
          <a:r>
            <a:rPr lang="en-US" altLang="zh-TW" sz="2400" b="1" dirty="0">
              <a:latin typeface="標楷體" pitchFamily="65" charset="-120"/>
              <a:ea typeface="標楷體" pitchFamily="65" charset="-120"/>
              <a:cs typeface="BiauKai"/>
            </a:rPr>
            <a:t>A</a:t>
          </a:r>
          <a:r>
            <a:rPr lang="zh-TW" altLang="en-US" sz="2400" b="1" dirty="0">
              <a:latin typeface="標楷體" pitchFamily="65" charset="-120"/>
              <a:ea typeface="標楷體" pitchFamily="65" charset="-120"/>
              <a:cs typeface="BiauKai"/>
            </a:rPr>
            <a:t>，再比</a:t>
          </a:r>
          <a:r>
            <a:rPr lang="en-US" altLang="zh-TW" sz="2400" b="1" dirty="0">
              <a:latin typeface="標楷體" pitchFamily="65" charset="-120"/>
              <a:ea typeface="標楷體" pitchFamily="65" charset="-120"/>
              <a:cs typeface="BiauKai"/>
            </a:rPr>
            <a:t>B)</a:t>
          </a:r>
        </a:p>
      </dgm:t>
    </dgm:pt>
    <dgm:pt modelId="{C57C9141-FFF8-9D40-B2D5-8241A052490F}" type="parTrans" cxnId="{BD2DE3E0-52C0-E540-ABB0-C2A22C7671AA}">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8D8CCDC2-ECD2-0640-AC96-309BC6E25BCA}" type="sibTrans" cxnId="{BD2DE3E0-52C0-E540-ABB0-C2A22C7671AA}">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F43D0FA0-76BA-7548-BC0A-71E26EF081DE}">
      <dgm:prSet custT="1"/>
      <dgm:spPr/>
      <dgm:t>
        <a:bodyPr/>
        <a:lstStyle/>
        <a:p>
          <a:r>
            <a:rPr lang="en-US" altLang="zh-TW" sz="2400" b="1" dirty="0">
              <a:latin typeface="標楷體" pitchFamily="65" charset="-120"/>
              <a:ea typeface="標楷體" pitchFamily="65" charset="-120"/>
              <a:cs typeface="BiauKai"/>
            </a:rPr>
            <a:t>8-12.</a:t>
          </a:r>
          <a:r>
            <a:rPr lang="zh-TW" altLang="en-US" sz="2400" dirty="0">
              <a:latin typeface="標楷體" pitchFamily="65" charset="-120"/>
              <a:ea typeface="標楷體" pitchFamily="65" charset="-120"/>
              <a:cs typeface="BiauKai"/>
            </a:rPr>
            <a:t> </a:t>
          </a:r>
          <a:r>
            <a:rPr lang="zh-TW" altLang="en-US" sz="2400" b="1" dirty="0">
              <a:latin typeface="標楷體" pitchFamily="65" charset="-120"/>
              <a:ea typeface="標楷體" pitchFamily="65" charset="-120"/>
              <a:cs typeface="BiauKai"/>
            </a:rPr>
            <a:t>會考各科積分</a:t>
          </a:r>
          <a:r>
            <a:rPr lang="en-US" altLang="zh-TW" sz="2400" b="1" dirty="0">
              <a:latin typeface="標楷體" pitchFamily="65" charset="-120"/>
              <a:ea typeface="標楷體" pitchFamily="65" charset="-120"/>
              <a:cs typeface="BiauKai"/>
            </a:rPr>
            <a:t>(</a:t>
          </a:r>
          <a:r>
            <a:rPr lang="zh-TW" altLang="en-US" sz="2400" b="1" dirty="0">
              <a:latin typeface="標楷體" pitchFamily="65" charset="-120"/>
              <a:ea typeface="標楷體" pitchFamily="65" charset="-120"/>
              <a:cs typeface="BiauKai"/>
            </a:rPr>
            <a:t>國數英社自</a:t>
          </a:r>
          <a:r>
            <a:rPr lang="en-US" altLang="zh-TW" sz="2400" b="1" dirty="0">
              <a:latin typeface="標楷體" pitchFamily="65" charset="-120"/>
              <a:ea typeface="標楷體" pitchFamily="65" charset="-120"/>
              <a:cs typeface="BiauKai"/>
            </a:rPr>
            <a:t>)</a:t>
          </a:r>
          <a:endParaRPr lang="zh-TW" altLang="en-US" sz="2400" b="1" dirty="0">
            <a:latin typeface="標楷體" pitchFamily="65" charset="-120"/>
            <a:ea typeface="標楷體" pitchFamily="65" charset="-120"/>
            <a:cs typeface="BiauKai"/>
          </a:endParaRPr>
        </a:p>
      </dgm:t>
    </dgm:pt>
    <dgm:pt modelId="{09DE6B80-FAB4-1443-9A11-81EED5AEFDD4}" type="parTrans" cxnId="{AA191681-AAB8-E343-9F11-FAC3F87AD6F7}">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7B341CED-F3DF-6746-8333-358CC345BF4F}" type="sibTrans" cxnId="{AA191681-AAB8-E343-9F11-FAC3F87AD6F7}">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988E319B-5426-F844-BAE5-42F3AB3479AE}">
      <dgm:prSet custT="1"/>
      <dgm:spPr/>
      <dgm:t>
        <a:bodyPr/>
        <a:lstStyle/>
        <a:p>
          <a:r>
            <a:rPr lang="en-US" altLang="zh-TW" sz="2400" b="1" dirty="0">
              <a:latin typeface="標楷體" pitchFamily="65" charset="-120"/>
              <a:ea typeface="標楷體" pitchFamily="65" charset="-120"/>
              <a:cs typeface="BiauKai"/>
            </a:rPr>
            <a:t>4.</a:t>
          </a:r>
          <a:r>
            <a:rPr lang="zh-TW" altLang="en-US" sz="2400" b="1" dirty="0">
              <a:latin typeface="標楷體" pitchFamily="65" charset="-120"/>
              <a:ea typeface="標楷體" pitchFamily="65" charset="-120"/>
              <a:cs typeface="BiauKai"/>
            </a:rPr>
            <a:t> 志願序位</a:t>
          </a:r>
          <a:r>
            <a:rPr lang="zh-TW" altLang="en-US" sz="2400" b="1" u="sng" dirty="0">
              <a:solidFill>
                <a:srgbClr val="FFFF00"/>
              </a:solidFill>
              <a:latin typeface="標楷體" pitchFamily="65" charset="-120"/>
              <a:ea typeface="標楷體" pitchFamily="65" charset="-120"/>
              <a:cs typeface="BiauKai"/>
            </a:rPr>
            <a:t>積分</a:t>
          </a:r>
        </a:p>
      </dgm:t>
    </dgm:pt>
    <dgm:pt modelId="{8C911120-53EE-BE4C-96DF-55CE2459CE4D}" type="parTrans" cxnId="{581490FE-454B-A443-BFAF-26D20EBA3FC5}">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96E6B869-F521-A54E-B26D-2652C9AB86B5}" type="sibTrans" cxnId="{581490FE-454B-A443-BFAF-26D20EBA3FC5}">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8A5685CB-C6EB-1344-9171-04C277C6F66D}">
      <dgm:prSet custT="1"/>
      <dgm:spPr/>
      <dgm:t>
        <a:bodyPr/>
        <a:lstStyle/>
        <a:p>
          <a:r>
            <a:rPr lang="en-US" altLang="zh-TW" sz="2400" b="1" dirty="0">
              <a:latin typeface="標楷體" pitchFamily="65" charset="-120"/>
              <a:ea typeface="標楷體" pitchFamily="65" charset="-120"/>
              <a:cs typeface="BiauKai"/>
            </a:rPr>
            <a:t>5.</a:t>
          </a:r>
          <a:r>
            <a:rPr lang="zh-TW" altLang="en-US" sz="2400" b="1" dirty="0">
              <a:latin typeface="標楷體" pitchFamily="65" charset="-120"/>
              <a:ea typeface="標楷體" pitchFamily="65" charset="-120"/>
              <a:cs typeface="BiauKai"/>
            </a:rPr>
            <a:t> 多元學習表現總積分</a:t>
          </a:r>
        </a:p>
      </dgm:t>
    </dgm:pt>
    <dgm:pt modelId="{08517E2E-1C1E-BD46-AE46-73BD2093DFAC}" type="parTrans" cxnId="{094A330F-03B4-E34A-BA7A-DD466CF1E15B}">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76F962F2-0587-4546-9E84-DC2523768360}" type="sibTrans" cxnId="{094A330F-03B4-E34A-BA7A-DD466CF1E15B}">
      <dgm:prSet/>
      <dgm:spPr/>
      <dgm:t>
        <a:bodyPr/>
        <a:lstStyle/>
        <a:p>
          <a:endParaRPr lang="zh-TW" altLang="en-US" sz="2400" b="1">
            <a:solidFill>
              <a:schemeClr val="tx1"/>
            </a:solidFill>
            <a:latin typeface="標楷體" pitchFamily="65" charset="-120"/>
            <a:ea typeface="標楷體" pitchFamily="65" charset="-120"/>
            <a:cs typeface="BiauKai"/>
          </a:endParaRPr>
        </a:p>
      </dgm:t>
    </dgm:pt>
    <dgm:pt modelId="{B0402647-DBC8-EE4F-9BB9-28D2CD49CBF6}">
      <dgm:prSet custT="1"/>
      <dgm:spPr/>
      <dgm:t>
        <a:bodyPr/>
        <a:lstStyle/>
        <a:p>
          <a:r>
            <a:rPr lang="en-US" altLang="zh-TW" sz="2400" b="1" dirty="0">
              <a:latin typeface="標楷體" pitchFamily="65" charset="-120"/>
              <a:ea typeface="標楷體" pitchFamily="65" charset="-120"/>
              <a:cs typeface="BiauKai"/>
            </a:rPr>
            <a:t>14-18.</a:t>
          </a:r>
          <a:r>
            <a:rPr lang="zh-TW" altLang="en-US" sz="2400" b="1" dirty="0">
              <a:latin typeface="標楷體" pitchFamily="65" charset="-120"/>
              <a:ea typeface="標楷體" pitchFamily="65" charset="-120"/>
              <a:cs typeface="BiauKai"/>
            </a:rPr>
            <a:t> 會考分科標示</a:t>
          </a:r>
          <a:r>
            <a:rPr lang="en-US" altLang="zh-TW" sz="2400" b="1" dirty="0">
              <a:latin typeface="標楷體" pitchFamily="65" charset="-120"/>
              <a:ea typeface="標楷體" pitchFamily="65" charset="-120"/>
              <a:cs typeface="BiauKai"/>
            </a:rPr>
            <a:t>(</a:t>
          </a:r>
          <a:r>
            <a:rPr lang="zh-TW" altLang="en-US" sz="2400" b="1" dirty="0">
              <a:latin typeface="標楷體" pitchFamily="65" charset="-120"/>
              <a:ea typeface="標楷體" pitchFamily="65" charset="-120"/>
              <a:cs typeface="BiauKai"/>
            </a:rPr>
            <a:t>國數英社自</a:t>
          </a:r>
          <a:r>
            <a:rPr lang="en-US" altLang="zh-TW" sz="2400" b="1" dirty="0">
              <a:latin typeface="標楷體" pitchFamily="65" charset="-120"/>
              <a:ea typeface="標楷體" pitchFamily="65" charset="-120"/>
              <a:cs typeface="BiauKai"/>
            </a:rPr>
            <a:t>)</a:t>
          </a:r>
          <a:endParaRPr lang="zh-TW" altLang="en-US" sz="2400" dirty="0">
            <a:latin typeface="標楷體" pitchFamily="65" charset="-120"/>
            <a:ea typeface="標楷體" pitchFamily="65" charset="-120"/>
            <a:cs typeface="BiauKai"/>
          </a:endParaRPr>
        </a:p>
      </dgm:t>
    </dgm:pt>
    <dgm:pt modelId="{9AFD3531-5B6C-B94B-9C88-F343DEE86477}" type="parTrans" cxnId="{8BA6394C-6DDF-5F47-B056-0131EAF0A2B8}">
      <dgm:prSet/>
      <dgm:spPr/>
      <dgm:t>
        <a:bodyPr/>
        <a:lstStyle/>
        <a:p>
          <a:endParaRPr lang="zh-TW" altLang="en-US" sz="2400">
            <a:solidFill>
              <a:schemeClr val="tx1"/>
            </a:solidFill>
            <a:latin typeface="標楷體" pitchFamily="65" charset="-120"/>
            <a:ea typeface="標楷體" pitchFamily="65" charset="-120"/>
            <a:cs typeface="BiauKai"/>
          </a:endParaRPr>
        </a:p>
      </dgm:t>
    </dgm:pt>
    <dgm:pt modelId="{9F28EB37-11A5-1D41-BC41-329D80AF2C9E}" type="sibTrans" cxnId="{8BA6394C-6DDF-5F47-B056-0131EAF0A2B8}">
      <dgm:prSet/>
      <dgm:spPr/>
      <dgm:t>
        <a:bodyPr/>
        <a:lstStyle/>
        <a:p>
          <a:endParaRPr lang="zh-TW" altLang="en-US" sz="2400">
            <a:solidFill>
              <a:schemeClr val="tx1"/>
            </a:solidFill>
            <a:latin typeface="標楷體" pitchFamily="65" charset="-120"/>
            <a:ea typeface="標楷體" pitchFamily="65" charset="-120"/>
            <a:cs typeface="BiauKai"/>
          </a:endParaRPr>
        </a:p>
      </dgm:t>
    </dgm:pt>
    <dgm:pt modelId="{6EB727DD-FC1A-D345-A117-B7FE07592CDC}">
      <dgm:prSet custT="1"/>
      <dgm:spPr/>
      <dgm:t>
        <a:bodyPr/>
        <a:lstStyle/>
        <a:p>
          <a:r>
            <a:rPr lang="en-US" altLang="zh-TW" sz="2400" b="1" dirty="0">
              <a:latin typeface="標楷體" pitchFamily="65" charset="-120"/>
              <a:ea typeface="標楷體" pitchFamily="65" charset="-120"/>
              <a:cs typeface="BiauKai"/>
            </a:rPr>
            <a:t>19.</a:t>
          </a:r>
          <a:r>
            <a:rPr lang="zh-TW" altLang="en-US" sz="2400" b="1" dirty="0">
              <a:latin typeface="標楷體" pitchFamily="65" charset="-120"/>
              <a:ea typeface="標楷體" pitchFamily="65" charset="-120"/>
              <a:cs typeface="BiauKai"/>
            </a:rPr>
            <a:t> </a:t>
          </a:r>
          <a:r>
            <a:rPr lang="zh-TW" altLang="en-US" sz="2400" b="1" dirty="0">
              <a:latin typeface="標楷體" pitchFamily="65" charset="-120"/>
              <a:ea typeface="標楷體" pitchFamily="65" charset="-120"/>
            </a:rPr>
            <a:t>經上列同分比序後仍超額時，得增額錄取</a:t>
          </a:r>
          <a:endParaRPr lang="zh-TW" altLang="en-US" sz="2400" dirty="0">
            <a:latin typeface="標楷體" pitchFamily="65" charset="-120"/>
            <a:ea typeface="標楷體" pitchFamily="65" charset="-120"/>
            <a:cs typeface="BiauKai"/>
          </a:endParaRPr>
        </a:p>
      </dgm:t>
    </dgm:pt>
    <dgm:pt modelId="{7A74E2BD-3380-384F-946E-15B063B815BA}" type="parTrans" cxnId="{0B3BF80A-BB04-514E-A917-1B3258A44219}">
      <dgm:prSet/>
      <dgm:spPr/>
      <dgm:t>
        <a:bodyPr/>
        <a:lstStyle/>
        <a:p>
          <a:endParaRPr lang="zh-TW" altLang="en-US" sz="2400">
            <a:solidFill>
              <a:schemeClr val="tx1"/>
            </a:solidFill>
            <a:latin typeface="標楷體" pitchFamily="65" charset="-120"/>
            <a:ea typeface="標楷體" pitchFamily="65" charset="-120"/>
            <a:cs typeface="BiauKai"/>
          </a:endParaRPr>
        </a:p>
      </dgm:t>
    </dgm:pt>
    <dgm:pt modelId="{398DCF3C-3FBF-6940-A0F2-6883F788D463}" type="sibTrans" cxnId="{0B3BF80A-BB04-514E-A917-1B3258A44219}">
      <dgm:prSet/>
      <dgm:spPr/>
      <dgm:t>
        <a:bodyPr/>
        <a:lstStyle/>
        <a:p>
          <a:endParaRPr lang="zh-TW" altLang="en-US" sz="2400">
            <a:solidFill>
              <a:schemeClr val="tx1"/>
            </a:solidFill>
            <a:latin typeface="標楷體" pitchFamily="65" charset="-120"/>
            <a:ea typeface="標楷體" pitchFamily="65" charset="-120"/>
            <a:cs typeface="BiauKai"/>
          </a:endParaRPr>
        </a:p>
      </dgm:t>
    </dgm:pt>
    <dgm:pt modelId="{414235E3-2155-4CBE-8A98-9ADB86A9AA4B}">
      <dgm:prSet custT="1"/>
      <dgm:spPr/>
      <dgm:t>
        <a:bodyPr/>
        <a:lstStyle/>
        <a:p>
          <a:r>
            <a:rPr lang="en-US" altLang="zh-TW" sz="2400" b="1" dirty="0">
              <a:latin typeface="標楷體" pitchFamily="65" charset="-120"/>
              <a:ea typeface="標楷體" pitchFamily="65" charset="-120"/>
              <a:cs typeface="BiauKai"/>
            </a:rPr>
            <a:t>13.</a:t>
          </a:r>
          <a:r>
            <a:rPr lang="zh-TW" altLang="en-US" sz="2400" b="1" dirty="0">
              <a:latin typeface="標楷體" pitchFamily="65" charset="-120"/>
              <a:ea typeface="標楷體" pitchFamily="65" charset="-120"/>
              <a:cs typeface="BiauKai"/>
            </a:rPr>
            <a:t> 寫作測驗級分</a:t>
          </a:r>
        </a:p>
      </dgm:t>
    </dgm:pt>
    <dgm:pt modelId="{923B46BA-864E-4629-B3A9-468BA5B7BB9B}" type="parTrans" cxnId="{567FDFC5-D535-42F6-8672-670AB797E471}">
      <dgm:prSet/>
      <dgm:spPr/>
      <dgm:t>
        <a:bodyPr/>
        <a:lstStyle/>
        <a:p>
          <a:endParaRPr lang="zh-TW" altLang="en-US">
            <a:solidFill>
              <a:schemeClr val="tx1"/>
            </a:solidFill>
            <a:latin typeface="標楷體" pitchFamily="65" charset="-120"/>
            <a:ea typeface="標楷體" pitchFamily="65" charset="-120"/>
          </a:endParaRPr>
        </a:p>
      </dgm:t>
    </dgm:pt>
    <dgm:pt modelId="{D17DDDF7-86C8-4052-951F-9EA17875C9F3}" type="sibTrans" cxnId="{567FDFC5-D535-42F6-8672-670AB797E471}">
      <dgm:prSet/>
      <dgm:spPr/>
      <dgm:t>
        <a:bodyPr/>
        <a:lstStyle/>
        <a:p>
          <a:endParaRPr lang="zh-TW" altLang="en-US">
            <a:solidFill>
              <a:schemeClr val="tx1"/>
            </a:solidFill>
            <a:latin typeface="標楷體" pitchFamily="65" charset="-120"/>
            <a:ea typeface="標楷體" pitchFamily="65" charset="-120"/>
          </a:endParaRPr>
        </a:p>
      </dgm:t>
    </dgm:pt>
    <dgm:pt modelId="{ECF2B7DF-A618-454B-8F5D-765283AEECC4}">
      <dgm:prSet phldrT="[文字]" custT="1"/>
      <dgm:spPr/>
      <dgm:t>
        <a:bodyPr/>
        <a:lstStyle/>
        <a:p>
          <a:r>
            <a:rPr lang="en-US" altLang="zh-TW" sz="2400" b="1" dirty="0">
              <a:latin typeface="標楷體" pitchFamily="65" charset="-120"/>
              <a:ea typeface="標楷體" pitchFamily="65" charset="-120"/>
              <a:cs typeface="BiauKai"/>
            </a:rPr>
            <a:t>2.</a:t>
          </a:r>
          <a:r>
            <a:rPr lang="zh-TW" altLang="en-US" sz="2400" b="1" dirty="0">
              <a:latin typeface="標楷體" pitchFamily="65" charset="-120"/>
              <a:ea typeface="標楷體" pitchFamily="65" charset="-120"/>
              <a:cs typeface="BiauKai"/>
            </a:rPr>
            <a:t> 均衡發展總積分</a:t>
          </a:r>
        </a:p>
      </dgm:t>
    </dgm:pt>
    <dgm:pt modelId="{75A0D460-081F-46DD-9824-C3A79CE865E4}" type="parTrans" cxnId="{4D2F1CB0-66B3-47F1-BC8C-10D8762BE56B}">
      <dgm:prSet/>
      <dgm:spPr/>
      <dgm:t>
        <a:bodyPr/>
        <a:lstStyle/>
        <a:p>
          <a:endParaRPr lang="zh-TW" altLang="en-US">
            <a:solidFill>
              <a:schemeClr val="tx1"/>
            </a:solidFill>
          </a:endParaRPr>
        </a:p>
      </dgm:t>
    </dgm:pt>
    <dgm:pt modelId="{77F461C9-D127-4E85-B3F6-C3EFCE37311C}" type="sibTrans" cxnId="{4D2F1CB0-66B3-47F1-BC8C-10D8762BE56B}">
      <dgm:prSet/>
      <dgm:spPr/>
      <dgm:t>
        <a:bodyPr/>
        <a:lstStyle/>
        <a:p>
          <a:endParaRPr lang="zh-TW" altLang="en-US">
            <a:solidFill>
              <a:schemeClr val="tx1"/>
            </a:solidFill>
          </a:endParaRPr>
        </a:p>
      </dgm:t>
    </dgm:pt>
    <dgm:pt modelId="{50DD89A2-A0FE-824B-A679-20F5F3D51866}" type="pres">
      <dgm:prSet presAssocID="{BE800FEC-35EF-5A40-B8DD-43769C6C6A7B}" presName="linear" presStyleCnt="0">
        <dgm:presLayoutVars>
          <dgm:animLvl val="lvl"/>
          <dgm:resizeHandles val="exact"/>
        </dgm:presLayoutVars>
      </dgm:prSet>
      <dgm:spPr/>
    </dgm:pt>
    <dgm:pt modelId="{AB41C4DC-CC31-D549-9998-1141048321A0}" type="pres">
      <dgm:prSet presAssocID="{E6C76607-EA67-D24A-8051-DC398D12808D}" presName="parentText" presStyleLbl="node1" presStyleIdx="0" presStyleCnt="11">
        <dgm:presLayoutVars>
          <dgm:chMax val="0"/>
          <dgm:bulletEnabled val="1"/>
        </dgm:presLayoutVars>
      </dgm:prSet>
      <dgm:spPr/>
    </dgm:pt>
    <dgm:pt modelId="{D2292E85-487B-0544-8142-2B1E174C2E66}" type="pres">
      <dgm:prSet presAssocID="{CD199381-500C-044B-9C7D-E14F7D49130C}" presName="spacer" presStyleCnt="0"/>
      <dgm:spPr/>
    </dgm:pt>
    <dgm:pt modelId="{FFFE1046-26C2-4D64-A2F1-240DDDB69D6E}" type="pres">
      <dgm:prSet presAssocID="{ECF2B7DF-A618-454B-8F5D-765283AEECC4}" presName="parentText" presStyleLbl="node1" presStyleIdx="1" presStyleCnt="11">
        <dgm:presLayoutVars>
          <dgm:chMax val="0"/>
          <dgm:bulletEnabled val="1"/>
        </dgm:presLayoutVars>
      </dgm:prSet>
      <dgm:spPr/>
    </dgm:pt>
    <dgm:pt modelId="{0BF86CAF-A446-464B-A797-50A36CE2EEB2}" type="pres">
      <dgm:prSet presAssocID="{77F461C9-D127-4E85-B3F6-C3EFCE37311C}" presName="spacer" presStyleCnt="0"/>
      <dgm:spPr/>
    </dgm:pt>
    <dgm:pt modelId="{9BEBBE5A-3764-D94F-8983-3E602036F3CD}" type="pres">
      <dgm:prSet presAssocID="{D212270C-67FC-114A-8DD0-ACBA260BAC52}" presName="parentText" presStyleLbl="node1" presStyleIdx="2" presStyleCnt="11">
        <dgm:presLayoutVars>
          <dgm:chMax val="0"/>
          <dgm:bulletEnabled val="1"/>
        </dgm:presLayoutVars>
      </dgm:prSet>
      <dgm:spPr/>
    </dgm:pt>
    <dgm:pt modelId="{D1A42EBB-5407-EB46-B7CE-5FCE601F796A}" type="pres">
      <dgm:prSet presAssocID="{25925FC2-2B25-014D-8E38-C8DFB0C0A680}" presName="spacer" presStyleCnt="0"/>
      <dgm:spPr/>
    </dgm:pt>
    <dgm:pt modelId="{E4611B37-C097-934C-8D70-D8EB28E5248C}" type="pres">
      <dgm:prSet presAssocID="{988E319B-5426-F844-BAE5-42F3AB3479AE}" presName="parentText" presStyleLbl="node1" presStyleIdx="3" presStyleCnt="11">
        <dgm:presLayoutVars>
          <dgm:chMax val="0"/>
          <dgm:bulletEnabled val="1"/>
        </dgm:presLayoutVars>
      </dgm:prSet>
      <dgm:spPr/>
    </dgm:pt>
    <dgm:pt modelId="{B81FC620-C64A-6F49-AE79-D4C0C8C671EB}" type="pres">
      <dgm:prSet presAssocID="{96E6B869-F521-A54E-B26D-2652C9AB86B5}" presName="spacer" presStyleCnt="0"/>
      <dgm:spPr/>
    </dgm:pt>
    <dgm:pt modelId="{C8A6E317-ABBF-634C-802E-5D5443A48FCE}" type="pres">
      <dgm:prSet presAssocID="{8A5685CB-C6EB-1344-9171-04C277C6F66D}" presName="parentText" presStyleLbl="node1" presStyleIdx="4" presStyleCnt="11">
        <dgm:presLayoutVars>
          <dgm:chMax val="0"/>
          <dgm:bulletEnabled val="1"/>
        </dgm:presLayoutVars>
      </dgm:prSet>
      <dgm:spPr/>
    </dgm:pt>
    <dgm:pt modelId="{EFEF4FDC-E676-EB42-A709-1D66A140CAD2}" type="pres">
      <dgm:prSet presAssocID="{76F962F2-0587-4546-9E84-DC2523768360}" presName="spacer" presStyleCnt="0"/>
      <dgm:spPr/>
    </dgm:pt>
    <dgm:pt modelId="{D8904824-9B41-C643-869F-45F8D92CB0A1}" type="pres">
      <dgm:prSet presAssocID="{954C1C09-3937-5C4E-AE8D-8661AFFB808F}" presName="parentText" presStyleLbl="node1" presStyleIdx="5" presStyleCnt="11">
        <dgm:presLayoutVars>
          <dgm:chMax val="0"/>
          <dgm:bulletEnabled val="1"/>
        </dgm:presLayoutVars>
      </dgm:prSet>
      <dgm:spPr/>
    </dgm:pt>
    <dgm:pt modelId="{B2B4BCFA-7044-1945-B13F-E6330A92543E}" type="pres">
      <dgm:prSet presAssocID="{7DAC6118-2BFC-9C4F-8807-2895CBEBDF1E}" presName="spacer" presStyleCnt="0"/>
      <dgm:spPr/>
    </dgm:pt>
    <dgm:pt modelId="{A5C94CEF-7CAA-6741-A469-52A9EB76B7B7}" type="pres">
      <dgm:prSet presAssocID="{723A2B26-0E2D-294E-A4D1-CCB4D18CC984}" presName="parentText" presStyleLbl="node1" presStyleIdx="6" presStyleCnt="11">
        <dgm:presLayoutVars>
          <dgm:chMax val="0"/>
          <dgm:bulletEnabled val="1"/>
        </dgm:presLayoutVars>
      </dgm:prSet>
      <dgm:spPr/>
    </dgm:pt>
    <dgm:pt modelId="{7EA4D5F2-2241-F947-9E13-83E66A92415D}" type="pres">
      <dgm:prSet presAssocID="{8D8CCDC2-ECD2-0640-AC96-309BC6E25BCA}" presName="spacer" presStyleCnt="0"/>
      <dgm:spPr/>
    </dgm:pt>
    <dgm:pt modelId="{2786337A-CE49-B142-B0F2-4AFE8AC974A2}" type="pres">
      <dgm:prSet presAssocID="{F43D0FA0-76BA-7548-BC0A-71E26EF081DE}" presName="parentText" presStyleLbl="node1" presStyleIdx="7" presStyleCnt="11">
        <dgm:presLayoutVars>
          <dgm:chMax val="0"/>
          <dgm:bulletEnabled val="1"/>
        </dgm:presLayoutVars>
      </dgm:prSet>
      <dgm:spPr/>
    </dgm:pt>
    <dgm:pt modelId="{AD00BFB5-981C-324E-A1DD-18072B5641DD}" type="pres">
      <dgm:prSet presAssocID="{7B341CED-F3DF-6746-8333-358CC345BF4F}" presName="spacer" presStyleCnt="0"/>
      <dgm:spPr/>
    </dgm:pt>
    <dgm:pt modelId="{59D67C93-92BE-4140-89C1-583DBEA059C3}" type="pres">
      <dgm:prSet presAssocID="{414235E3-2155-4CBE-8A98-9ADB86A9AA4B}" presName="parentText" presStyleLbl="node1" presStyleIdx="8" presStyleCnt="11">
        <dgm:presLayoutVars>
          <dgm:chMax val="0"/>
          <dgm:bulletEnabled val="1"/>
        </dgm:presLayoutVars>
      </dgm:prSet>
      <dgm:spPr/>
    </dgm:pt>
    <dgm:pt modelId="{832C9CC2-CF14-4EB7-A15E-3335015FCF92}" type="pres">
      <dgm:prSet presAssocID="{D17DDDF7-86C8-4052-951F-9EA17875C9F3}" presName="spacer" presStyleCnt="0"/>
      <dgm:spPr/>
    </dgm:pt>
    <dgm:pt modelId="{AA85D795-3D63-7743-8883-C99BC1B0FEF2}" type="pres">
      <dgm:prSet presAssocID="{B0402647-DBC8-EE4F-9BB9-28D2CD49CBF6}" presName="parentText" presStyleLbl="node1" presStyleIdx="9" presStyleCnt="11">
        <dgm:presLayoutVars>
          <dgm:chMax val="0"/>
          <dgm:bulletEnabled val="1"/>
        </dgm:presLayoutVars>
      </dgm:prSet>
      <dgm:spPr/>
    </dgm:pt>
    <dgm:pt modelId="{C128B264-837E-CA48-8C2F-2A7581503FEA}" type="pres">
      <dgm:prSet presAssocID="{9F28EB37-11A5-1D41-BC41-329D80AF2C9E}" presName="spacer" presStyleCnt="0"/>
      <dgm:spPr/>
    </dgm:pt>
    <dgm:pt modelId="{49814403-C0C8-474D-9CEF-259F622AC763}" type="pres">
      <dgm:prSet presAssocID="{6EB727DD-FC1A-D345-A117-B7FE07592CDC}" presName="parentText" presStyleLbl="node1" presStyleIdx="10" presStyleCnt="11">
        <dgm:presLayoutVars>
          <dgm:chMax val="0"/>
          <dgm:bulletEnabled val="1"/>
        </dgm:presLayoutVars>
      </dgm:prSet>
      <dgm:spPr/>
    </dgm:pt>
  </dgm:ptLst>
  <dgm:cxnLst>
    <dgm:cxn modelId="{0B3BF80A-BB04-514E-A917-1B3258A44219}" srcId="{BE800FEC-35EF-5A40-B8DD-43769C6C6A7B}" destId="{6EB727DD-FC1A-D345-A117-B7FE07592CDC}" srcOrd="10" destOrd="0" parTransId="{7A74E2BD-3380-384F-946E-15B063B815BA}" sibTransId="{398DCF3C-3FBF-6940-A0F2-6883F788D463}"/>
    <dgm:cxn modelId="{094A330F-03B4-E34A-BA7A-DD466CF1E15B}" srcId="{BE800FEC-35EF-5A40-B8DD-43769C6C6A7B}" destId="{8A5685CB-C6EB-1344-9171-04C277C6F66D}" srcOrd="4" destOrd="0" parTransId="{08517E2E-1C1E-BD46-AE46-73BD2093DFAC}" sibTransId="{76F962F2-0587-4546-9E84-DC2523768360}"/>
    <dgm:cxn modelId="{FC79A20F-9CF7-4529-AF68-7CD8E9FBD5C5}" type="presOf" srcId="{988E319B-5426-F844-BAE5-42F3AB3479AE}" destId="{E4611B37-C097-934C-8D70-D8EB28E5248C}" srcOrd="0" destOrd="0" presId="urn:microsoft.com/office/officeart/2005/8/layout/vList2"/>
    <dgm:cxn modelId="{F9517537-E14D-4002-BE99-10AE16C1763A}" type="presOf" srcId="{B0402647-DBC8-EE4F-9BB9-28D2CD49CBF6}" destId="{AA85D795-3D63-7743-8883-C99BC1B0FEF2}" srcOrd="0" destOrd="0" presId="urn:microsoft.com/office/officeart/2005/8/layout/vList2"/>
    <dgm:cxn modelId="{56316039-4DF6-490E-A243-D3F01813B45E}" type="presOf" srcId="{F43D0FA0-76BA-7548-BC0A-71E26EF081DE}" destId="{2786337A-CE49-B142-B0F2-4AFE8AC974A2}" srcOrd="0" destOrd="0" presId="urn:microsoft.com/office/officeart/2005/8/layout/vList2"/>
    <dgm:cxn modelId="{0E05C23E-B9A4-410E-BD01-D5B401F1BCCF}" type="presOf" srcId="{BE800FEC-35EF-5A40-B8DD-43769C6C6A7B}" destId="{50DD89A2-A0FE-824B-A679-20F5F3D51866}" srcOrd="0" destOrd="0" presId="urn:microsoft.com/office/officeart/2005/8/layout/vList2"/>
    <dgm:cxn modelId="{8BA6394C-6DDF-5F47-B056-0131EAF0A2B8}" srcId="{BE800FEC-35EF-5A40-B8DD-43769C6C6A7B}" destId="{B0402647-DBC8-EE4F-9BB9-28D2CD49CBF6}" srcOrd="9" destOrd="0" parTransId="{9AFD3531-5B6C-B94B-9C88-F343DEE86477}" sibTransId="{9F28EB37-11A5-1D41-BC41-329D80AF2C9E}"/>
    <dgm:cxn modelId="{4C4B5F70-3C7D-48FF-A66F-B435724BA69E}" type="presOf" srcId="{8A5685CB-C6EB-1344-9171-04C277C6F66D}" destId="{C8A6E317-ABBF-634C-802E-5D5443A48FCE}" srcOrd="0" destOrd="0" presId="urn:microsoft.com/office/officeart/2005/8/layout/vList2"/>
    <dgm:cxn modelId="{5875A556-9BA7-D846-A0A5-0272E08631E7}" srcId="{BE800FEC-35EF-5A40-B8DD-43769C6C6A7B}" destId="{E6C76607-EA67-D24A-8051-DC398D12808D}" srcOrd="0" destOrd="0" parTransId="{44886999-F7B6-D04F-A70F-EB05FCA0C74D}" sibTransId="{CD199381-500C-044B-9C7D-E14F7D49130C}"/>
    <dgm:cxn modelId="{2B90B97B-CF6E-4691-91E4-AA7721918D2F}" type="presOf" srcId="{414235E3-2155-4CBE-8A98-9ADB86A9AA4B}" destId="{59D67C93-92BE-4140-89C1-583DBEA059C3}" srcOrd="0" destOrd="0" presId="urn:microsoft.com/office/officeart/2005/8/layout/vList2"/>
    <dgm:cxn modelId="{AA191681-AAB8-E343-9F11-FAC3F87AD6F7}" srcId="{BE800FEC-35EF-5A40-B8DD-43769C6C6A7B}" destId="{F43D0FA0-76BA-7548-BC0A-71E26EF081DE}" srcOrd="7" destOrd="0" parTransId="{09DE6B80-FAB4-1443-9A11-81EED5AEFDD4}" sibTransId="{7B341CED-F3DF-6746-8333-358CC345BF4F}"/>
    <dgm:cxn modelId="{1280CD87-9073-46D7-80ED-6F7BBC0F6300}" type="presOf" srcId="{6EB727DD-FC1A-D345-A117-B7FE07592CDC}" destId="{49814403-C0C8-474D-9CEF-259F622AC763}" srcOrd="0" destOrd="0" presId="urn:microsoft.com/office/officeart/2005/8/layout/vList2"/>
    <dgm:cxn modelId="{FE96988F-2420-4A43-B227-E972D43A6890}" type="presOf" srcId="{954C1C09-3937-5C4E-AE8D-8661AFFB808F}" destId="{D8904824-9B41-C643-869F-45F8D92CB0A1}" srcOrd="0" destOrd="0" presId="urn:microsoft.com/office/officeart/2005/8/layout/vList2"/>
    <dgm:cxn modelId="{8113339C-BB34-4A7C-B296-EAF91A23A00A}" type="presOf" srcId="{E6C76607-EA67-D24A-8051-DC398D12808D}" destId="{AB41C4DC-CC31-D549-9998-1141048321A0}" srcOrd="0" destOrd="0" presId="urn:microsoft.com/office/officeart/2005/8/layout/vList2"/>
    <dgm:cxn modelId="{BF01A79C-9718-42A7-85E6-2900DF6883B3}" type="presOf" srcId="{723A2B26-0E2D-294E-A4D1-CCB4D18CC984}" destId="{A5C94CEF-7CAA-6741-A469-52A9EB76B7B7}" srcOrd="0" destOrd="0" presId="urn:microsoft.com/office/officeart/2005/8/layout/vList2"/>
    <dgm:cxn modelId="{4D2F1CB0-66B3-47F1-BC8C-10D8762BE56B}" srcId="{BE800FEC-35EF-5A40-B8DD-43769C6C6A7B}" destId="{ECF2B7DF-A618-454B-8F5D-765283AEECC4}" srcOrd="1" destOrd="0" parTransId="{75A0D460-081F-46DD-9824-C3A79CE865E4}" sibTransId="{77F461C9-D127-4E85-B3F6-C3EFCE37311C}"/>
    <dgm:cxn modelId="{567FDFC5-D535-42F6-8672-670AB797E471}" srcId="{BE800FEC-35EF-5A40-B8DD-43769C6C6A7B}" destId="{414235E3-2155-4CBE-8A98-9ADB86A9AA4B}" srcOrd="8" destOrd="0" parTransId="{923B46BA-864E-4629-B3A9-468BA5B7BB9B}" sibTransId="{D17DDDF7-86C8-4052-951F-9EA17875C9F3}"/>
    <dgm:cxn modelId="{C3AE66C6-08BD-3543-B0B0-3A1EB66657BA}" srcId="{BE800FEC-35EF-5A40-B8DD-43769C6C6A7B}" destId="{954C1C09-3937-5C4E-AE8D-8661AFFB808F}" srcOrd="5" destOrd="0" parTransId="{F38504AA-609A-484C-BAD5-73EBBDB5693B}" sibTransId="{7DAC6118-2BFC-9C4F-8807-2895CBEBDF1E}"/>
    <dgm:cxn modelId="{770ADCCD-6157-4AF1-B93F-485C5EEA9270}" type="presOf" srcId="{ECF2B7DF-A618-454B-8F5D-765283AEECC4}" destId="{FFFE1046-26C2-4D64-A2F1-240DDDB69D6E}" srcOrd="0" destOrd="0" presId="urn:microsoft.com/office/officeart/2005/8/layout/vList2"/>
    <dgm:cxn modelId="{141D07D5-68FB-5440-B807-96AE6CCDC689}" srcId="{BE800FEC-35EF-5A40-B8DD-43769C6C6A7B}" destId="{D212270C-67FC-114A-8DD0-ACBA260BAC52}" srcOrd="2" destOrd="0" parTransId="{762CAB98-2664-9E48-9CAC-2637BC09D6EA}" sibTransId="{25925FC2-2B25-014D-8E38-C8DFB0C0A680}"/>
    <dgm:cxn modelId="{BD2DE3E0-52C0-E540-ABB0-C2A22C7671AA}" srcId="{BE800FEC-35EF-5A40-B8DD-43769C6C6A7B}" destId="{723A2B26-0E2D-294E-A4D1-CCB4D18CC984}" srcOrd="6" destOrd="0" parTransId="{C57C9141-FFF8-9D40-B2D5-8241A052490F}" sibTransId="{8D8CCDC2-ECD2-0640-AC96-309BC6E25BCA}"/>
    <dgm:cxn modelId="{60935EEC-EB06-4A83-A99A-7A459E1DDDCD}" type="presOf" srcId="{D212270C-67FC-114A-8DD0-ACBA260BAC52}" destId="{9BEBBE5A-3764-D94F-8983-3E602036F3CD}" srcOrd="0" destOrd="0" presId="urn:microsoft.com/office/officeart/2005/8/layout/vList2"/>
    <dgm:cxn modelId="{581490FE-454B-A443-BFAF-26D20EBA3FC5}" srcId="{BE800FEC-35EF-5A40-B8DD-43769C6C6A7B}" destId="{988E319B-5426-F844-BAE5-42F3AB3479AE}" srcOrd="3" destOrd="0" parTransId="{8C911120-53EE-BE4C-96DF-55CE2459CE4D}" sibTransId="{96E6B869-F521-A54E-B26D-2652C9AB86B5}"/>
    <dgm:cxn modelId="{D678C1AA-BA04-4BE1-AC05-DCA3597768CE}" type="presParOf" srcId="{50DD89A2-A0FE-824B-A679-20F5F3D51866}" destId="{AB41C4DC-CC31-D549-9998-1141048321A0}" srcOrd="0" destOrd="0" presId="urn:microsoft.com/office/officeart/2005/8/layout/vList2"/>
    <dgm:cxn modelId="{0BBDBBF9-D800-49C4-A0DF-1F95003CCBD3}" type="presParOf" srcId="{50DD89A2-A0FE-824B-A679-20F5F3D51866}" destId="{D2292E85-487B-0544-8142-2B1E174C2E66}" srcOrd="1" destOrd="0" presId="urn:microsoft.com/office/officeart/2005/8/layout/vList2"/>
    <dgm:cxn modelId="{1F06EDBC-7EC6-47A7-8642-81417268D02E}" type="presParOf" srcId="{50DD89A2-A0FE-824B-A679-20F5F3D51866}" destId="{FFFE1046-26C2-4D64-A2F1-240DDDB69D6E}" srcOrd="2" destOrd="0" presId="urn:microsoft.com/office/officeart/2005/8/layout/vList2"/>
    <dgm:cxn modelId="{5B3EC0C0-7D2C-4565-A438-0E935B1F2370}" type="presParOf" srcId="{50DD89A2-A0FE-824B-A679-20F5F3D51866}" destId="{0BF86CAF-A446-464B-A797-50A36CE2EEB2}" srcOrd="3" destOrd="0" presId="urn:microsoft.com/office/officeart/2005/8/layout/vList2"/>
    <dgm:cxn modelId="{601121E1-BCAF-4D8F-ADCB-09011D4F261B}" type="presParOf" srcId="{50DD89A2-A0FE-824B-A679-20F5F3D51866}" destId="{9BEBBE5A-3764-D94F-8983-3E602036F3CD}" srcOrd="4" destOrd="0" presId="urn:microsoft.com/office/officeart/2005/8/layout/vList2"/>
    <dgm:cxn modelId="{22A4476E-02E6-4E48-AA4A-551A1B87EED9}" type="presParOf" srcId="{50DD89A2-A0FE-824B-A679-20F5F3D51866}" destId="{D1A42EBB-5407-EB46-B7CE-5FCE601F796A}" srcOrd="5" destOrd="0" presId="urn:microsoft.com/office/officeart/2005/8/layout/vList2"/>
    <dgm:cxn modelId="{A68A3D5C-2BF9-4131-A969-96FA34723E15}" type="presParOf" srcId="{50DD89A2-A0FE-824B-A679-20F5F3D51866}" destId="{E4611B37-C097-934C-8D70-D8EB28E5248C}" srcOrd="6" destOrd="0" presId="urn:microsoft.com/office/officeart/2005/8/layout/vList2"/>
    <dgm:cxn modelId="{FD023FDC-A0FF-4D5A-8296-18F6D9EC3FB0}" type="presParOf" srcId="{50DD89A2-A0FE-824B-A679-20F5F3D51866}" destId="{B81FC620-C64A-6F49-AE79-D4C0C8C671EB}" srcOrd="7" destOrd="0" presId="urn:microsoft.com/office/officeart/2005/8/layout/vList2"/>
    <dgm:cxn modelId="{966E9225-F49F-4464-BF04-857D1D42063F}" type="presParOf" srcId="{50DD89A2-A0FE-824B-A679-20F5F3D51866}" destId="{C8A6E317-ABBF-634C-802E-5D5443A48FCE}" srcOrd="8" destOrd="0" presId="urn:microsoft.com/office/officeart/2005/8/layout/vList2"/>
    <dgm:cxn modelId="{0E733F64-3758-4362-9A20-CF72C3F4B204}" type="presParOf" srcId="{50DD89A2-A0FE-824B-A679-20F5F3D51866}" destId="{EFEF4FDC-E676-EB42-A709-1D66A140CAD2}" srcOrd="9" destOrd="0" presId="urn:microsoft.com/office/officeart/2005/8/layout/vList2"/>
    <dgm:cxn modelId="{5B0D92EB-6A7E-4F93-85F7-C5613DE7977E}" type="presParOf" srcId="{50DD89A2-A0FE-824B-A679-20F5F3D51866}" destId="{D8904824-9B41-C643-869F-45F8D92CB0A1}" srcOrd="10" destOrd="0" presId="urn:microsoft.com/office/officeart/2005/8/layout/vList2"/>
    <dgm:cxn modelId="{B244149E-0B98-4FA3-8DBA-057D69872808}" type="presParOf" srcId="{50DD89A2-A0FE-824B-A679-20F5F3D51866}" destId="{B2B4BCFA-7044-1945-B13F-E6330A92543E}" srcOrd="11" destOrd="0" presId="urn:microsoft.com/office/officeart/2005/8/layout/vList2"/>
    <dgm:cxn modelId="{E6B14174-FEA0-40FF-9B9F-25DF6BA186B2}" type="presParOf" srcId="{50DD89A2-A0FE-824B-A679-20F5F3D51866}" destId="{A5C94CEF-7CAA-6741-A469-52A9EB76B7B7}" srcOrd="12" destOrd="0" presId="urn:microsoft.com/office/officeart/2005/8/layout/vList2"/>
    <dgm:cxn modelId="{F2CA1AF6-4D6F-417F-B38B-2FAE8F83FF66}" type="presParOf" srcId="{50DD89A2-A0FE-824B-A679-20F5F3D51866}" destId="{7EA4D5F2-2241-F947-9E13-83E66A92415D}" srcOrd="13" destOrd="0" presId="urn:microsoft.com/office/officeart/2005/8/layout/vList2"/>
    <dgm:cxn modelId="{E9116C02-CC78-462B-8937-0929FC3C10AA}" type="presParOf" srcId="{50DD89A2-A0FE-824B-A679-20F5F3D51866}" destId="{2786337A-CE49-B142-B0F2-4AFE8AC974A2}" srcOrd="14" destOrd="0" presId="urn:microsoft.com/office/officeart/2005/8/layout/vList2"/>
    <dgm:cxn modelId="{7730BA4B-1F00-48D0-B4AA-9C6AE948453C}" type="presParOf" srcId="{50DD89A2-A0FE-824B-A679-20F5F3D51866}" destId="{AD00BFB5-981C-324E-A1DD-18072B5641DD}" srcOrd="15" destOrd="0" presId="urn:microsoft.com/office/officeart/2005/8/layout/vList2"/>
    <dgm:cxn modelId="{359DE568-89B2-4D20-9473-1A8362A742D3}" type="presParOf" srcId="{50DD89A2-A0FE-824B-A679-20F5F3D51866}" destId="{59D67C93-92BE-4140-89C1-583DBEA059C3}" srcOrd="16" destOrd="0" presId="urn:microsoft.com/office/officeart/2005/8/layout/vList2"/>
    <dgm:cxn modelId="{F9415AF0-81DF-4AA2-BEE0-051745A79CF6}" type="presParOf" srcId="{50DD89A2-A0FE-824B-A679-20F5F3D51866}" destId="{832C9CC2-CF14-4EB7-A15E-3335015FCF92}" srcOrd="17" destOrd="0" presId="urn:microsoft.com/office/officeart/2005/8/layout/vList2"/>
    <dgm:cxn modelId="{82430879-9522-4846-930A-D13B65D71AFA}" type="presParOf" srcId="{50DD89A2-A0FE-824B-A679-20F5F3D51866}" destId="{AA85D795-3D63-7743-8883-C99BC1B0FEF2}" srcOrd="18" destOrd="0" presId="urn:microsoft.com/office/officeart/2005/8/layout/vList2"/>
    <dgm:cxn modelId="{99CA0927-93E4-4F77-BED7-CF13EA781636}" type="presParOf" srcId="{50DD89A2-A0FE-824B-A679-20F5F3D51866}" destId="{C128B264-837E-CA48-8C2F-2A7581503FEA}" srcOrd="19" destOrd="0" presId="urn:microsoft.com/office/officeart/2005/8/layout/vList2"/>
    <dgm:cxn modelId="{2B960A2B-8D1A-438E-8EC1-2387D090AD71}" type="presParOf" srcId="{50DD89A2-A0FE-824B-A679-20F5F3D51866}" destId="{49814403-C0C8-474D-9CEF-259F622AC763}" srcOrd="2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539567-1F23-4E76-A758-5A862BB9EFFC}">
      <dsp:nvSpPr>
        <dsp:cNvPr id="0" name=""/>
        <dsp:cNvSpPr/>
      </dsp:nvSpPr>
      <dsp:spPr>
        <a:xfrm>
          <a:off x="2429435" y="0"/>
          <a:ext cx="2034329" cy="1597677"/>
        </a:xfrm>
        <a:prstGeom prst="rightArrow">
          <a:avLst>
            <a:gd name="adj1" fmla="val 75000"/>
            <a:gd name="adj2" fmla="val 50000"/>
          </a:avLst>
        </a:prstGeom>
        <a:solidFill>
          <a:schemeClr val="accent2">
            <a:lumMod val="20000"/>
            <a:lumOff val="80000"/>
            <a:alpha val="90000"/>
          </a:schemeClr>
        </a:solidFill>
        <a:ln w="12700" cap="flat" cmpd="sng" algn="ctr">
          <a:solidFill>
            <a:srgbClr val="9966FF">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228600" lvl="1" indent="-228600" algn="ctr" defTabSz="889000">
            <a:lnSpc>
              <a:spcPct val="90000"/>
            </a:lnSpc>
            <a:spcBef>
              <a:spcPct val="0"/>
            </a:spcBef>
            <a:spcAft>
              <a:spcPct val="15000"/>
            </a:spcAft>
            <a:buChar char="•"/>
          </a:pPr>
          <a:r>
            <a:rPr lang="zh-TW" altLang="en-US" sz="2000" b="1" u="sng" kern="1200" dirty="0">
              <a:latin typeface="微軟正黑體" pitchFamily="34" charset="-120"/>
              <a:ea typeface="微軟正黑體" pitchFamily="34" charset="-120"/>
            </a:rPr>
            <a:t>採計</a:t>
          </a:r>
          <a:r>
            <a:rPr lang="en-US" altLang="zh-TW" sz="2000" b="1" u="sng" kern="1200" dirty="0">
              <a:solidFill>
                <a:srgbClr val="FF0000"/>
              </a:solidFill>
              <a:latin typeface="微軟正黑體" pitchFamily="34" charset="-120"/>
              <a:ea typeface="微軟正黑體" pitchFamily="34" charset="-120"/>
            </a:rPr>
            <a:t>30</a:t>
          </a:r>
          <a:r>
            <a:rPr lang="zh-TW" altLang="en-US" sz="2000" b="1" u="sng" kern="1200" dirty="0">
              <a:latin typeface="微軟正黑體" pitchFamily="34" charset="-120"/>
              <a:ea typeface="微軟正黑體" pitchFamily="34" charset="-120"/>
            </a:rPr>
            <a:t>分</a:t>
          </a:r>
        </a:p>
        <a:p>
          <a:pPr marL="228600" lvl="1" indent="-228600" algn="ctr" defTabSz="889000">
            <a:lnSpc>
              <a:spcPct val="90000"/>
            </a:lnSpc>
            <a:spcBef>
              <a:spcPct val="0"/>
            </a:spcBef>
            <a:spcAft>
              <a:spcPct val="15000"/>
            </a:spcAft>
            <a:buChar char="•"/>
          </a:pPr>
          <a:r>
            <a:rPr lang="zh-TW" altLang="en-US" sz="2000" kern="1200" dirty="0">
              <a:latin typeface="微軟正黑體" pitchFamily="34" charset="-120"/>
              <a:ea typeface="微軟正黑體" pitchFamily="34" charset="-120"/>
            </a:rPr>
            <a:t>總分</a:t>
          </a:r>
          <a:r>
            <a:rPr lang="en-US" altLang="zh-TW" sz="2000" kern="1200" dirty="0">
              <a:latin typeface="微軟正黑體" pitchFamily="34" charset="-120"/>
              <a:ea typeface="微軟正黑體" pitchFamily="34" charset="-120"/>
            </a:rPr>
            <a:t>35</a:t>
          </a:r>
          <a:r>
            <a:rPr lang="zh-TW" altLang="en-US" sz="2000" kern="1200" dirty="0">
              <a:latin typeface="微軟正黑體" pitchFamily="34" charset="-120"/>
              <a:ea typeface="微軟正黑體" pitchFamily="34" charset="-120"/>
            </a:rPr>
            <a:t>分</a:t>
          </a:r>
        </a:p>
      </dsp:txBody>
      <dsp:txXfrm>
        <a:off x="2429435" y="199710"/>
        <a:ext cx="1435200" cy="1198257"/>
      </dsp:txXfrm>
    </dsp:sp>
    <dsp:sp modelId="{50818BBC-F477-4D9E-837A-21259D15C457}">
      <dsp:nvSpPr>
        <dsp:cNvPr id="0" name=""/>
        <dsp:cNvSpPr/>
      </dsp:nvSpPr>
      <dsp:spPr>
        <a:xfrm>
          <a:off x="731" y="0"/>
          <a:ext cx="2428703" cy="1597677"/>
        </a:xfrm>
        <a:prstGeom prst="roundRect">
          <a:avLst/>
        </a:prstGeom>
        <a:solidFill>
          <a:srgbClr val="00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zh-TW" altLang="en-US" sz="3600" b="1" kern="1200"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均衡發展</a:t>
          </a:r>
        </a:p>
      </dsp:txBody>
      <dsp:txXfrm>
        <a:off x="78723" y="77992"/>
        <a:ext cx="2272719" cy="1441693"/>
      </dsp:txXfrm>
    </dsp:sp>
    <dsp:sp modelId="{B9BF2826-A93F-484E-809F-0952285A6A23}">
      <dsp:nvSpPr>
        <dsp:cNvPr id="0" name=""/>
        <dsp:cNvSpPr/>
      </dsp:nvSpPr>
      <dsp:spPr>
        <a:xfrm>
          <a:off x="2367265" y="1757445"/>
          <a:ext cx="2095554" cy="1597677"/>
        </a:xfrm>
        <a:prstGeom prst="rightArrow">
          <a:avLst>
            <a:gd name="adj1" fmla="val 75000"/>
            <a:gd name="adj2" fmla="val 50000"/>
          </a:avLst>
        </a:prstGeom>
        <a:solidFill>
          <a:schemeClr val="accent2">
            <a:lumMod val="20000"/>
            <a:lumOff val="80000"/>
            <a:alpha val="90000"/>
          </a:schemeClr>
        </a:solidFill>
        <a:ln w="12700" cap="flat" cmpd="sng" algn="ctr">
          <a:solidFill>
            <a:srgbClr val="008000">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zh-TW" altLang="en-US" sz="2000" b="1" u="sng" kern="1200" dirty="0">
              <a:latin typeface="微軟正黑體" pitchFamily="34" charset="-120"/>
              <a:ea typeface="微軟正黑體" pitchFamily="34" charset="-120"/>
            </a:rPr>
            <a:t>採計</a:t>
          </a:r>
          <a:r>
            <a:rPr lang="en-US" altLang="zh-TW" sz="2000" b="1" u="sng" kern="1200" dirty="0">
              <a:solidFill>
                <a:srgbClr val="FF0000"/>
              </a:solidFill>
              <a:latin typeface="微軟正黑體" pitchFamily="34" charset="-120"/>
              <a:ea typeface="微軟正黑體" pitchFamily="34" charset="-120"/>
            </a:rPr>
            <a:t>40</a:t>
          </a:r>
          <a:r>
            <a:rPr lang="zh-TW" altLang="en-US" sz="2000" b="1" u="sng" kern="1200" dirty="0">
              <a:latin typeface="微軟正黑體" pitchFamily="34" charset="-120"/>
              <a:ea typeface="微軟正黑體" pitchFamily="34" charset="-120"/>
            </a:rPr>
            <a:t>分</a:t>
          </a:r>
        </a:p>
        <a:p>
          <a:pPr marL="228600" lvl="1" indent="-228600" algn="l" defTabSz="889000">
            <a:lnSpc>
              <a:spcPct val="90000"/>
            </a:lnSpc>
            <a:spcBef>
              <a:spcPct val="0"/>
            </a:spcBef>
            <a:spcAft>
              <a:spcPct val="15000"/>
            </a:spcAft>
            <a:buChar char="•"/>
          </a:pPr>
          <a:r>
            <a:rPr lang="zh-TW" altLang="en-US" sz="2000" kern="1200" dirty="0">
              <a:latin typeface="微軟正黑體" pitchFamily="34" charset="-120"/>
              <a:ea typeface="微軟正黑體" pitchFamily="34" charset="-120"/>
            </a:rPr>
            <a:t>總分</a:t>
          </a:r>
          <a:r>
            <a:rPr lang="en-US" altLang="zh-TW" sz="2000" kern="1200" dirty="0">
              <a:latin typeface="微軟正黑體" pitchFamily="34" charset="-120"/>
              <a:ea typeface="微軟正黑體" pitchFamily="34" charset="-120"/>
            </a:rPr>
            <a:t>54</a:t>
          </a:r>
          <a:r>
            <a:rPr lang="zh-TW" altLang="en-US" sz="2000" kern="1200" dirty="0">
              <a:latin typeface="微軟正黑體" pitchFamily="34" charset="-120"/>
              <a:ea typeface="微軟正黑體" pitchFamily="34" charset="-120"/>
            </a:rPr>
            <a:t>分</a:t>
          </a:r>
        </a:p>
      </dsp:txBody>
      <dsp:txXfrm>
        <a:off x="2367265" y="1957155"/>
        <a:ext cx="1496425" cy="1198257"/>
      </dsp:txXfrm>
    </dsp:sp>
    <dsp:sp modelId="{09D89B46-01BD-4CE7-8FF2-34FB9ACC1234}">
      <dsp:nvSpPr>
        <dsp:cNvPr id="0" name=""/>
        <dsp:cNvSpPr/>
      </dsp:nvSpPr>
      <dsp:spPr>
        <a:xfrm>
          <a:off x="1449" y="1800199"/>
          <a:ext cx="2365588" cy="1597677"/>
        </a:xfrm>
        <a:prstGeom prst="roundRect">
          <a:avLst/>
        </a:prstGeom>
        <a:solidFill>
          <a:schemeClr val="accent2">
            <a:lumMod val="75000"/>
          </a:schemeClr>
        </a:solidFill>
        <a:ln w="12700" cap="flat" cmpd="sng" algn="ctr">
          <a:solidFill>
            <a:srgbClr val="008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zh-TW" altLang="en-US" sz="3600" b="1" kern="1200"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多元學習</a:t>
          </a:r>
        </a:p>
      </dsp:txBody>
      <dsp:txXfrm>
        <a:off x="79441" y="1878191"/>
        <a:ext cx="2209604" cy="1441693"/>
      </dsp:txXfrm>
    </dsp:sp>
    <dsp:sp modelId="{413D0A37-9639-43F8-AAA7-6563C960F0FF}">
      <dsp:nvSpPr>
        <dsp:cNvPr id="0" name=""/>
        <dsp:cNvSpPr/>
      </dsp:nvSpPr>
      <dsp:spPr>
        <a:xfrm>
          <a:off x="2246884" y="3514890"/>
          <a:ext cx="2157320" cy="1597677"/>
        </a:xfrm>
        <a:prstGeom prst="rightArrow">
          <a:avLst>
            <a:gd name="adj1" fmla="val 75000"/>
            <a:gd name="adj2" fmla="val 50000"/>
          </a:avLst>
        </a:prstGeom>
        <a:solidFill>
          <a:schemeClr val="accent2">
            <a:lumMod val="20000"/>
            <a:lumOff val="80000"/>
            <a:alpha val="90000"/>
          </a:schemeClr>
        </a:solidFill>
        <a:ln w="12700" cap="flat" cmpd="sng" algn="ctr">
          <a:solidFill>
            <a:srgbClr val="FF6699">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600" tIns="12700" rIns="0" bIns="12700" numCol="1" spcCol="1270" anchor="ctr" anchorCtr="0">
          <a:noAutofit/>
        </a:bodyPr>
        <a:lstStyle/>
        <a:p>
          <a:pPr marL="252000" lvl="1" indent="-228600" algn="l" defTabSz="889000">
            <a:lnSpc>
              <a:spcPct val="90000"/>
            </a:lnSpc>
            <a:spcBef>
              <a:spcPct val="0"/>
            </a:spcBef>
            <a:spcAft>
              <a:spcPct val="15000"/>
            </a:spcAft>
            <a:buChar char="•"/>
          </a:pPr>
          <a:r>
            <a:rPr lang="zh-TW" altLang="en-US" sz="2000" b="1" u="sng" kern="1200" dirty="0">
              <a:latin typeface="微軟正黑體" pitchFamily="34" charset="-120"/>
              <a:ea typeface="微軟正黑體" pitchFamily="34" charset="-120"/>
            </a:rPr>
            <a:t>採計</a:t>
          </a:r>
          <a:r>
            <a:rPr lang="en-US" altLang="zh-TW" sz="2000" b="1" u="sng" kern="1200" dirty="0">
              <a:solidFill>
                <a:srgbClr val="FF0000"/>
              </a:solidFill>
              <a:latin typeface="微軟正黑體" pitchFamily="34" charset="-120"/>
              <a:ea typeface="微軟正黑體" pitchFamily="34" charset="-120"/>
            </a:rPr>
            <a:t>30</a:t>
          </a:r>
          <a:r>
            <a:rPr lang="zh-TW" altLang="en-US" sz="2000" b="1" u="sng" kern="1200" dirty="0">
              <a:latin typeface="微軟正黑體" pitchFamily="34" charset="-120"/>
              <a:ea typeface="微軟正黑體" pitchFamily="34" charset="-120"/>
            </a:rPr>
            <a:t>分</a:t>
          </a:r>
          <a:endParaRPr lang="zh-TW" altLang="en-US" sz="2000" kern="1200" dirty="0">
            <a:latin typeface="微軟正黑體" pitchFamily="34" charset="-120"/>
            <a:ea typeface="微軟正黑體" pitchFamily="34" charset="-120"/>
          </a:endParaRPr>
        </a:p>
      </dsp:txBody>
      <dsp:txXfrm>
        <a:off x="2246884" y="3714600"/>
        <a:ext cx="1558191" cy="1198257"/>
      </dsp:txXfrm>
    </dsp:sp>
    <dsp:sp modelId="{BDD9785E-5988-4D9A-BEBF-25DE815D2930}">
      <dsp:nvSpPr>
        <dsp:cNvPr id="0" name=""/>
        <dsp:cNvSpPr/>
      </dsp:nvSpPr>
      <dsp:spPr>
        <a:xfrm>
          <a:off x="0" y="3514890"/>
          <a:ext cx="2302038" cy="1597677"/>
        </a:xfrm>
        <a:prstGeom prst="roundRect">
          <a:avLst/>
        </a:prstGeom>
        <a:solidFill>
          <a:srgbClr val="FF66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zh-TW" altLang="en-US" sz="3600" b="1" kern="1200" cap="none" spc="0" dirty="0">
              <a:ln w="19050">
                <a:prstDash val="solid"/>
              </a:ln>
              <a:effectLst>
                <a:outerShdw blurRad="50000" dist="50800" dir="7500000" algn="tl">
                  <a:srgbClr val="000000">
                    <a:shade val="5000"/>
                    <a:alpha val="35000"/>
                  </a:srgbClr>
                </a:outerShdw>
              </a:effectLst>
              <a:latin typeface="微軟正黑體" pitchFamily="34" charset="-120"/>
              <a:ea typeface="微軟正黑體" pitchFamily="34" charset="-120"/>
            </a:rPr>
            <a:t>教育會考</a:t>
          </a:r>
        </a:p>
      </dsp:txBody>
      <dsp:txXfrm>
        <a:off x="77992" y="3592882"/>
        <a:ext cx="2146054" cy="14416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539567-1F23-4E76-A758-5A862BB9EFFC}">
      <dsp:nvSpPr>
        <dsp:cNvPr id="0" name=""/>
        <dsp:cNvSpPr/>
      </dsp:nvSpPr>
      <dsp:spPr>
        <a:xfrm>
          <a:off x="2633498" y="315"/>
          <a:ext cx="3828110" cy="647368"/>
        </a:xfrm>
        <a:prstGeom prst="rightArrow">
          <a:avLst>
            <a:gd name="adj1" fmla="val 75000"/>
            <a:gd name="adj2" fmla="val 50000"/>
          </a:avLst>
        </a:prstGeom>
        <a:solidFill>
          <a:schemeClr val="accent4">
            <a:alpha val="90000"/>
            <a:tint val="40000"/>
            <a:hueOff val="0"/>
            <a:satOff val="0"/>
            <a:lumOff val="0"/>
            <a:alphaOff val="0"/>
          </a:schemeClr>
        </a:solidFill>
        <a:ln w="12700" cap="flat" cmpd="sng" algn="ctr">
          <a:solidFill>
            <a:srgbClr val="9966FF">
              <a:alpha val="90000"/>
            </a:srgbClr>
          </a:solidFill>
          <a:prstDash val="solid"/>
          <a:miter lim="800000"/>
        </a:ln>
        <a:effectLst/>
      </dsp:spPr>
      <dsp:style>
        <a:lnRef idx="2">
          <a:scrgbClr r="0" g="0" b="0"/>
        </a:lnRef>
        <a:fillRef idx="1">
          <a:scrgbClr r="0" g="0" b="0"/>
        </a:fillRef>
        <a:effectRef idx="0">
          <a:scrgbClr r="0" g="0" b="0"/>
        </a:effectRef>
        <a:fontRef idx="minor"/>
      </dsp:style>
    </dsp:sp>
    <dsp:sp modelId="{50818BBC-F477-4D9E-837A-21259D15C457}">
      <dsp:nvSpPr>
        <dsp:cNvPr id="0" name=""/>
        <dsp:cNvSpPr/>
      </dsp:nvSpPr>
      <dsp:spPr>
        <a:xfrm>
          <a:off x="0" y="1265"/>
          <a:ext cx="2630782" cy="646734"/>
        </a:xfrm>
        <a:prstGeom prst="roundRect">
          <a:avLst/>
        </a:prstGeom>
        <a:solidFill>
          <a:srgbClr val="9966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zh-TW" altLang="en-US" sz="3600" b="1" kern="1200" dirty="0">
              <a:latin typeface="微軟正黑體" pitchFamily="34" charset="-120"/>
              <a:ea typeface="微軟正黑體" pitchFamily="34" charset="-120"/>
            </a:rPr>
            <a:t>均衡發展</a:t>
          </a:r>
        </a:p>
      </dsp:txBody>
      <dsp:txXfrm>
        <a:off x="31571" y="32836"/>
        <a:ext cx="2567640" cy="5835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539567-1F23-4E76-A758-5A862BB9EFFC}">
      <dsp:nvSpPr>
        <dsp:cNvPr id="0" name=""/>
        <dsp:cNvSpPr/>
      </dsp:nvSpPr>
      <dsp:spPr>
        <a:xfrm>
          <a:off x="3138879" y="315"/>
          <a:ext cx="4562742" cy="647368"/>
        </a:xfrm>
        <a:prstGeom prst="rightArrow">
          <a:avLst>
            <a:gd name="adj1" fmla="val 75000"/>
            <a:gd name="adj2" fmla="val 50000"/>
          </a:avLst>
        </a:prstGeom>
        <a:solidFill>
          <a:schemeClr val="accent4">
            <a:alpha val="90000"/>
            <a:tint val="40000"/>
            <a:hueOff val="0"/>
            <a:satOff val="0"/>
            <a:lumOff val="0"/>
            <a:alphaOff val="0"/>
          </a:schemeClr>
        </a:solidFill>
        <a:ln w="12700" cap="flat" cmpd="sng" algn="ctr">
          <a:solidFill>
            <a:srgbClr val="008000">
              <a:alpha val="90000"/>
            </a:srgbClr>
          </a:solidFill>
          <a:prstDash val="solid"/>
          <a:miter lim="800000"/>
        </a:ln>
        <a:effectLst/>
      </dsp:spPr>
      <dsp:style>
        <a:lnRef idx="2">
          <a:scrgbClr r="0" g="0" b="0"/>
        </a:lnRef>
        <a:fillRef idx="1">
          <a:scrgbClr r="0" g="0" b="0"/>
        </a:fillRef>
        <a:effectRef idx="0">
          <a:scrgbClr r="0" g="0" b="0"/>
        </a:effectRef>
        <a:fontRef idx="minor"/>
      </dsp:style>
    </dsp:sp>
    <dsp:sp modelId="{50818BBC-F477-4D9E-837A-21259D15C457}">
      <dsp:nvSpPr>
        <dsp:cNvPr id="0" name=""/>
        <dsp:cNvSpPr/>
      </dsp:nvSpPr>
      <dsp:spPr>
        <a:xfrm>
          <a:off x="3236" y="632"/>
          <a:ext cx="3135642" cy="646734"/>
        </a:xfrm>
        <a:prstGeom prst="roundRect">
          <a:avLst/>
        </a:prstGeom>
        <a:solidFill>
          <a:srgbClr val="008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zh-TW" altLang="en-US" sz="3600" b="1" kern="1200" dirty="0">
              <a:latin typeface="微軟正黑體" pitchFamily="34" charset="-120"/>
              <a:ea typeface="微軟正黑體" pitchFamily="34" charset="-120"/>
            </a:rPr>
            <a:t>多元學習表現</a:t>
          </a:r>
          <a:endParaRPr lang="en-US" altLang="zh-TW" sz="3600" b="1" kern="1200" dirty="0">
            <a:latin typeface="微軟正黑體" pitchFamily="34" charset="-120"/>
            <a:ea typeface="微軟正黑體" pitchFamily="34" charset="-120"/>
          </a:endParaRPr>
        </a:p>
      </dsp:txBody>
      <dsp:txXfrm>
        <a:off x="34807" y="32203"/>
        <a:ext cx="3072500" cy="5835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539567-1F23-4E76-A758-5A862BB9EFFC}">
      <dsp:nvSpPr>
        <dsp:cNvPr id="0" name=""/>
        <dsp:cNvSpPr/>
      </dsp:nvSpPr>
      <dsp:spPr>
        <a:xfrm>
          <a:off x="2633498" y="315"/>
          <a:ext cx="3828110" cy="647368"/>
        </a:xfrm>
        <a:prstGeom prst="rightArrow">
          <a:avLst>
            <a:gd name="adj1" fmla="val 75000"/>
            <a:gd name="adj2" fmla="val 50000"/>
          </a:avLst>
        </a:prstGeom>
        <a:solidFill>
          <a:schemeClr val="accent4">
            <a:alpha val="90000"/>
            <a:tint val="40000"/>
            <a:hueOff val="0"/>
            <a:satOff val="0"/>
            <a:lumOff val="0"/>
            <a:alphaOff val="0"/>
          </a:schemeClr>
        </a:solidFill>
        <a:ln w="12700" cap="flat" cmpd="sng" algn="ctr">
          <a:solidFill>
            <a:srgbClr val="FF6699">
              <a:alpha val="90000"/>
            </a:srgbClr>
          </a:solidFill>
          <a:prstDash val="solid"/>
          <a:miter lim="800000"/>
        </a:ln>
        <a:effectLst/>
      </dsp:spPr>
      <dsp:style>
        <a:lnRef idx="2">
          <a:scrgbClr r="0" g="0" b="0"/>
        </a:lnRef>
        <a:fillRef idx="1">
          <a:scrgbClr r="0" g="0" b="0"/>
        </a:fillRef>
        <a:effectRef idx="0">
          <a:scrgbClr r="0" g="0" b="0"/>
        </a:effectRef>
        <a:fontRef idx="minor"/>
      </dsp:style>
    </dsp:sp>
    <dsp:sp modelId="{50818BBC-F477-4D9E-837A-21259D15C457}">
      <dsp:nvSpPr>
        <dsp:cNvPr id="0" name=""/>
        <dsp:cNvSpPr/>
      </dsp:nvSpPr>
      <dsp:spPr>
        <a:xfrm>
          <a:off x="2715" y="632"/>
          <a:ext cx="2630782" cy="646734"/>
        </a:xfrm>
        <a:prstGeom prst="roundRect">
          <a:avLst/>
        </a:prstGeom>
        <a:solidFill>
          <a:srgbClr val="FF66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zh-TW" altLang="en-US" sz="3600" b="1" kern="1200" dirty="0">
              <a:latin typeface="微軟正黑體" pitchFamily="34" charset="-120"/>
              <a:ea typeface="微軟正黑體" pitchFamily="34" charset="-120"/>
            </a:rPr>
            <a:t>教育會考</a:t>
          </a:r>
        </a:p>
      </dsp:txBody>
      <dsp:txXfrm>
        <a:off x="34286" y="32203"/>
        <a:ext cx="2567640" cy="5835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41C4DC-CC31-D549-9998-1141048321A0}">
      <dsp:nvSpPr>
        <dsp:cNvPr id="0" name=""/>
        <dsp:cNvSpPr/>
      </dsp:nvSpPr>
      <dsp:spPr>
        <a:xfrm>
          <a:off x="0" y="2953"/>
          <a:ext cx="8208912" cy="505647"/>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1.</a:t>
          </a:r>
          <a:r>
            <a:rPr lang="zh-TW" altLang="en-US" sz="2400" b="1" kern="1200" dirty="0">
              <a:latin typeface="標楷體" pitchFamily="65" charset="-120"/>
              <a:ea typeface="標楷體" pitchFamily="65" charset="-120"/>
              <a:cs typeface="BiauKai"/>
            </a:rPr>
            <a:t> 總積分</a:t>
          </a:r>
        </a:p>
      </dsp:txBody>
      <dsp:txXfrm>
        <a:off x="24684" y="27637"/>
        <a:ext cx="8159544" cy="456279"/>
      </dsp:txXfrm>
    </dsp:sp>
    <dsp:sp modelId="{FFFE1046-26C2-4D64-A2F1-240DDDB69D6E}">
      <dsp:nvSpPr>
        <dsp:cNvPr id="0" name=""/>
        <dsp:cNvSpPr/>
      </dsp:nvSpPr>
      <dsp:spPr>
        <a:xfrm>
          <a:off x="0" y="520343"/>
          <a:ext cx="8208912" cy="505647"/>
        </a:xfrm>
        <a:prstGeom prst="roundRect">
          <a:avLst/>
        </a:prstGeom>
        <a:gradFill rotWithShape="0">
          <a:gsLst>
            <a:gs pos="0">
              <a:schemeClr val="accent4">
                <a:hueOff val="-1472332"/>
                <a:satOff val="1686"/>
                <a:lumOff val="-961"/>
                <a:alphaOff val="0"/>
                <a:satMod val="103000"/>
                <a:lumMod val="102000"/>
                <a:tint val="94000"/>
              </a:schemeClr>
            </a:gs>
            <a:gs pos="50000">
              <a:schemeClr val="accent4">
                <a:hueOff val="-1472332"/>
                <a:satOff val="1686"/>
                <a:lumOff val="-961"/>
                <a:alphaOff val="0"/>
                <a:satMod val="110000"/>
                <a:lumMod val="100000"/>
                <a:shade val="100000"/>
              </a:schemeClr>
            </a:gs>
            <a:gs pos="100000">
              <a:schemeClr val="accent4">
                <a:hueOff val="-1472332"/>
                <a:satOff val="1686"/>
                <a:lumOff val="-96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2.</a:t>
          </a:r>
          <a:r>
            <a:rPr lang="zh-TW" altLang="en-US" sz="2400" b="1" kern="1200" dirty="0">
              <a:latin typeface="標楷體" pitchFamily="65" charset="-120"/>
              <a:ea typeface="標楷體" pitchFamily="65" charset="-120"/>
              <a:cs typeface="BiauKai"/>
            </a:rPr>
            <a:t> 均衡發展總積分</a:t>
          </a:r>
        </a:p>
      </dsp:txBody>
      <dsp:txXfrm>
        <a:off x="24684" y="545027"/>
        <a:ext cx="8159544" cy="456279"/>
      </dsp:txXfrm>
    </dsp:sp>
    <dsp:sp modelId="{9BEBBE5A-3764-D94F-8983-3E602036F3CD}">
      <dsp:nvSpPr>
        <dsp:cNvPr id="0" name=""/>
        <dsp:cNvSpPr/>
      </dsp:nvSpPr>
      <dsp:spPr>
        <a:xfrm>
          <a:off x="0" y="1037734"/>
          <a:ext cx="8208912" cy="505647"/>
        </a:xfrm>
        <a:prstGeom prst="roundRect">
          <a:avLst/>
        </a:prstGeom>
        <a:gradFill rotWithShape="0">
          <a:gsLst>
            <a:gs pos="0">
              <a:schemeClr val="accent4">
                <a:hueOff val="-2944664"/>
                <a:satOff val="3372"/>
                <a:lumOff val="-1921"/>
                <a:alphaOff val="0"/>
                <a:satMod val="103000"/>
                <a:lumMod val="102000"/>
                <a:tint val="94000"/>
              </a:schemeClr>
            </a:gs>
            <a:gs pos="50000">
              <a:schemeClr val="accent4">
                <a:hueOff val="-2944664"/>
                <a:satOff val="3372"/>
                <a:lumOff val="-1921"/>
                <a:alphaOff val="0"/>
                <a:satMod val="110000"/>
                <a:lumMod val="100000"/>
                <a:shade val="100000"/>
              </a:schemeClr>
            </a:gs>
            <a:gs pos="100000">
              <a:schemeClr val="accent4">
                <a:hueOff val="-2944664"/>
                <a:satOff val="3372"/>
                <a:lumOff val="-192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3.</a:t>
          </a:r>
          <a:r>
            <a:rPr lang="zh-TW" altLang="en-US" sz="2400" b="1" kern="1200" dirty="0">
              <a:latin typeface="標楷體" pitchFamily="65" charset="-120"/>
              <a:ea typeface="標楷體" pitchFamily="65" charset="-120"/>
              <a:cs typeface="BiauKai"/>
            </a:rPr>
            <a:t> 扶助弱勢分數</a:t>
          </a:r>
        </a:p>
      </dsp:txBody>
      <dsp:txXfrm>
        <a:off x="24684" y="1062418"/>
        <a:ext cx="8159544" cy="456279"/>
      </dsp:txXfrm>
    </dsp:sp>
    <dsp:sp modelId="{E4611B37-C097-934C-8D70-D8EB28E5248C}">
      <dsp:nvSpPr>
        <dsp:cNvPr id="0" name=""/>
        <dsp:cNvSpPr/>
      </dsp:nvSpPr>
      <dsp:spPr>
        <a:xfrm>
          <a:off x="0" y="1555124"/>
          <a:ext cx="8208912" cy="505647"/>
        </a:xfrm>
        <a:prstGeom prst="roundRect">
          <a:avLst/>
        </a:prstGeom>
        <a:gradFill rotWithShape="0">
          <a:gsLst>
            <a:gs pos="0">
              <a:schemeClr val="accent4">
                <a:hueOff val="-4416996"/>
                <a:satOff val="5057"/>
                <a:lumOff val="-2882"/>
                <a:alphaOff val="0"/>
                <a:satMod val="103000"/>
                <a:lumMod val="102000"/>
                <a:tint val="94000"/>
              </a:schemeClr>
            </a:gs>
            <a:gs pos="50000">
              <a:schemeClr val="accent4">
                <a:hueOff val="-4416996"/>
                <a:satOff val="5057"/>
                <a:lumOff val="-2882"/>
                <a:alphaOff val="0"/>
                <a:satMod val="110000"/>
                <a:lumMod val="100000"/>
                <a:shade val="100000"/>
              </a:schemeClr>
            </a:gs>
            <a:gs pos="100000">
              <a:schemeClr val="accent4">
                <a:hueOff val="-4416996"/>
                <a:satOff val="5057"/>
                <a:lumOff val="-288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4.</a:t>
          </a:r>
          <a:r>
            <a:rPr lang="zh-TW" altLang="en-US" sz="2400" b="1" kern="1200" dirty="0">
              <a:latin typeface="標楷體" pitchFamily="65" charset="-120"/>
              <a:ea typeface="標楷體" pitchFamily="65" charset="-120"/>
              <a:cs typeface="BiauKai"/>
            </a:rPr>
            <a:t> 志願序位</a:t>
          </a:r>
          <a:r>
            <a:rPr lang="zh-TW" altLang="en-US" sz="2400" b="1" u="sng" kern="1200" dirty="0">
              <a:solidFill>
                <a:srgbClr val="FFFF00"/>
              </a:solidFill>
              <a:latin typeface="標楷體" pitchFamily="65" charset="-120"/>
              <a:ea typeface="標楷體" pitchFamily="65" charset="-120"/>
              <a:cs typeface="BiauKai"/>
            </a:rPr>
            <a:t>積分</a:t>
          </a:r>
        </a:p>
      </dsp:txBody>
      <dsp:txXfrm>
        <a:off x="24684" y="1579808"/>
        <a:ext cx="8159544" cy="456279"/>
      </dsp:txXfrm>
    </dsp:sp>
    <dsp:sp modelId="{C8A6E317-ABBF-634C-802E-5D5443A48FCE}">
      <dsp:nvSpPr>
        <dsp:cNvPr id="0" name=""/>
        <dsp:cNvSpPr/>
      </dsp:nvSpPr>
      <dsp:spPr>
        <a:xfrm>
          <a:off x="0" y="2072514"/>
          <a:ext cx="8208912" cy="505647"/>
        </a:xfrm>
        <a:prstGeom prst="roundRect">
          <a:avLst/>
        </a:prstGeom>
        <a:gradFill rotWithShape="0">
          <a:gsLst>
            <a:gs pos="0">
              <a:schemeClr val="accent4">
                <a:hueOff val="-5889329"/>
                <a:satOff val="6743"/>
                <a:lumOff val="-3843"/>
                <a:alphaOff val="0"/>
                <a:satMod val="103000"/>
                <a:lumMod val="102000"/>
                <a:tint val="94000"/>
              </a:schemeClr>
            </a:gs>
            <a:gs pos="50000">
              <a:schemeClr val="accent4">
                <a:hueOff val="-5889329"/>
                <a:satOff val="6743"/>
                <a:lumOff val="-3843"/>
                <a:alphaOff val="0"/>
                <a:satMod val="110000"/>
                <a:lumMod val="100000"/>
                <a:shade val="100000"/>
              </a:schemeClr>
            </a:gs>
            <a:gs pos="100000">
              <a:schemeClr val="accent4">
                <a:hueOff val="-5889329"/>
                <a:satOff val="6743"/>
                <a:lumOff val="-384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5.</a:t>
          </a:r>
          <a:r>
            <a:rPr lang="zh-TW" altLang="en-US" sz="2400" b="1" kern="1200" dirty="0">
              <a:latin typeface="標楷體" pitchFamily="65" charset="-120"/>
              <a:ea typeface="標楷體" pitchFamily="65" charset="-120"/>
              <a:cs typeface="BiauKai"/>
            </a:rPr>
            <a:t> 多元學習表現總積分</a:t>
          </a:r>
        </a:p>
      </dsp:txBody>
      <dsp:txXfrm>
        <a:off x="24684" y="2097198"/>
        <a:ext cx="8159544" cy="456279"/>
      </dsp:txXfrm>
    </dsp:sp>
    <dsp:sp modelId="{D8904824-9B41-C643-869F-45F8D92CB0A1}">
      <dsp:nvSpPr>
        <dsp:cNvPr id="0" name=""/>
        <dsp:cNvSpPr/>
      </dsp:nvSpPr>
      <dsp:spPr>
        <a:xfrm>
          <a:off x="0" y="2589904"/>
          <a:ext cx="8208912" cy="505647"/>
        </a:xfrm>
        <a:prstGeom prst="roundRect">
          <a:avLst/>
        </a:prstGeom>
        <a:gradFill rotWithShape="0">
          <a:gsLst>
            <a:gs pos="0">
              <a:schemeClr val="accent4">
                <a:hueOff val="-7361661"/>
                <a:satOff val="8429"/>
                <a:lumOff val="-4804"/>
                <a:alphaOff val="0"/>
                <a:satMod val="103000"/>
                <a:lumMod val="102000"/>
                <a:tint val="94000"/>
              </a:schemeClr>
            </a:gs>
            <a:gs pos="50000">
              <a:schemeClr val="accent4">
                <a:hueOff val="-7361661"/>
                <a:satOff val="8429"/>
                <a:lumOff val="-4804"/>
                <a:alphaOff val="0"/>
                <a:satMod val="110000"/>
                <a:lumMod val="100000"/>
                <a:shade val="100000"/>
              </a:schemeClr>
            </a:gs>
            <a:gs pos="100000">
              <a:schemeClr val="accent4">
                <a:hueOff val="-7361661"/>
                <a:satOff val="8429"/>
                <a:lumOff val="-480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6.</a:t>
          </a:r>
          <a:r>
            <a:rPr lang="zh-TW" altLang="en-US" sz="2400" b="1" kern="1200" dirty="0">
              <a:latin typeface="標楷體" pitchFamily="65" charset="-120"/>
              <a:ea typeface="標楷體" pitchFamily="65" charset="-120"/>
              <a:cs typeface="BiauKai"/>
            </a:rPr>
            <a:t> 會考換算積分之總分</a:t>
          </a:r>
        </a:p>
      </dsp:txBody>
      <dsp:txXfrm>
        <a:off x="24684" y="2614588"/>
        <a:ext cx="8159544" cy="456279"/>
      </dsp:txXfrm>
    </dsp:sp>
    <dsp:sp modelId="{A5C94CEF-7CAA-6741-A469-52A9EB76B7B7}">
      <dsp:nvSpPr>
        <dsp:cNvPr id="0" name=""/>
        <dsp:cNvSpPr/>
      </dsp:nvSpPr>
      <dsp:spPr>
        <a:xfrm>
          <a:off x="0" y="3107294"/>
          <a:ext cx="8208912" cy="505647"/>
        </a:xfrm>
        <a:prstGeom prst="roundRect">
          <a:avLst/>
        </a:prstGeom>
        <a:gradFill rotWithShape="0">
          <a:gsLst>
            <a:gs pos="0">
              <a:schemeClr val="accent4">
                <a:hueOff val="-8833993"/>
                <a:satOff val="10115"/>
                <a:lumOff val="-5764"/>
                <a:alphaOff val="0"/>
                <a:satMod val="103000"/>
                <a:lumMod val="102000"/>
                <a:tint val="94000"/>
              </a:schemeClr>
            </a:gs>
            <a:gs pos="50000">
              <a:schemeClr val="accent4">
                <a:hueOff val="-8833993"/>
                <a:satOff val="10115"/>
                <a:lumOff val="-5764"/>
                <a:alphaOff val="0"/>
                <a:satMod val="110000"/>
                <a:lumMod val="100000"/>
                <a:shade val="100000"/>
              </a:schemeClr>
            </a:gs>
            <a:gs pos="100000">
              <a:schemeClr val="accent4">
                <a:hueOff val="-8833993"/>
                <a:satOff val="10115"/>
                <a:lumOff val="-576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7. </a:t>
          </a:r>
          <a:r>
            <a:rPr lang="zh-TW" altLang="en-US" sz="2400" b="1" kern="1200" dirty="0">
              <a:latin typeface="標楷體" pitchFamily="65" charset="-120"/>
              <a:ea typeface="標楷體" pitchFamily="65" charset="-120"/>
              <a:cs typeface="BiauKai"/>
            </a:rPr>
            <a:t>會考標示加總</a:t>
          </a:r>
          <a:r>
            <a:rPr lang="en-US" altLang="zh-TW" sz="2400" b="1" kern="1200" dirty="0">
              <a:latin typeface="標楷體" pitchFamily="65" charset="-120"/>
              <a:ea typeface="標楷體" pitchFamily="65" charset="-120"/>
              <a:cs typeface="BiauKai"/>
            </a:rPr>
            <a:t>(</a:t>
          </a:r>
          <a:r>
            <a:rPr lang="zh-TW" altLang="en-US" sz="2400" b="1" kern="1200" dirty="0">
              <a:latin typeface="標楷體" pitchFamily="65" charset="-120"/>
              <a:ea typeface="標楷體" pitchFamily="65" charset="-120"/>
              <a:cs typeface="BiauKai"/>
            </a:rPr>
            <a:t>先比</a:t>
          </a:r>
          <a:r>
            <a:rPr lang="en-US" altLang="zh-TW" sz="2400" b="1" kern="1200" dirty="0">
              <a:latin typeface="標楷體" pitchFamily="65" charset="-120"/>
              <a:ea typeface="標楷體" pitchFamily="65" charset="-120"/>
              <a:cs typeface="BiauKai"/>
            </a:rPr>
            <a:t>A</a:t>
          </a:r>
          <a:r>
            <a:rPr lang="zh-TW" altLang="en-US" sz="2400" b="1" kern="1200" dirty="0">
              <a:latin typeface="標楷體" pitchFamily="65" charset="-120"/>
              <a:ea typeface="標楷體" pitchFamily="65" charset="-120"/>
              <a:cs typeface="BiauKai"/>
            </a:rPr>
            <a:t>，再比</a:t>
          </a:r>
          <a:r>
            <a:rPr lang="en-US" altLang="zh-TW" sz="2400" b="1" kern="1200" dirty="0">
              <a:latin typeface="標楷體" pitchFamily="65" charset="-120"/>
              <a:ea typeface="標楷體" pitchFamily="65" charset="-120"/>
              <a:cs typeface="BiauKai"/>
            </a:rPr>
            <a:t>B)</a:t>
          </a:r>
        </a:p>
      </dsp:txBody>
      <dsp:txXfrm>
        <a:off x="24684" y="3131978"/>
        <a:ext cx="8159544" cy="456279"/>
      </dsp:txXfrm>
    </dsp:sp>
    <dsp:sp modelId="{2786337A-CE49-B142-B0F2-4AFE8AC974A2}">
      <dsp:nvSpPr>
        <dsp:cNvPr id="0" name=""/>
        <dsp:cNvSpPr/>
      </dsp:nvSpPr>
      <dsp:spPr>
        <a:xfrm>
          <a:off x="0" y="3624684"/>
          <a:ext cx="8208912" cy="505647"/>
        </a:xfrm>
        <a:prstGeom prst="roundRect">
          <a:avLst/>
        </a:prstGeom>
        <a:gradFill rotWithShape="0">
          <a:gsLst>
            <a:gs pos="0">
              <a:schemeClr val="accent4">
                <a:hueOff val="-10306325"/>
                <a:satOff val="11801"/>
                <a:lumOff val="-6725"/>
                <a:alphaOff val="0"/>
                <a:satMod val="103000"/>
                <a:lumMod val="102000"/>
                <a:tint val="94000"/>
              </a:schemeClr>
            </a:gs>
            <a:gs pos="50000">
              <a:schemeClr val="accent4">
                <a:hueOff val="-10306325"/>
                <a:satOff val="11801"/>
                <a:lumOff val="-6725"/>
                <a:alphaOff val="0"/>
                <a:satMod val="110000"/>
                <a:lumMod val="100000"/>
                <a:shade val="100000"/>
              </a:schemeClr>
            </a:gs>
            <a:gs pos="100000">
              <a:schemeClr val="accent4">
                <a:hueOff val="-10306325"/>
                <a:satOff val="11801"/>
                <a:lumOff val="-672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8-12.</a:t>
          </a:r>
          <a:r>
            <a:rPr lang="zh-TW" altLang="en-US" sz="2400" kern="1200" dirty="0">
              <a:latin typeface="標楷體" pitchFamily="65" charset="-120"/>
              <a:ea typeface="標楷體" pitchFamily="65" charset="-120"/>
              <a:cs typeface="BiauKai"/>
            </a:rPr>
            <a:t> </a:t>
          </a:r>
          <a:r>
            <a:rPr lang="zh-TW" altLang="en-US" sz="2400" b="1" kern="1200" dirty="0">
              <a:latin typeface="標楷體" pitchFamily="65" charset="-120"/>
              <a:ea typeface="標楷體" pitchFamily="65" charset="-120"/>
              <a:cs typeface="BiauKai"/>
            </a:rPr>
            <a:t>會考各科積分</a:t>
          </a:r>
          <a:r>
            <a:rPr lang="en-US" altLang="zh-TW" sz="2400" b="1" kern="1200" dirty="0">
              <a:latin typeface="標楷體" pitchFamily="65" charset="-120"/>
              <a:ea typeface="標楷體" pitchFamily="65" charset="-120"/>
              <a:cs typeface="BiauKai"/>
            </a:rPr>
            <a:t>(</a:t>
          </a:r>
          <a:r>
            <a:rPr lang="zh-TW" altLang="en-US" sz="2400" b="1" kern="1200" dirty="0">
              <a:latin typeface="標楷體" pitchFamily="65" charset="-120"/>
              <a:ea typeface="標楷體" pitchFamily="65" charset="-120"/>
              <a:cs typeface="BiauKai"/>
            </a:rPr>
            <a:t>國數英社自</a:t>
          </a:r>
          <a:r>
            <a:rPr lang="en-US" altLang="zh-TW" sz="2400" b="1" kern="1200" dirty="0">
              <a:latin typeface="標楷體" pitchFamily="65" charset="-120"/>
              <a:ea typeface="標楷體" pitchFamily="65" charset="-120"/>
              <a:cs typeface="BiauKai"/>
            </a:rPr>
            <a:t>)</a:t>
          </a:r>
          <a:endParaRPr lang="zh-TW" altLang="en-US" sz="2400" b="1" kern="1200" dirty="0">
            <a:latin typeface="標楷體" pitchFamily="65" charset="-120"/>
            <a:ea typeface="標楷體" pitchFamily="65" charset="-120"/>
            <a:cs typeface="BiauKai"/>
          </a:endParaRPr>
        </a:p>
      </dsp:txBody>
      <dsp:txXfrm>
        <a:off x="24684" y="3649368"/>
        <a:ext cx="8159544" cy="456279"/>
      </dsp:txXfrm>
    </dsp:sp>
    <dsp:sp modelId="{59D67C93-92BE-4140-89C1-583DBEA059C3}">
      <dsp:nvSpPr>
        <dsp:cNvPr id="0" name=""/>
        <dsp:cNvSpPr/>
      </dsp:nvSpPr>
      <dsp:spPr>
        <a:xfrm>
          <a:off x="0" y="4142074"/>
          <a:ext cx="8208912" cy="505647"/>
        </a:xfrm>
        <a:prstGeom prst="roundRect">
          <a:avLst/>
        </a:prstGeom>
        <a:gradFill rotWithShape="0">
          <a:gsLst>
            <a:gs pos="0">
              <a:schemeClr val="accent4">
                <a:hueOff val="-11778658"/>
                <a:satOff val="13486"/>
                <a:lumOff val="-7686"/>
                <a:alphaOff val="0"/>
                <a:satMod val="103000"/>
                <a:lumMod val="102000"/>
                <a:tint val="94000"/>
              </a:schemeClr>
            </a:gs>
            <a:gs pos="50000">
              <a:schemeClr val="accent4">
                <a:hueOff val="-11778658"/>
                <a:satOff val="13486"/>
                <a:lumOff val="-7686"/>
                <a:alphaOff val="0"/>
                <a:satMod val="110000"/>
                <a:lumMod val="100000"/>
                <a:shade val="100000"/>
              </a:schemeClr>
            </a:gs>
            <a:gs pos="100000">
              <a:schemeClr val="accent4">
                <a:hueOff val="-11778658"/>
                <a:satOff val="13486"/>
                <a:lumOff val="-768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13.</a:t>
          </a:r>
          <a:r>
            <a:rPr lang="zh-TW" altLang="en-US" sz="2400" b="1" kern="1200" dirty="0">
              <a:latin typeface="標楷體" pitchFamily="65" charset="-120"/>
              <a:ea typeface="標楷體" pitchFamily="65" charset="-120"/>
              <a:cs typeface="BiauKai"/>
            </a:rPr>
            <a:t> 寫作測驗級分</a:t>
          </a:r>
        </a:p>
      </dsp:txBody>
      <dsp:txXfrm>
        <a:off x="24684" y="4166758"/>
        <a:ext cx="8159544" cy="456279"/>
      </dsp:txXfrm>
    </dsp:sp>
    <dsp:sp modelId="{AA85D795-3D63-7743-8883-C99BC1B0FEF2}">
      <dsp:nvSpPr>
        <dsp:cNvPr id="0" name=""/>
        <dsp:cNvSpPr/>
      </dsp:nvSpPr>
      <dsp:spPr>
        <a:xfrm>
          <a:off x="0" y="4659465"/>
          <a:ext cx="8208912" cy="505647"/>
        </a:xfrm>
        <a:prstGeom prst="roundRect">
          <a:avLst/>
        </a:prstGeom>
        <a:gradFill rotWithShape="0">
          <a:gsLst>
            <a:gs pos="0">
              <a:schemeClr val="accent4">
                <a:hueOff val="-13250988"/>
                <a:satOff val="15172"/>
                <a:lumOff val="-8646"/>
                <a:alphaOff val="0"/>
                <a:satMod val="103000"/>
                <a:lumMod val="102000"/>
                <a:tint val="94000"/>
              </a:schemeClr>
            </a:gs>
            <a:gs pos="50000">
              <a:schemeClr val="accent4">
                <a:hueOff val="-13250988"/>
                <a:satOff val="15172"/>
                <a:lumOff val="-8646"/>
                <a:alphaOff val="0"/>
                <a:satMod val="110000"/>
                <a:lumMod val="100000"/>
                <a:shade val="100000"/>
              </a:schemeClr>
            </a:gs>
            <a:gs pos="100000">
              <a:schemeClr val="accent4">
                <a:hueOff val="-13250988"/>
                <a:satOff val="15172"/>
                <a:lumOff val="-864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14-18.</a:t>
          </a:r>
          <a:r>
            <a:rPr lang="zh-TW" altLang="en-US" sz="2400" b="1" kern="1200" dirty="0">
              <a:latin typeface="標楷體" pitchFamily="65" charset="-120"/>
              <a:ea typeface="標楷體" pitchFamily="65" charset="-120"/>
              <a:cs typeface="BiauKai"/>
            </a:rPr>
            <a:t> 會考分科標示</a:t>
          </a:r>
          <a:r>
            <a:rPr lang="en-US" altLang="zh-TW" sz="2400" b="1" kern="1200" dirty="0">
              <a:latin typeface="標楷體" pitchFamily="65" charset="-120"/>
              <a:ea typeface="標楷體" pitchFamily="65" charset="-120"/>
              <a:cs typeface="BiauKai"/>
            </a:rPr>
            <a:t>(</a:t>
          </a:r>
          <a:r>
            <a:rPr lang="zh-TW" altLang="en-US" sz="2400" b="1" kern="1200" dirty="0">
              <a:latin typeface="標楷體" pitchFamily="65" charset="-120"/>
              <a:ea typeface="標楷體" pitchFamily="65" charset="-120"/>
              <a:cs typeface="BiauKai"/>
            </a:rPr>
            <a:t>國數英社自</a:t>
          </a:r>
          <a:r>
            <a:rPr lang="en-US" altLang="zh-TW" sz="2400" b="1" kern="1200" dirty="0">
              <a:latin typeface="標楷體" pitchFamily="65" charset="-120"/>
              <a:ea typeface="標楷體" pitchFamily="65" charset="-120"/>
              <a:cs typeface="BiauKai"/>
            </a:rPr>
            <a:t>)</a:t>
          </a:r>
          <a:endParaRPr lang="zh-TW" altLang="en-US" sz="2400" kern="1200" dirty="0">
            <a:latin typeface="標楷體" pitchFamily="65" charset="-120"/>
            <a:ea typeface="標楷體" pitchFamily="65" charset="-120"/>
            <a:cs typeface="BiauKai"/>
          </a:endParaRPr>
        </a:p>
      </dsp:txBody>
      <dsp:txXfrm>
        <a:off x="24684" y="4684149"/>
        <a:ext cx="8159544" cy="456279"/>
      </dsp:txXfrm>
    </dsp:sp>
    <dsp:sp modelId="{49814403-C0C8-474D-9CEF-259F622AC763}">
      <dsp:nvSpPr>
        <dsp:cNvPr id="0" name=""/>
        <dsp:cNvSpPr/>
      </dsp:nvSpPr>
      <dsp:spPr>
        <a:xfrm>
          <a:off x="0" y="5176855"/>
          <a:ext cx="8208912" cy="505647"/>
        </a:xfrm>
        <a:prstGeom prst="roundRect">
          <a:avLst/>
        </a:prstGeom>
        <a:gradFill rotWithShape="0">
          <a:gsLst>
            <a:gs pos="0">
              <a:schemeClr val="accent4">
                <a:hueOff val="-14723321"/>
                <a:satOff val="16858"/>
                <a:lumOff val="-9607"/>
                <a:alphaOff val="0"/>
                <a:satMod val="103000"/>
                <a:lumMod val="102000"/>
                <a:tint val="94000"/>
              </a:schemeClr>
            </a:gs>
            <a:gs pos="50000">
              <a:schemeClr val="accent4">
                <a:hueOff val="-14723321"/>
                <a:satOff val="16858"/>
                <a:lumOff val="-9607"/>
                <a:alphaOff val="0"/>
                <a:satMod val="110000"/>
                <a:lumMod val="100000"/>
                <a:shade val="100000"/>
              </a:schemeClr>
            </a:gs>
            <a:gs pos="100000">
              <a:schemeClr val="accent4">
                <a:hueOff val="-14723321"/>
                <a:satOff val="16858"/>
                <a:lumOff val="-960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zh-TW" sz="2400" b="1" kern="1200" dirty="0">
              <a:latin typeface="標楷體" pitchFamily="65" charset="-120"/>
              <a:ea typeface="標楷體" pitchFamily="65" charset="-120"/>
              <a:cs typeface="BiauKai"/>
            </a:rPr>
            <a:t>19.</a:t>
          </a:r>
          <a:r>
            <a:rPr lang="zh-TW" altLang="en-US" sz="2400" b="1" kern="1200" dirty="0">
              <a:latin typeface="標楷體" pitchFamily="65" charset="-120"/>
              <a:ea typeface="標楷體" pitchFamily="65" charset="-120"/>
              <a:cs typeface="BiauKai"/>
            </a:rPr>
            <a:t> </a:t>
          </a:r>
          <a:r>
            <a:rPr lang="zh-TW" altLang="en-US" sz="2400" b="1" kern="1200" dirty="0">
              <a:latin typeface="標楷體" pitchFamily="65" charset="-120"/>
              <a:ea typeface="標楷體" pitchFamily="65" charset="-120"/>
            </a:rPr>
            <a:t>經上列同分比序後仍超額時，得增額錄取</a:t>
          </a:r>
          <a:endParaRPr lang="zh-TW" altLang="en-US" sz="2400" kern="1200" dirty="0">
            <a:latin typeface="標楷體" pitchFamily="65" charset="-120"/>
            <a:ea typeface="標楷體" pitchFamily="65" charset="-120"/>
            <a:cs typeface="BiauKai"/>
          </a:endParaRPr>
        </a:p>
      </dsp:txBody>
      <dsp:txXfrm>
        <a:off x="24684" y="5201539"/>
        <a:ext cx="8159544" cy="456279"/>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kumimoji="0" sz="1200">
                <a:ea typeface="SimSun"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kumimoji="0" sz="1200">
                <a:ea typeface="SimSun" panose="02010600030101010101" pitchFamily="2" charset="-122"/>
              </a:defRPr>
            </a:lvl1pPr>
          </a:lstStyle>
          <a:p>
            <a:pPr>
              <a:defRPr/>
            </a:pPr>
            <a:fld id="{6F53ABF9-9D9E-44BE-A3EE-F7AB439BA91C}" type="datetimeFigureOut">
              <a:rPr lang="zh-CN" altLang="en-US"/>
              <a:pPr>
                <a:defRPr/>
              </a:pPr>
              <a:t>2026/3/12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kumimoji="0" sz="1200">
                <a:ea typeface="SimSun"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kumimoji="0" sz="1200">
                <a:ea typeface="SimSun" pitchFamily="2" charset="-122"/>
              </a:defRPr>
            </a:lvl1pPr>
          </a:lstStyle>
          <a:p>
            <a:pPr>
              <a:defRPr/>
            </a:pPr>
            <a:fld id="{4ED30C04-0B57-4904-B370-09E91D8E718E}" type="slidenum">
              <a:rPr lang="zh-CN" altLang="en-US"/>
              <a:pPr>
                <a:defRPr/>
              </a:pPr>
              <a:t>‹#›</a:t>
            </a:fld>
            <a:endParaRPr lang="en-US" altLang="zh-CN"/>
          </a:p>
        </p:txBody>
      </p:sp>
    </p:spTree>
    <p:extLst>
      <p:ext uri="{BB962C8B-B14F-4D97-AF65-F5344CB8AC3E}">
        <p14:creationId xmlns:p14="http://schemas.microsoft.com/office/powerpoint/2010/main" val="27488169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841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18842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4C8F27BA-7FE6-4A48-893D-2DA011782592}" type="slidenum">
              <a:rPr kumimoji="0" lang="zh-CN" altLang="en-US" smtClean="0">
                <a:ea typeface="SimSun" pitchFamily="2" charset="-122"/>
              </a:rPr>
              <a:pPr/>
              <a:t>2</a:t>
            </a:fld>
            <a:endParaRPr kumimoji="0" lang="en-US" altLang="zh-CN">
              <a:ea typeface="SimSun" pitchFamily="2" charset="-122"/>
            </a:endParaRPr>
          </a:p>
        </p:txBody>
      </p:sp>
    </p:spTree>
    <p:extLst>
      <p:ext uri="{BB962C8B-B14F-4D97-AF65-F5344CB8AC3E}">
        <p14:creationId xmlns:p14="http://schemas.microsoft.com/office/powerpoint/2010/main" val="1202991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16</a:t>
            </a:fld>
            <a:endParaRPr kumimoji="0" lang="en-US" altLang="zh-CN">
              <a:ea typeface="SimSun" pitchFamily="2" charset="-122"/>
            </a:endParaRPr>
          </a:p>
        </p:txBody>
      </p:sp>
    </p:spTree>
    <p:extLst>
      <p:ext uri="{BB962C8B-B14F-4D97-AF65-F5344CB8AC3E}">
        <p14:creationId xmlns:p14="http://schemas.microsoft.com/office/powerpoint/2010/main" val="3784832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en-US" dirty="0"/>
              <a:t>所謂的優先免試就是公立高中「自行決定」是否先框列一些名額給區域內的國中</a:t>
            </a:r>
            <a:endParaRPr kumimoji="1" lang="en-US" altLang="zh-TW" dirty="0"/>
          </a:p>
          <a:p>
            <a:r>
              <a:rPr kumimoji="1" lang="zh-TW" altLang="en-US" dirty="0"/>
              <a:t>苗栗高中</a:t>
            </a:r>
            <a:r>
              <a:rPr kumimoji="1" lang="en-US" altLang="zh-TW" dirty="0"/>
              <a:t>9</a:t>
            </a:r>
            <a:r>
              <a:rPr kumimoji="1" lang="zh-TW" altLang="en-US" dirty="0"/>
              <a:t>成在地的孩子，假設開出三成的名額，按照歷年入學人數換算，例如給</a:t>
            </a:r>
            <a:r>
              <a:rPr kumimoji="1" lang="en-US" altLang="zh-TW" dirty="0"/>
              <a:t>A</a:t>
            </a:r>
            <a:r>
              <a:rPr kumimoji="1" lang="zh-TW" altLang="en-US" dirty="0"/>
              <a:t>校</a:t>
            </a:r>
            <a:r>
              <a:rPr kumimoji="1" lang="en-US" altLang="zh-TW" dirty="0"/>
              <a:t>5</a:t>
            </a:r>
            <a:r>
              <a:rPr kumimoji="1" lang="zh-TW" altLang="en-US" dirty="0"/>
              <a:t>個名額</a:t>
            </a:r>
            <a:r>
              <a:rPr kumimoji="1" lang="en-US" altLang="zh-TW" dirty="0"/>
              <a:t>…</a:t>
            </a:r>
          </a:p>
          <a:p>
            <a:r>
              <a:rPr kumimoji="1" lang="zh-TW" altLang="en-US" dirty="0"/>
              <a:t>如果</a:t>
            </a:r>
            <a:r>
              <a:rPr kumimoji="1" lang="en-US" altLang="zh-TW" dirty="0"/>
              <a:t>A</a:t>
            </a:r>
            <a:r>
              <a:rPr kumimoji="1" lang="zh-TW" altLang="en-US" dirty="0"/>
              <a:t>校有</a:t>
            </a:r>
            <a:r>
              <a:rPr kumimoji="1" lang="en-US" altLang="zh-TW" dirty="0"/>
              <a:t>10</a:t>
            </a:r>
            <a:r>
              <a:rPr kumimoji="1" lang="zh-TW" altLang="en-US" dirty="0"/>
              <a:t>個人要搶，那就是依照竹苗區的比序方式，但是就是</a:t>
            </a:r>
            <a:r>
              <a:rPr kumimoji="1" lang="en-US" altLang="zh-TW" dirty="0"/>
              <a:t>A</a:t>
            </a:r>
            <a:r>
              <a:rPr kumimoji="1" lang="zh-TW" altLang="en-US" dirty="0"/>
              <a:t>校的人自己比。</a:t>
            </a:r>
            <a:endParaRPr kumimoji="1" lang="en-US" altLang="zh-TW" dirty="0"/>
          </a:p>
          <a:p>
            <a:endParaRPr kumimoji="1" lang="en-US" altLang="zh-TW" dirty="0"/>
          </a:p>
          <a:p>
            <a:r>
              <a:rPr kumimoji="1" lang="en-US" altLang="zh-TW" dirty="0"/>
              <a:t>107</a:t>
            </a:r>
            <a:r>
              <a:rPr kumimoji="1" lang="zh-TW" altLang="en-US" dirty="0"/>
              <a:t>年是試辦，各學校可以自行決定。</a:t>
            </a:r>
            <a:endParaRPr kumimoji="1" lang="en-US" altLang="zh-TW" dirty="0"/>
          </a:p>
          <a:p>
            <a:endParaRPr kumimoji="1" lang="en-US" altLang="zh-TW" dirty="0"/>
          </a:p>
          <a:p>
            <a:r>
              <a:rPr kumimoji="1" lang="zh-TW" altLang="en-US" dirty="0"/>
              <a:t>基北、桃連、高雄</a:t>
            </a:r>
            <a:r>
              <a:rPr kumimoji="1" lang="en-US" altLang="zh-TW" dirty="0"/>
              <a:t>105</a:t>
            </a:r>
            <a:r>
              <a:rPr kumimoji="1" lang="zh-TW" altLang="en-US" dirty="0"/>
              <a:t>學年度已經辦理。</a:t>
            </a:r>
            <a:endParaRPr kumimoji="1" lang="en-US" altLang="zh-TW" dirty="0"/>
          </a:p>
          <a:p>
            <a:endParaRPr kumimoji="1" lang="en-US" altLang="zh-TW" dirty="0"/>
          </a:p>
          <a:p>
            <a:r>
              <a:rPr kumimoji="1" lang="zh-TW" altLang="en-US" dirty="0"/>
              <a:t>不採計在校成績（如段考）</a:t>
            </a:r>
            <a:endParaRPr kumimoji="1" lang="en-US" altLang="zh-TW" dirty="0"/>
          </a:p>
          <a:p>
            <a:endParaRPr kumimoji="1" lang="en-US" altLang="zh-TW" dirty="0"/>
          </a:p>
          <a:p>
            <a:r>
              <a:rPr kumimoji="1" lang="zh-TW" altLang="en-US" dirty="0"/>
              <a:t>以各國中的分配名額為限（有餘額時榴回全區免試名額）學生一樣在系統平台上填志願</a:t>
            </a:r>
            <a:r>
              <a:rPr kumimoji="1" lang="en-US" altLang="zh-TW" dirty="0"/>
              <a:t> </a:t>
            </a:r>
          </a:p>
          <a:p>
            <a:r>
              <a:rPr kumimoji="1" lang="zh-TW" altLang="en-US" dirty="0"/>
              <a:t>若該校報名人數超過分配名額的話要按照「竹苗區比序方式」進行比序決定錄取名單（不採計在校成績！）</a:t>
            </a:r>
          </a:p>
          <a:p>
            <a:endParaRPr kumimoji="1" lang="zh-TW" altLang="en-US" dirty="0"/>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17</a:t>
            </a:fld>
            <a:endParaRPr kumimoji="0" lang="en-US" altLang="zh-CN">
              <a:ea typeface="SimSun" pitchFamily="2" charset="-122"/>
            </a:endParaRPr>
          </a:p>
        </p:txBody>
      </p:sp>
    </p:spTree>
    <p:extLst>
      <p:ext uri="{BB962C8B-B14F-4D97-AF65-F5344CB8AC3E}">
        <p14:creationId xmlns:p14="http://schemas.microsoft.com/office/powerpoint/2010/main" val="2724887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en-US" dirty="0"/>
              <a:t>所謂的優先免試就是公立高中「自行決定」是否先框列一些名額給區域內的國中</a:t>
            </a:r>
            <a:endParaRPr kumimoji="1" lang="en-US" altLang="zh-TW" dirty="0"/>
          </a:p>
          <a:p>
            <a:r>
              <a:rPr kumimoji="1" lang="zh-TW" altLang="en-US" dirty="0"/>
              <a:t>苗栗高中</a:t>
            </a:r>
            <a:r>
              <a:rPr kumimoji="1" lang="en-US" altLang="zh-TW" dirty="0"/>
              <a:t>9</a:t>
            </a:r>
            <a:r>
              <a:rPr kumimoji="1" lang="zh-TW" altLang="en-US" dirty="0"/>
              <a:t>成在地的孩子，假設開出三成的名額，按照歷年入學人數換算，例如給</a:t>
            </a:r>
            <a:r>
              <a:rPr kumimoji="1" lang="en-US" altLang="zh-TW" dirty="0"/>
              <a:t>A</a:t>
            </a:r>
            <a:r>
              <a:rPr kumimoji="1" lang="zh-TW" altLang="en-US" dirty="0"/>
              <a:t>校</a:t>
            </a:r>
            <a:r>
              <a:rPr kumimoji="1" lang="en-US" altLang="zh-TW" dirty="0"/>
              <a:t>5</a:t>
            </a:r>
            <a:r>
              <a:rPr kumimoji="1" lang="zh-TW" altLang="en-US" dirty="0"/>
              <a:t>個名額</a:t>
            </a:r>
            <a:r>
              <a:rPr kumimoji="1" lang="en-US" altLang="zh-TW" dirty="0"/>
              <a:t>…</a:t>
            </a:r>
          </a:p>
          <a:p>
            <a:r>
              <a:rPr kumimoji="1" lang="zh-TW" altLang="en-US" dirty="0"/>
              <a:t>如果</a:t>
            </a:r>
            <a:r>
              <a:rPr kumimoji="1" lang="en-US" altLang="zh-TW" dirty="0"/>
              <a:t>A</a:t>
            </a:r>
            <a:r>
              <a:rPr kumimoji="1" lang="zh-TW" altLang="en-US" dirty="0"/>
              <a:t>校有</a:t>
            </a:r>
            <a:r>
              <a:rPr kumimoji="1" lang="en-US" altLang="zh-TW" dirty="0"/>
              <a:t>10</a:t>
            </a:r>
            <a:r>
              <a:rPr kumimoji="1" lang="zh-TW" altLang="en-US" dirty="0"/>
              <a:t>個人要搶，那就是依照竹苗區的比序方式，但是就是</a:t>
            </a:r>
            <a:r>
              <a:rPr kumimoji="1" lang="en-US" altLang="zh-TW" dirty="0"/>
              <a:t>A</a:t>
            </a:r>
            <a:r>
              <a:rPr kumimoji="1" lang="zh-TW" altLang="en-US" dirty="0"/>
              <a:t>校的人自己比。</a:t>
            </a:r>
            <a:endParaRPr kumimoji="1" lang="en-US" altLang="zh-TW" dirty="0"/>
          </a:p>
          <a:p>
            <a:endParaRPr kumimoji="1" lang="en-US" altLang="zh-TW" dirty="0"/>
          </a:p>
          <a:p>
            <a:r>
              <a:rPr kumimoji="1" lang="en-US" altLang="zh-TW" dirty="0"/>
              <a:t>107</a:t>
            </a:r>
            <a:r>
              <a:rPr kumimoji="1" lang="zh-TW" altLang="en-US" dirty="0"/>
              <a:t>年是試辦，各學校可以自行決定。</a:t>
            </a:r>
            <a:endParaRPr kumimoji="1" lang="en-US" altLang="zh-TW" dirty="0"/>
          </a:p>
          <a:p>
            <a:endParaRPr kumimoji="1" lang="en-US" altLang="zh-TW" dirty="0"/>
          </a:p>
          <a:p>
            <a:r>
              <a:rPr kumimoji="1" lang="zh-TW" altLang="en-US" dirty="0"/>
              <a:t>基北、桃連、高雄</a:t>
            </a:r>
            <a:r>
              <a:rPr kumimoji="1" lang="en-US" altLang="zh-TW" dirty="0"/>
              <a:t>105</a:t>
            </a:r>
            <a:r>
              <a:rPr kumimoji="1" lang="zh-TW" altLang="en-US" dirty="0"/>
              <a:t>學年度已經辦理。</a:t>
            </a:r>
            <a:endParaRPr kumimoji="1" lang="en-US" altLang="zh-TW" dirty="0"/>
          </a:p>
          <a:p>
            <a:endParaRPr kumimoji="1" lang="en-US" altLang="zh-TW" dirty="0"/>
          </a:p>
          <a:p>
            <a:r>
              <a:rPr kumimoji="1" lang="zh-TW" altLang="en-US" dirty="0"/>
              <a:t>不採計在校成績（如段考）</a:t>
            </a:r>
            <a:endParaRPr kumimoji="1" lang="en-US" altLang="zh-TW" dirty="0"/>
          </a:p>
          <a:p>
            <a:endParaRPr kumimoji="1" lang="en-US" altLang="zh-TW" dirty="0"/>
          </a:p>
          <a:p>
            <a:r>
              <a:rPr kumimoji="1" lang="zh-TW" altLang="en-US" dirty="0"/>
              <a:t>以各國中的分配名額為限（有餘額時榴回全區免試名額）學生一樣在系統平台上填志願</a:t>
            </a:r>
            <a:r>
              <a:rPr kumimoji="1" lang="en-US" altLang="zh-TW" dirty="0"/>
              <a:t> </a:t>
            </a:r>
          </a:p>
          <a:p>
            <a:r>
              <a:rPr kumimoji="1" lang="zh-TW" altLang="en-US" dirty="0"/>
              <a:t>若該校報名人數超過分配名額的話要按照「竹苗區比序方式」進行比序決定錄取名單（不採計在校成績！）</a:t>
            </a:r>
          </a:p>
          <a:p>
            <a:endParaRPr kumimoji="1" lang="zh-TW" altLang="en-US" dirty="0"/>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18</a:t>
            </a:fld>
            <a:endParaRPr kumimoji="0" lang="en-US" altLang="zh-CN">
              <a:ea typeface="SimSun" pitchFamily="2" charset="-122"/>
            </a:endParaRPr>
          </a:p>
        </p:txBody>
      </p:sp>
    </p:spTree>
    <p:extLst>
      <p:ext uri="{BB962C8B-B14F-4D97-AF65-F5344CB8AC3E}">
        <p14:creationId xmlns:p14="http://schemas.microsoft.com/office/powerpoint/2010/main" val="1647041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4ED30C04-0B57-4904-B370-09E91D8E718E}" type="slidenum">
              <a:rPr lang="zh-CN" altLang="en-US" smtClean="0"/>
              <a:pPr>
                <a:defRPr/>
              </a:pPr>
              <a:t>19</a:t>
            </a:fld>
            <a:endParaRPr lang="en-US" altLang="zh-CN"/>
          </a:p>
        </p:txBody>
      </p:sp>
    </p:spTree>
    <p:extLst>
      <p:ext uri="{BB962C8B-B14F-4D97-AF65-F5344CB8AC3E}">
        <p14:creationId xmlns:p14="http://schemas.microsoft.com/office/powerpoint/2010/main" val="669883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4ED30C04-0B57-4904-B370-09E91D8E718E}" type="slidenum">
              <a:rPr lang="zh-CN" altLang="en-US" smtClean="0"/>
              <a:pPr>
                <a:defRPr/>
              </a:pPr>
              <a:t>21</a:t>
            </a:fld>
            <a:endParaRPr lang="en-US" altLang="zh-CN"/>
          </a:p>
        </p:txBody>
      </p:sp>
    </p:spTree>
    <p:extLst>
      <p:ext uri="{BB962C8B-B14F-4D97-AF65-F5344CB8AC3E}">
        <p14:creationId xmlns:p14="http://schemas.microsoft.com/office/powerpoint/2010/main" val="3759415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4ED30C04-0B57-4904-B370-09E91D8E718E}" type="slidenum">
              <a:rPr lang="zh-CN" altLang="en-US" smtClean="0"/>
              <a:pPr>
                <a:defRPr/>
              </a:pPr>
              <a:t>25</a:t>
            </a:fld>
            <a:endParaRPr lang="en-US" altLang="zh-CN"/>
          </a:p>
        </p:txBody>
      </p:sp>
    </p:spTree>
    <p:extLst>
      <p:ext uri="{BB962C8B-B14F-4D97-AF65-F5344CB8AC3E}">
        <p14:creationId xmlns:p14="http://schemas.microsoft.com/office/powerpoint/2010/main" val="1676604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4ED30C04-0B57-4904-B370-09E91D8E718E}" type="slidenum">
              <a:rPr lang="zh-CN" altLang="en-US" smtClean="0"/>
              <a:pPr>
                <a:defRPr/>
              </a:pPr>
              <a:t>28</a:t>
            </a:fld>
            <a:endParaRPr lang="en-US" altLang="zh-CN"/>
          </a:p>
        </p:txBody>
      </p:sp>
    </p:spTree>
    <p:extLst>
      <p:ext uri="{BB962C8B-B14F-4D97-AF65-F5344CB8AC3E}">
        <p14:creationId xmlns:p14="http://schemas.microsoft.com/office/powerpoint/2010/main" val="17655462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4ED30C04-0B57-4904-B370-09E91D8E718E}" type="slidenum">
              <a:rPr lang="zh-CN" altLang="en-US" smtClean="0"/>
              <a:pPr>
                <a:defRPr/>
              </a:pPr>
              <a:t>31</a:t>
            </a:fld>
            <a:endParaRPr lang="en-US" altLang="zh-CN"/>
          </a:p>
        </p:txBody>
      </p:sp>
    </p:spTree>
    <p:extLst>
      <p:ext uri="{BB962C8B-B14F-4D97-AF65-F5344CB8AC3E}">
        <p14:creationId xmlns:p14="http://schemas.microsoft.com/office/powerpoint/2010/main" val="2525414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865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altLang="zh-TW" dirty="0"/>
              <a:t>105</a:t>
            </a:r>
            <a:r>
              <a:rPr kumimoji="1" lang="zh-TW" altLang="en-US" dirty="0"/>
              <a:t>學年度時間流程大致如上，確定時間待教育部公告</a:t>
            </a:r>
            <a:endParaRPr kumimoji="1" lang="en-US" altLang="zh-TW" dirty="0"/>
          </a:p>
          <a:p>
            <a:r>
              <a:rPr kumimoji="1" lang="zh-TW" altLang="en-US" dirty="0"/>
              <a:t>除藝才班與適性安置外，其他各管道報到後未放棄，就不能報免試</a:t>
            </a:r>
            <a:endParaRPr kumimoji="1" lang="en-US" altLang="zh-TW" dirty="0"/>
          </a:p>
          <a:p>
            <a:endParaRPr kumimoji="1" lang="en-US" altLang="zh-TW" dirty="0"/>
          </a:p>
          <a:p>
            <a:r>
              <a:rPr kumimoji="1" lang="zh-TW" altLang="en-US" dirty="0"/>
              <a:t>會考：檢定會不會</a:t>
            </a:r>
            <a:endParaRPr kumimoji="1" lang="en-US" altLang="zh-TW" dirty="0"/>
          </a:p>
        </p:txBody>
      </p:sp>
      <p:sp>
        <p:nvSpPr>
          <p:cNvPr id="19866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3C6B5F5F-6BE8-4FAA-81D3-29616D61892C}" type="slidenum">
              <a:rPr kumimoji="0" lang="zh-TW" altLang="en-US" smtClean="0">
                <a:solidFill>
                  <a:srgbClr val="000000"/>
                </a:solidFill>
                <a:latin typeface="Calibri" pitchFamily="34" charset="0"/>
              </a:rPr>
              <a:pPr/>
              <a:t>34</a:t>
            </a:fld>
            <a:endParaRPr kumimoji="0" lang="en-US" altLang="zh-TW">
              <a:solidFill>
                <a:srgbClr val="000000"/>
              </a:solidFill>
              <a:latin typeface="Calibri" pitchFamily="34" charset="0"/>
            </a:endParaRPr>
          </a:p>
        </p:txBody>
      </p:sp>
    </p:spTree>
    <p:extLst>
      <p:ext uri="{BB962C8B-B14F-4D97-AF65-F5344CB8AC3E}">
        <p14:creationId xmlns:p14="http://schemas.microsoft.com/office/powerpoint/2010/main" val="2181404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968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zh-TW" altLang="en-US" dirty="0">
                <a:ea typeface="新細明體" pitchFamily="18" charset="-120"/>
              </a:rPr>
              <a:t>*供過於求</a:t>
            </a:r>
            <a:r>
              <a:rPr lang="en-US" altLang="zh-TW" dirty="0">
                <a:ea typeface="新細明體" pitchFamily="18" charset="-120"/>
              </a:rPr>
              <a:t>-</a:t>
            </a:r>
            <a:r>
              <a:rPr lang="zh-TW" altLang="en-US" dirty="0">
                <a:ea typeface="新細明體" pitchFamily="18" charset="-120"/>
              </a:rPr>
              <a:t>直接錄取、供不應求</a:t>
            </a:r>
            <a:r>
              <a:rPr lang="en-US" altLang="zh-TW" dirty="0">
                <a:ea typeface="新細明體" pitchFamily="18" charset="-120"/>
              </a:rPr>
              <a:t>-</a:t>
            </a:r>
            <a:r>
              <a:rPr lang="zh-TW" altLang="en-US" dirty="0">
                <a:ea typeface="新細明體" pitchFamily="18" charset="-120"/>
              </a:rPr>
              <a:t>進行超額比序</a:t>
            </a:r>
            <a:endParaRPr lang="en-US" altLang="zh-TW" dirty="0">
              <a:ea typeface="新細明體" pitchFamily="18" charset="-120"/>
            </a:endParaRPr>
          </a:p>
          <a:p>
            <a:pPr>
              <a:spcBef>
                <a:spcPct val="0"/>
              </a:spcBef>
            </a:pPr>
            <a:r>
              <a:rPr lang="zh-TW" altLang="en-US" dirty="0">
                <a:ea typeface="新細明體" pitchFamily="18" charset="-120"/>
              </a:rPr>
              <a:t>*本區超額比序共</a:t>
            </a:r>
            <a:r>
              <a:rPr lang="en-US" altLang="zh-TW" dirty="0">
                <a:ea typeface="新細明體" pitchFamily="18" charset="-120"/>
              </a:rPr>
              <a:t>100</a:t>
            </a:r>
            <a:r>
              <a:rPr lang="zh-TW" altLang="en-US" dirty="0">
                <a:ea typeface="新細明體" pitchFamily="18" charset="-120"/>
              </a:rPr>
              <a:t>分，其中均衡發展</a:t>
            </a:r>
            <a:r>
              <a:rPr lang="en-US" altLang="zh-TW" dirty="0">
                <a:ea typeface="新細明體" pitchFamily="18" charset="-120"/>
              </a:rPr>
              <a:t>30</a:t>
            </a:r>
            <a:r>
              <a:rPr lang="zh-TW" altLang="en-US" dirty="0">
                <a:ea typeface="新細明體" pitchFamily="18" charset="-120"/>
              </a:rPr>
              <a:t>分、多元學習</a:t>
            </a:r>
            <a:r>
              <a:rPr lang="en-US" altLang="zh-TW" dirty="0">
                <a:ea typeface="新細明體" pitchFamily="18" charset="-120"/>
              </a:rPr>
              <a:t>40</a:t>
            </a:r>
            <a:r>
              <a:rPr lang="zh-TW" altLang="en-US" dirty="0">
                <a:ea typeface="新細明體" pitchFamily="18" charset="-120"/>
              </a:rPr>
              <a:t>分、會考</a:t>
            </a:r>
            <a:r>
              <a:rPr lang="en-US" altLang="zh-TW" dirty="0">
                <a:ea typeface="新細明體" pitchFamily="18" charset="-120"/>
              </a:rPr>
              <a:t>30</a:t>
            </a:r>
            <a:r>
              <a:rPr lang="zh-TW" altLang="en-US" dirty="0">
                <a:ea typeface="新細明體" pitchFamily="18" charset="-120"/>
              </a:rPr>
              <a:t>分。</a:t>
            </a:r>
          </a:p>
        </p:txBody>
      </p:sp>
      <p:sp>
        <p:nvSpPr>
          <p:cNvPr id="19968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C138588F-BB6B-4B63-92C7-BF1308B8D6AB}" type="slidenum">
              <a:rPr lang="zh-TW" altLang="en-US" smtClean="0">
                <a:solidFill>
                  <a:srgbClr val="000000"/>
                </a:solidFill>
              </a:rPr>
              <a:pPr/>
              <a:t>36</a:t>
            </a:fld>
            <a:endParaRPr lang="en-US" altLang="zh-TW">
              <a:solidFill>
                <a:srgbClr val="000000"/>
              </a:solidFill>
            </a:endParaRPr>
          </a:p>
        </p:txBody>
      </p:sp>
    </p:spTree>
    <p:extLst>
      <p:ext uri="{BB962C8B-B14F-4D97-AF65-F5344CB8AC3E}">
        <p14:creationId xmlns:p14="http://schemas.microsoft.com/office/powerpoint/2010/main" val="3845052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投影片圖像版面配置區 1">
            <a:extLst>
              <a:ext uri="{FF2B5EF4-FFF2-40B4-BE49-F238E27FC236}">
                <a16:creationId xmlns:a16="http://schemas.microsoft.com/office/drawing/2014/main" id="{AEF3F5A9-FCC7-499C-8BE8-1F85E142E8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6851" name="備忘稿版面配置區 2">
            <a:extLst>
              <a:ext uri="{FF2B5EF4-FFF2-40B4-BE49-F238E27FC236}">
                <a16:creationId xmlns:a16="http://schemas.microsoft.com/office/drawing/2014/main" id="{35F6CC96-784C-4592-B084-5CB9A10EBD2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t>孩子出了社會常常是群體的生活，甚至是跨國的群體。</a:t>
            </a:r>
          </a:p>
        </p:txBody>
      </p:sp>
      <p:sp>
        <p:nvSpPr>
          <p:cNvPr id="206852" name="投影片編號版面配置區 3">
            <a:extLst>
              <a:ext uri="{FF2B5EF4-FFF2-40B4-BE49-F238E27FC236}">
                <a16:creationId xmlns:a16="http://schemas.microsoft.com/office/drawing/2014/main" id="{5B2C7134-67D0-407F-A61B-F279A5F1B2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spcBef>
                <a:spcPct val="0"/>
              </a:spcBef>
            </a:pPr>
            <a:fld id="{F4D78984-F7CD-4ED7-8784-774210DB9A96}" type="slidenum">
              <a:rPr lang="zh-CN" altLang="en-US">
                <a:latin typeface="Arial" panose="020B0604020202020204" pitchFamily="34" charset="0"/>
              </a:rPr>
              <a:pPr>
                <a:spcBef>
                  <a:spcPct val="0"/>
                </a:spcBef>
              </a:pPr>
              <a:t>3</a:t>
            </a:fld>
            <a:endParaRPr lang="en-US" altLang="zh-CN">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070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zh-TW" altLang="en-US">
                <a:ea typeface="新細明體" pitchFamily="18" charset="-120"/>
              </a:rPr>
              <a:t>*扶助弱勢：</a:t>
            </a:r>
            <a:endParaRPr lang="en-US" altLang="zh-TW">
              <a:ea typeface="新細明體" pitchFamily="18" charset="-120"/>
            </a:endParaRPr>
          </a:p>
          <a:p>
            <a:pPr>
              <a:spcBef>
                <a:spcPct val="0"/>
              </a:spcBef>
            </a:pPr>
            <a:r>
              <a:rPr lang="zh-TW" altLang="en-US">
                <a:ea typeface="新細明體" pitchFamily="18" charset="-120"/>
              </a:rPr>
              <a:t>  偏遠鄉鎮國中定義為教育部核定之偏遠地區國民中學</a:t>
            </a:r>
            <a:r>
              <a:rPr lang="en-US" altLang="zh-TW">
                <a:ea typeface="新細明體" pitchFamily="18" charset="-120"/>
              </a:rPr>
              <a:t>(</a:t>
            </a:r>
            <a:r>
              <a:rPr lang="zh-TW" altLang="en-US">
                <a:ea typeface="新細明體" pitchFamily="18" charset="-120"/>
              </a:rPr>
              <a:t>本市只有內湖國中</a:t>
            </a:r>
            <a:r>
              <a:rPr lang="en-US" altLang="zh-TW">
                <a:ea typeface="新細明體" pitchFamily="18" charset="-120"/>
              </a:rPr>
              <a:t>)</a:t>
            </a:r>
            <a:r>
              <a:rPr lang="zh-TW" altLang="en-US">
                <a:ea typeface="新細明體" pitchFamily="18" charset="-120"/>
              </a:rPr>
              <a:t>，且需於國二下前轉入才算數（就讀滿</a:t>
            </a:r>
            <a:r>
              <a:rPr lang="en-US" altLang="zh-TW">
                <a:ea typeface="新細明體" pitchFamily="18" charset="-120"/>
              </a:rPr>
              <a:t>3</a:t>
            </a:r>
            <a:r>
              <a:rPr lang="zh-TW" altLang="en-US">
                <a:ea typeface="新細明體" pitchFamily="18" charset="-120"/>
              </a:rPr>
              <a:t>學期，且於該校畢業）。</a:t>
            </a:r>
            <a:endParaRPr lang="en-US" altLang="zh-TW">
              <a:ea typeface="新細明體" pitchFamily="18" charset="-120"/>
            </a:endParaRPr>
          </a:p>
          <a:p>
            <a:pPr>
              <a:spcBef>
                <a:spcPct val="0"/>
              </a:spcBef>
            </a:pPr>
            <a:r>
              <a:rPr lang="zh-TW" altLang="en-US" sz="1400">
                <a:solidFill>
                  <a:srgbClr val="0000FF"/>
                </a:solidFill>
                <a:ea typeface="新細明體" pitchFamily="18" charset="-120"/>
              </a:rPr>
              <a:t>*就近入學：所有竹苗區學生及變更就學區學生均可得分。</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*志願序位：</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  共可填</a:t>
            </a:r>
            <a:r>
              <a:rPr lang="en-US" altLang="zh-TW" sz="1400">
                <a:solidFill>
                  <a:srgbClr val="0000FF"/>
                </a:solidFill>
                <a:ea typeface="新細明體" pitchFamily="18" charset="-120"/>
              </a:rPr>
              <a:t>15</a:t>
            </a:r>
            <a:r>
              <a:rPr lang="zh-TW" altLang="en-US" sz="1400">
                <a:solidFill>
                  <a:srgbClr val="0000FF"/>
                </a:solidFill>
                <a:ea typeface="新細明體" pitchFamily="18" charset="-120"/>
              </a:rPr>
              <a:t>個志願序位（不是志願數）</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  每</a:t>
            </a:r>
            <a:r>
              <a:rPr lang="en-US" altLang="zh-TW" sz="1400">
                <a:solidFill>
                  <a:srgbClr val="0000FF"/>
                </a:solidFill>
                <a:ea typeface="新細明體" pitchFamily="18" charset="-120"/>
              </a:rPr>
              <a:t>3</a:t>
            </a:r>
            <a:r>
              <a:rPr lang="zh-TW" altLang="en-US" sz="1400">
                <a:solidFill>
                  <a:srgbClr val="0000FF"/>
                </a:solidFill>
                <a:ea typeface="新細明體" pitchFamily="18" charset="-120"/>
              </a:rPr>
              <a:t>個志願序位積分相同，積分依序為</a:t>
            </a:r>
            <a:r>
              <a:rPr lang="en-US" altLang="zh-TW" sz="1400">
                <a:solidFill>
                  <a:srgbClr val="0000FF"/>
                </a:solidFill>
                <a:ea typeface="新細明體" pitchFamily="18" charset="-120"/>
              </a:rPr>
              <a:t>10</a:t>
            </a:r>
            <a:r>
              <a:rPr lang="zh-TW" altLang="en-US" sz="1400">
                <a:solidFill>
                  <a:srgbClr val="0000FF"/>
                </a:solidFill>
                <a:ea typeface="新細明體" pitchFamily="18" charset="-120"/>
              </a:rPr>
              <a:t>、</a:t>
            </a:r>
            <a:r>
              <a:rPr lang="en-US" altLang="zh-TW" sz="1400">
                <a:solidFill>
                  <a:srgbClr val="0000FF"/>
                </a:solidFill>
                <a:ea typeface="新細明體" pitchFamily="18" charset="-120"/>
              </a:rPr>
              <a:t>7</a:t>
            </a:r>
            <a:r>
              <a:rPr lang="zh-TW" altLang="en-US" sz="1400">
                <a:solidFill>
                  <a:srgbClr val="0000FF"/>
                </a:solidFill>
                <a:ea typeface="新細明體" pitchFamily="18" charset="-120"/>
              </a:rPr>
              <a:t>、</a:t>
            </a:r>
            <a:r>
              <a:rPr lang="en-US" altLang="zh-TW" sz="1400">
                <a:solidFill>
                  <a:srgbClr val="0000FF"/>
                </a:solidFill>
                <a:ea typeface="新細明體" pitchFamily="18" charset="-120"/>
              </a:rPr>
              <a:t>5</a:t>
            </a:r>
            <a:r>
              <a:rPr lang="zh-TW" altLang="en-US" sz="1400">
                <a:solidFill>
                  <a:srgbClr val="0000FF"/>
                </a:solidFill>
                <a:ea typeface="新細明體" pitchFamily="18" charset="-120"/>
              </a:rPr>
              <a:t>、</a:t>
            </a:r>
            <a:r>
              <a:rPr lang="en-US" altLang="zh-TW" sz="1400">
                <a:solidFill>
                  <a:srgbClr val="0000FF"/>
                </a:solidFill>
                <a:ea typeface="新細明體" pitchFamily="18" charset="-120"/>
              </a:rPr>
              <a:t>3</a:t>
            </a:r>
            <a:r>
              <a:rPr lang="zh-TW" altLang="en-US" sz="1400">
                <a:solidFill>
                  <a:srgbClr val="0000FF"/>
                </a:solidFill>
                <a:ea typeface="新細明體" pitchFamily="18" charset="-120"/>
              </a:rPr>
              <a:t>、</a:t>
            </a:r>
            <a:r>
              <a:rPr lang="en-US" altLang="zh-TW" sz="1400">
                <a:solidFill>
                  <a:srgbClr val="0000FF"/>
                </a:solidFill>
                <a:ea typeface="新細明體" pitchFamily="18" charset="-120"/>
              </a:rPr>
              <a:t>1</a:t>
            </a:r>
            <a:r>
              <a:rPr lang="zh-TW" altLang="en-US" sz="1400">
                <a:solidFill>
                  <a:srgbClr val="0000FF"/>
                </a:solidFill>
                <a:ea typeface="新細明體" pitchFamily="18" charset="-120"/>
              </a:rPr>
              <a:t>。</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  志願選填方式為「高中以校、高職以同校同職群連填視為同一志願序位」</a:t>
            </a:r>
            <a:r>
              <a:rPr lang="en-US" altLang="zh-TW" sz="1400">
                <a:solidFill>
                  <a:srgbClr val="0000FF"/>
                </a:solidFill>
                <a:ea typeface="新細明體" pitchFamily="18" charset="-120"/>
              </a:rPr>
              <a:t>(</a:t>
            </a:r>
            <a:r>
              <a:rPr lang="zh-TW" altLang="en-US" sz="1400">
                <a:solidFill>
                  <a:srgbClr val="0000FF"/>
                </a:solidFill>
                <a:ea typeface="新細明體" pitchFamily="18" charset="-120"/>
              </a:rPr>
              <a:t>細節於後舉例說明</a:t>
            </a:r>
            <a:r>
              <a:rPr lang="en-US" altLang="zh-TW" sz="1400">
                <a:solidFill>
                  <a:srgbClr val="0000FF"/>
                </a:solidFill>
                <a:ea typeface="新細明體" pitchFamily="18" charset="-120"/>
              </a:rPr>
              <a:t>)</a:t>
            </a:r>
          </a:p>
          <a:p>
            <a:pPr>
              <a:spcBef>
                <a:spcPct val="0"/>
              </a:spcBef>
            </a:pPr>
            <a:r>
              <a:rPr lang="zh-TW" altLang="en-US" sz="1400">
                <a:solidFill>
                  <a:srgbClr val="0000FF"/>
                </a:solidFill>
                <a:ea typeface="新細明體" pitchFamily="18" charset="-120"/>
              </a:rPr>
              <a:t>*均衡學習僅看健藝綜三領域，而且只要各領域平均及格就可以得分，採計國一上</a:t>
            </a:r>
            <a:r>
              <a:rPr lang="en-US" altLang="zh-TW" sz="1400">
                <a:solidFill>
                  <a:srgbClr val="0000FF"/>
                </a:solidFill>
                <a:ea typeface="新細明體" pitchFamily="18" charset="-120"/>
              </a:rPr>
              <a:t>~</a:t>
            </a:r>
            <a:r>
              <a:rPr lang="zh-TW" altLang="en-US" sz="1400">
                <a:solidFill>
                  <a:srgbClr val="0000FF"/>
                </a:solidFill>
                <a:ea typeface="新細明體" pitchFamily="18" charset="-120"/>
              </a:rPr>
              <a:t>國三上。</a:t>
            </a:r>
            <a:endParaRPr lang="en-US" altLang="zh-TW" sz="1400">
              <a:solidFill>
                <a:srgbClr val="0000FF"/>
              </a:solidFill>
              <a:ea typeface="新細明體" pitchFamily="18" charset="-120"/>
            </a:endParaRPr>
          </a:p>
          <a:p>
            <a:pPr>
              <a:spcBef>
                <a:spcPct val="0"/>
              </a:spcBef>
            </a:pPr>
            <a:r>
              <a:rPr lang="zh-TW" altLang="en-US" sz="1400">
                <a:solidFill>
                  <a:srgbClr val="0000FF"/>
                </a:solidFill>
                <a:ea typeface="新細明體" pitchFamily="18" charset="-120"/>
              </a:rPr>
              <a:t>*總分</a:t>
            </a:r>
            <a:r>
              <a:rPr lang="en-US" altLang="zh-TW" sz="1400">
                <a:solidFill>
                  <a:srgbClr val="0000FF"/>
                </a:solidFill>
                <a:ea typeface="新細明體" pitchFamily="18" charset="-120"/>
              </a:rPr>
              <a:t>35</a:t>
            </a:r>
            <a:r>
              <a:rPr lang="zh-TW" altLang="en-US" sz="1400">
                <a:solidFill>
                  <a:srgbClr val="0000FF"/>
                </a:solidFill>
                <a:ea typeface="新細明體" pitchFamily="18" charset="-120"/>
              </a:rPr>
              <a:t>分，採計</a:t>
            </a:r>
            <a:r>
              <a:rPr lang="en-US" altLang="zh-TW" sz="1400">
                <a:solidFill>
                  <a:srgbClr val="0000FF"/>
                </a:solidFill>
                <a:ea typeface="新細明體" pitchFamily="18" charset="-120"/>
              </a:rPr>
              <a:t>30</a:t>
            </a:r>
            <a:r>
              <a:rPr lang="zh-TW" altLang="en-US" sz="1400">
                <a:solidFill>
                  <a:srgbClr val="0000FF"/>
                </a:solidFill>
                <a:ea typeface="新細明體" pitchFamily="18" charset="-120"/>
              </a:rPr>
              <a:t>分。</a:t>
            </a:r>
            <a:endParaRPr lang="en-US" altLang="zh-TW" sz="1400" b="1">
              <a:solidFill>
                <a:srgbClr val="0000FF"/>
              </a:solidFill>
              <a:latin typeface="Arial" pitchFamily="34" charset="0"/>
              <a:ea typeface="新細明體" pitchFamily="18" charset="-120"/>
            </a:endParaRPr>
          </a:p>
          <a:p>
            <a:pPr>
              <a:spcBef>
                <a:spcPct val="0"/>
              </a:spcBef>
            </a:pPr>
            <a:endParaRPr lang="zh-TW" altLang="en-US">
              <a:ea typeface="新細明體" pitchFamily="18" charset="-120"/>
            </a:endParaRPr>
          </a:p>
        </p:txBody>
      </p:sp>
      <p:sp>
        <p:nvSpPr>
          <p:cNvPr id="20070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itchFamily="34" charset="0"/>
                <a:ea typeface="新細明體" pitchFamily="18" charset="-120"/>
              </a:defRPr>
            </a:lvl1pPr>
            <a:lvl2pPr marL="742950" indent="-285750" defTabSz="915988">
              <a:defRPr kumimoji="1">
                <a:solidFill>
                  <a:schemeClr val="tx1"/>
                </a:solidFill>
                <a:latin typeface="Arial" pitchFamily="34" charset="0"/>
                <a:ea typeface="新細明體" pitchFamily="18" charset="-120"/>
              </a:defRPr>
            </a:lvl2pPr>
            <a:lvl3pPr marL="1143000" indent="-228600" defTabSz="915988">
              <a:defRPr kumimoji="1">
                <a:solidFill>
                  <a:schemeClr val="tx1"/>
                </a:solidFill>
                <a:latin typeface="Arial" pitchFamily="34" charset="0"/>
                <a:ea typeface="新細明體" pitchFamily="18" charset="-120"/>
              </a:defRPr>
            </a:lvl3pPr>
            <a:lvl4pPr marL="1600200" indent="-228600" defTabSz="915988">
              <a:defRPr kumimoji="1">
                <a:solidFill>
                  <a:schemeClr val="tx1"/>
                </a:solidFill>
                <a:latin typeface="Arial" pitchFamily="34" charset="0"/>
                <a:ea typeface="新細明體" pitchFamily="18" charset="-120"/>
              </a:defRPr>
            </a:lvl4pPr>
            <a:lvl5pPr marL="2057400" indent="-228600" defTabSz="915988">
              <a:defRPr kumimoji="1">
                <a:solidFill>
                  <a:schemeClr val="tx1"/>
                </a:solidFill>
                <a:latin typeface="Arial" pitchFamily="34" charset="0"/>
                <a:ea typeface="新細明體" pitchFamily="18" charset="-120"/>
              </a:defRPr>
            </a:lvl5pPr>
            <a:lvl6pPr marL="25146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371E4994-BB15-4CD6-A168-6153B6A34718}" type="slidenum">
              <a:rPr lang="zh-TW" altLang="en-US" smtClean="0">
                <a:solidFill>
                  <a:srgbClr val="000000"/>
                </a:solidFill>
              </a:rPr>
              <a:pPr/>
              <a:t>37</a:t>
            </a:fld>
            <a:endParaRPr lang="en-US" altLang="zh-TW">
              <a:solidFill>
                <a:srgbClr val="000000"/>
              </a:solidFill>
            </a:endParaRPr>
          </a:p>
        </p:txBody>
      </p:sp>
    </p:spTree>
    <p:extLst>
      <p:ext uri="{BB962C8B-B14F-4D97-AF65-F5344CB8AC3E}">
        <p14:creationId xmlns:p14="http://schemas.microsoft.com/office/powerpoint/2010/main" val="1867575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173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ct val="0"/>
              </a:spcBef>
            </a:pPr>
            <a:r>
              <a:rPr lang="zh-TW" altLang="en-US">
                <a:solidFill>
                  <a:srgbClr val="000000"/>
                </a:solidFill>
                <a:ea typeface="新細明體" pitchFamily="18" charset="-120"/>
              </a:rPr>
              <a:t>*</a:t>
            </a:r>
            <a:r>
              <a:rPr lang="zh-TW" altLang="en-US">
                <a:solidFill>
                  <a:srgbClr val="000000"/>
                </a:solidFill>
                <a:latin typeface="標楷體" pitchFamily="65" charset="-120"/>
                <a:ea typeface="標楷體" pitchFamily="65" charset="-120"/>
              </a:rPr>
              <a:t>功過相抵及銷過後的</a:t>
            </a:r>
            <a:r>
              <a:rPr lang="en-US" altLang="zh-TW">
                <a:solidFill>
                  <a:srgbClr val="000000"/>
                </a:solidFill>
                <a:latin typeface="標楷體" pitchFamily="65" charset="-120"/>
                <a:ea typeface="標楷體" pitchFamily="65" charset="-120"/>
              </a:rPr>
              <a:t>10</a:t>
            </a:r>
            <a:r>
              <a:rPr lang="zh-TW" altLang="en-US">
                <a:solidFill>
                  <a:srgbClr val="000000"/>
                </a:solidFill>
                <a:latin typeface="標楷體" pitchFamily="65" charset="-120"/>
                <a:ea typeface="標楷體" pitchFamily="65" charset="-120"/>
              </a:rPr>
              <a:t>分</a:t>
            </a: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強調給孩子知錯能改的機會</a:t>
            </a: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a:t>
            </a:r>
            <a:endParaRPr lang="en-US" altLang="zh-TW">
              <a:solidFill>
                <a:srgbClr val="000000"/>
              </a:solidFill>
              <a:latin typeface="標楷體" pitchFamily="65" charset="-120"/>
              <a:ea typeface="標楷體" pitchFamily="65" charset="-120"/>
            </a:endParaRPr>
          </a:p>
          <a:p>
            <a:pPr>
              <a:lnSpc>
                <a:spcPct val="90000"/>
              </a:lnSpc>
              <a:spcBef>
                <a:spcPct val="0"/>
              </a:spcBef>
            </a:pPr>
            <a:r>
              <a:rPr lang="zh-TW" altLang="en-US">
                <a:solidFill>
                  <a:srgbClr val="000000"/>
                </a:solidFill>
                <a:latin typeface="標楷體" pitchFamily="65" charset="-120"/>
                <a:ea typeface="標楷體" pitchFamily="65" charset="-120"/>
              </a:rPr>
              <a:t>*無曠課紀錄不是都不能請假，主要是提醒學生負責任，完成自己的請假手續。</a:t>
            </a:r>
            <a:endParaRPr lang="en-US" altLang="zh-TW">
              <a:solidFill>
                <a:srgbClr val="000000"/>
              </a:solidFill>
              <a:latin typeface="標楷體" pitchFamily="65" charset="-120"/>
              <a:ea typeface="標楷體" pitchFamily="65" charset="-120"/>
            </a:endParaRPr>
          </a:p>
          <a:p>
            <a:pPr>
              <a:lnSpc>
                <a:spcPct val="90000"/>
              </a:lnSpc>
              <a:spcBef>
                <a:spcPct val="0"/>
              </a:spcBef>
            </a:pPr>
            <a:r>
              <a:rPr lang="zh-TW" altLang="en-US">
                <a:solidFill>
                  <a:srgbClr val="000000"/>
                </a:solidFill>
                <a:latin typeface="標楷體" pitchFamily="65" charset="-120"/>
                <a:ea typeface="標楷體" pitchFamily="65" charset="-120"/>
              </a:rPr>
              <a:t>*若功過相抵後還有獎勵，最多可再加</a:t>
            </a:r>
            <a:r>
              <a:rPr lang="en-US" altLang="zh-TW">
                <a:solidFill>
                  <a:srgbClr val="000000"/>
                </a:solidFill>
                <a:latin typeface="標楷體" pitchFamily="65" charset="-120"/>
                <a:ea typeface="標楷體" pitchFamily="65" charset="-120"/>
              </a:rPr>
              <a:t>20</a:t>
            </a:r>
            <a:r>
              <a:rPr lang="zh-TW" altLang="en-US">
                <a:solidFill>
                  <a:srgbClr val="000000"/>
                </a:solidFill>
                <a:latin typeface="標楷體" pitchFamily="65" charset="-120"/>
                <a:ea typeface="標楷體" pitchFamily="65" charset="-120"/>
              </a:rPr>
              <a:t>分，可鼓勵孩子多加付出或參與競賽。</a:t>
            </a:r>
            <a:endParaRPr lang="en-US" altLang="zh-TW">
              <a:solidFill>
                <a:srgbClr val="000000"/>
              </a:solidFill>
              <a:latin typeface="標楷體" pitchFamily="65" charset="-120"/>
              <a:ea typeface="標楷體" pitchFamily="65" charset="-120"/>
            </a:endParaRPr>
          </a:p>
          <a:p>
            <a:pPr>
              <a:lnSpc>
                <a:spcPct val="90000"/>
              </a:lnSpc>
              <a:spcBef>
                <a:spcPct val="0"/>
              </a:spcBef>
            </a:pPr>
            <a:r>
              <a:rPr lang="zh-TW" altLang="en-US">
                <a:solidFill>
                  <a:srgbClr val="000000"/>
                </a:solidFill>
                <a:latin typeface="標楷體" pitchFamily="65" charset="-120"/>
                <a:ea typeface="標楷體" pitchFamily="65" charset="-120"/>
              </a:rPr>
              <a:t>*各校皆會提供足量的服務學習，若時數不足也可經學校同意後，到校外做服務學習再回校採認。</a:t>
            </a:r>
            <a:endParaRPr lang="en-US" altLang="zh-TW">
              <a:solidFill>
                <a:srgbClr val="000000"/>
              </a:solidFill>
              <a:latin typeface="標楷體" pitchFamily="65" charset="-120"/>
              <a:ea typeface="標楷體" pitchFamily="65" charset="-120"/>
            </a:endParaRPr>
          </a:p>
          <a:p>
            <a:pPr eaLnBrk="1" hangingPunct="1">
              <a:lnSpc>
                <a:spcPct val="90000"/>
              </a:lnSpc>
              <a:spcBef>
                <a:spcPct val="0"/>
              </a:spcBef>
            </a:pPr>
            <a:r>
              <a:rPr lang="zh-TW" altLang="en-US">
                <a:solidFill>
                  <a:srgbClr val="000000"/>
                </a:solidFill>
                <a:latin typeface="標楷體" pitchFamily="65" charset="-120"/>
                <a:ea typeface="標楷體" pitchFamily="65" charset="-120"/>
              </a:rPr>
              <a:t>*生活表現採計期間是國中三年</a:t>
            </a: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到</a:t>
            </a:r>
            <a:r>
              <a:rPr lang="en-US" altLang="zh-TW">
                <a:solidFill>
                  <a:srgbClr val="000000"/>
                </a:solidFill>
                <a:latin typeface="標楷體" pitchFamily="65" charset="-120"/>
                <a:ea typeface="標楷體" pitchFamily="65" charset="-120"/>
              </a:rPr>
              <a:t>5/10</a:t>
            </a:r>
            <a:r>
              <a:rPr lang="zh-TW" altLang="en-US">
                <a:solidFill>
                  <a:srgbClr val="000000"/>
                </a:solidFill>
                <a:latin typeface="標楷體" pitchFamily="65" charset="-120"/>
                <a:ea typeface="標楷體" pitchFamily="65" charset="-120"/>
              </a:rPr>
              <a:t>止</a:t>
            </a: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a:t>
            </a:r>
            <a:endParaRPr lang="en-US" altLang="zh-TW">
              <a:solidFill>
                <a:srgbClr val="000000"/>
              </a:solidFill>
              <a:latin typeface="標楷體" pitchFamily="65" charset="-120"/>
              <a:ea typeface="標楷體" pitchFamily="65" charset="-120"/>
            </a:endParaRPr>
          </a:p>
          <a:p>
            <a:pPr eaLnBrk="1" hangingPunct="1">
              <a:lnSpc>
                <a:spcPct val="90000"/>
              </a:lnSpc>
              <a:spcBef>
                <a:spcPct val="0"/>
              </a:spcBef>
            </a:pPr>
            <a:r>
              <a:rPr lang="en-US" altLang="zh-TW">
                <a:solidFill>
                  <a:srgbClr val="000000"/>
                </a:solidFill>
                <a:latin typeface="標楷體" pitchFamily="65" charset="-120"/>
                <a:ea typeface="標楷體" pitchFamily="65" charset="-120"/>
              </a:rPr>
              <a:t>*</a:t>
            </a:r>
            <a:r>
              <a:rPr lang="zh-TW" altLang="en-US">
                <a:solidFill>
                  <a:srgbClr val="000000"/>
                </a:solidFill>
                <a:latin typeface="標楷體" pitchFamily="65" charset="-120"/>
                <a:ea typeface="標楷體" pitchFamily="65" charset="-120"/>
              </a:rPr>
              <a:t>服務學習只採計到國三上。</a:t>
            </a:r>
            <a:endParaRPr lang="en-US" altLang="zh-TW">
              <a:solidFill>
                <a:srgbClr val="000000"/>
              </a:solidFill>
              <a:latin typeface="標楷體" pitchFamily="65" charset="-120"/>
              <a:ea typeface="標楷體" pitchFamily="65" charset="-120"/>
            </a:endParaRPr>
          </a:p>
          <a:p>
            <a:pPr>
              <a:lnSpc>
                <a:spcPct val="90000"/>
              </a:lnSpc>
              <a:spcBef>
                <a:spcPct val="0"/>
              </a:spcBef>
            </a:pPr>
            <a:r>
              <a:rPr lang="zh-TW" altLang="en-US">
                <a:solidFill>
                  <a:srgbClr val="000000"/>
                </a:solidFill>
                <a:latin typeface="標楷體" pitchFamily="65" charset="-120"/>
                <a:ea typeface="標楷體" pitchFamily="65" charset="-120"/>
              </a:rPr>
              <a:t>*總分</a:t>
            </a:r>
            <a:r>
              <a:rPr lang="en-US" altLang="zh-TW">
                <a:solidFill>
                  <a:srgbClr val="000000"/>
                </a:solidFill>
                <a:latin typeface="標楷體" pitchFamily="65" charset="-120"/>
                <a:ea typeface="標楷體" pitchFamily="65" charset="-120"/>
              </a:rPr>
              <a:t>52</a:t>
            </a:r>
            <a:r>
              <a:rPr lang="zh-TW" altLang="en-US">
                <a:solidFill>
                  <a:srgbClr val="000000"/>
                </a:solidFill>
                <a:latin typeface="標楷體" pitchFamily="65" charset="-120"/>
                <a:ea typeface="標楷體" pitchFamily="65" charset="-120"/>
              </a:rPr>
              <a:t>、採計</a:t>
            </a:r>
            <a:r>
              <a:rPr lang="en-US" altLang="zh-TW">
                <a:solidFill>
                  <a:srgbClr val="000000"/>
                </a:solidFill>
                <a:latin typeface="標楷體" pitchFamily="65" charset="-120"/>
                <a:ea typeface="標楷體" pitchFamily="65" charset="-120"/>
              </a:rPr>
              <a:t>40</a:t>
            </a:r>
            <a:r>
              <a:rPr lang="zh-TW" altLang="en-US">
                <a:solidFill>
                  <a:srgbClr val="000000"/>
                </a:solidFill>
                <a:latin typeface="標楷體" pitchFamily="65" charset="-120"/>
                <a:ea typeface="標楷體" pitchFamily="65" charset="-120"/>
              </a:rPr>
              <a:t>。</a:t>
            </a:r>
            <a:endParaRPr lang="zh-TW" altLang="en-US">
              <a:ea typeface="新細明體" pitchFamily="18" charset="-120"/>
            </a:endParaRPr>
          </a:p>
        </p:txBody>
      </p:sp>
      <p:sp>
        <p:nvSpPr>
          <p:cNvPr id="2017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itchFamily="34" charset="0"/>
                <a:ea typeface="新細明體" pitchFamily="18" charset="-120"/>
              </a:defRPr>
            </a:lvl1pPr>
            <a:lvl2pPr marL="742950" indent="-285750" defTabSz="915988">
              <a:defRPr kumimoji="1">
                <a:solidFill>
                  <a:schemeClr val="tx1"/>
                </a:solidFill>
                <a:latin typeface="Arial" pitchFamily="34" charset="0"/>
                <a:ea typeface="新細明體" pitchFamily="18" charset="-120"/>
              </a:defRPr>
            </a:lvl2pPr>
            <a:lvl3pPr marL="1143000" indent="-228600" defTabSz="915988">
              <a:defRPr kumimoji="1">
                <a:solidFill>
                  <a:schemeClr val="tx1"/>
                </a:solidFill>
                <a:latin typeface="Arial" pitchFamily="34" charset="0"/>
                <a:ea typeface="新細明體" pitchFamily="18" charset="-120"/>
              </a:defRPr>
            </a:lvl3pPr>
            <a:lvl4pPr marL="1600200" indent="-228600" defTabSz="915988">
              <a:defRPr kumimoji="1">
                <a:solidFill>
                  <a:schemeClr val="tx1"/>
                </a:solidFill>
                <a:latin typeface="Arial" pitchFamily="34" charset="0"/>
                <a:ea typeface="新細明體" pitchFamily="18" charset="-120"/>
              </a:defRPr>
            </a:lvl4pPr>
            <a:lvl5pPr marL="2057400" indent="-228600" defTabSz="915988">
              <a:defRPr kumimoji="1">
                <a:solidFill>
                  <a:schemeClr val="tx1"/>
                </a:solidFill>
                <a:latin typeface="Arial" pitchFamily="34" charset="0"/>
                <a:ea typeface="新細明體" pitchFamily="18" charset="-120"/>
              </a:defRPr>
            </a:lvl5pPr>
            <a:lvl6pPr marL="25146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915988"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9E94DCA1-2D5A-456A-9BDA-5CA486177F14}" type="slidenum">
              <a:rPr lang="zh-TW" altLang="en-US" smtClean="0">
                <a:solidFill>
                  <a:srgbClr val="000000"/>
                </a:solidFill>
              </a:rPr>
              <a:pPr/>
              <a:t>38</a:t>
            </a:fld>
            <a:endParaRPr lang="en-US" altLang="zh-TW">
              <a:solidFill>
                <a:srgbClr val="000000"/>
              </a:solidFill>
            </a:endParaRPr>
          </a:p>
        </p:txBody>
      </p:sp>
    </p:spTree>
    <p:extLst>
      <p:ext uri="{BB962C8B-B14F-4D97-AF65-F5344CB8AC3E}">
        <p14:creationId xmlns:p14="http://schemas.microsoft.com/office/powerpoint/2010/main" val="3814014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275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zh-TW">
                <a:solidFill>
                  <a:srgbClr val="000090"/>
                </a:solidFill>
                <a:latin typeface="BiauKai"/>
                <a:ea typeface="BiauKai"/>
                <a:cs typeface="BiauKai"/>
              </a:rPr>
              <a:t>*</a:t>
            </a:r>
            <a:r>
              <a:rPr lang="zh-TW" altLang="en-US">
                <a:solidFill>
                  <a:srgbClr val="000090"/>
                </a:solidFill>
                <a:latin typeface="BiauKai"/>
                <a:ea typeface="BiauKai"/>
                <a:cs typeface="BiauKai"/>
              </a:rPr>
              <a:t>超額比序時</a:t>
            </a:r>
            <a:r>
              <a:rPr lang="en-US" altLang="zh-TW">
                <a:solidFill>
                  <a:srgbClr val="000090"/>
                </a:solidFill>
                <a:latin typeface="BiauKai"/>
                <a:ea typeface="BiauKai"/>
                <a:cs typeface="BiauKai"/>
              </a:rPr>
              <a:t>A++</a:t>
            </a:r>
            <a:r>
              <a:rPr lang="zh-TW" altLang="en-US">
                <a:solidFill>
                  <a:srgbClr val="000090"/>
                </a:solidFill>
                <a:latin typeface="BiauKai"/>
                <a:ea typeface="BiauKai"/>
                <a:cs typeface="BiauKai"/>
              </a:rPr>
              <a:t>和</a:t>
            </a:r>
            <a:r>
              <a:rPr lang="en-US" altLang="zh-TW">
                <a:solidFill>
                  <a:srgbClr val="000090"/>
                </a:solidFill>
                <a:latin typeface="BiauKai"/>
                <a:ea typeface="BiauKai"/>
                <a:cs typeface="BiauKai"/>
              </a:rPr>
              <a:t>A</a:t>
            </a:r>
            <a:r>
              <a:rPr lang="zh-TW" altLang="en-US">
                <a:solidFill>
                  <a:srgbClr val="000090"/>
                </a:solidFill>
                <a:latin typeface="BiauKai"/>
                <a:ea typeface="BiauKai"/>
                <a:cs typeface="BiauKai"/>
              </a:rPr>
              <a:t>都是</a:t>
            </a:r>
            <a:r>
              <a:rPr lang="en-US" altLang="zh-TW">
                <a:solidFill>
                  <a:srgbClr val="000090"/>
                </a:solidFill>
                <a:latin typeface="BiauKai"/>
                <a:ea typeface="BiauKai"/>
                <a:cs typeface="BiauKai"/>
              </a:rPr>
              <a:t>6</a:t>
            </a:r>
            <a:r>
              <a:rPr lang="zh-TW" altLang="en-US">
                <a:solidFill>
                  <a:srgbClr val="000090"/>
                </a:solidFill>
                <a:latin typeface="BiauKai"/>
                <a:ea typeface="BiauKai"/>
                <a:cs typeface="BiauKai"/>
              </a:rPr>
              <a:t>分，</a:t>
            </a:r>
            <a:r>
              <a:rPr lang="en-US" altLang="zh-TW">
                <a:solidFill>
                  <a:srgbClr val="000090"/>
                </a:solidFill>
                <a:latin typeface="BiauKai"/>
                <a:ea typeface="BiauKai"/>
                <a:cs typeface="BiauKai"/>
              </a:rPr>
              <a:t>B++</a:t>
            </a:r>
            <a:r>
              <a:rPr lang="zh-TW" altLang="en-US">
                <a:solidFill>
                  <a:srgbClr val="000090"/>
                </a:solidFill>
                <a:latin typeface="BiauKai"/>
                <a:ea typeface="BiauKai"/>
                <a:cs typeface="BiauKai"/>
              </a:rPr>
              <a:t>和</a:t>
            </a:r>
            <a:r>
              <a:rPr lang="en-US" altLang="zh-TW">
                <a:solidFill>
                  <a:srgbClr val="000090"/>
                </a:solidFill>
                <a:latin typeface="BiauKai"/>
                <a:ea typeface="BiauKai"/>
                <a:cs typeface="BiauKai"/>
              </a:rPr>
              <a:t>B</a:t>
            </a:r>
            <a:r>
              <a:rPr lang="zh-TW" altLang="en-US">
                <a:solidFill>
                  <a:srgbClr val="000090"/>
                </a:solidFill>
                <a:latin typeface="BiauKai"/>
                <a:ea typeface="BiauKai"/>
                <a:cs typeface="BiauKai"/>
              </a:rPr>
              <a:t>，已不再是題題計較的，應思考、統整應用重於反覆練習作答</a:t>
            </a:r>
            <a:endParaRPr lang="en-US" altLang="zh-TW">
              <a:solidFill>
                <a:srgbClr val="000090"/>
              </a:solidFill>
              <a:latin typeface="BiauKai"/>
              <a:ea typeface="BiauKai"/>
              <a:cs typeface="BiauKai"/>
            </a:endParaRPr>
          </a:p>
          <a:p>
            <a:pPr eaLnBrk="1" hangingPunct="1">
              <a:spcBef>
                <a:spcPct val="0"/>
              </a:spcBef>
            </a:pPr>
            <a:r>
              <a:rPr lang="zh-TW" altLang="en-US">
                <a:solidFill>
                  <a:srgbClr val="000090"/>
                </a:solidFill>
                <a:latin typeface="BiauKai"/>
                <a:ea typeface="BiauKai"/>
                <a:cs typeface="BiauKai"/>
              </a:rPr>
              <a:t>*寫作測驗在同分比序時才會用到。</a:t>
            </a:r>
            <a:r>
              <a:rPr lang="en-US" altLang="zh-TW">
                <a:solidFill>
                  <a:srgbClr val="000090"/>
                </a:solidFill>
                <a:latin typeface="BiauKai"/>
                <a:ea typeface="BiauKai"/>
                <a:cs typeface="BiauKai"/>
              </a:rPr>
              <a:t>(</a:t>
            </a:r>
            <a:r>
              <a:rPr lang="zh-TW" altLang="en-US">
                <a:solidFill>
                  <a:srgbClr val="000090"/>
                </a:solidFill>
                <a:latin typeface="BiauKai"/>
                <a:ea typeface="BiauKai"/>
                <a:cs typeface="BiauKai"/>
              </a:rPr>
              <a:t>曾有媒體說過某些區用寫作決定了學生的學校，本區從</a:t>
            </a:r>
            <a:r>
              <a:rPr lang="en-US" altLang="zh-TW">
                <a:solidFill>
                  <a:srgbClr val="000090"/>
                </a:solidFill>
                <a:latin typeface="BiauKai"/>
                <a:ea typeface="BiauKai"/>
                <a:cs typeface="BiauKai"/>
              </a:rPr>
              <a:t>12</a:t>
            </a:r>
            <a:r>
              <a:rPr lang="zh-TW" altLang="en-US">
                <a:solidFill>
                  <a:srgbClr val="000090"/>
                </a:solidFill>
                <a:latin typeface="BiauKai"/>
                <a:ea typeface="BiauKai"/>
                <a:cs typeface="BiauKai"/>
              </a:rPr>
              <a:t>國教的第一年就沒有這樣的問題，因為我們同分比序很後面才比到寫作</a:t>
            </a:r>
            <a:r>
              <a:rPr lang="en-US" altLang="zh-TW">
                <a:solidFill>
                  <a:srgbClr val="000090"/>
                </a:solidFill>
                <a:latin typeface="BiauKai"/>
                <a:ea typeface="BiauKai"/>
                <a:cs typeface="BiauKai"/>
              </a:rPr>
              <a:t>)</a:t>
            </a:r>
          </a:p>
          <a:p>
            <a:endParaRPr lang="zh-TW" altLang="en-US">
              <a:ea typeface="新細明體" pitchFamily="18" charset="-120"/>
            </a:endParaRPr>
          </a:p>
        </p:txBody>
      </p:sp>
      <p:sp>
        <p:nvSpPr>
          <p:cNvPr id="20275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AA6E597B-8852-486C-A3D9-7292C5341C40}" type="slidenum">
              <a:rPr lang="zh-TW" altLang="en-US" smtClean="0">
                <a:solidFill>
                  <a:srgbClr val="000000"/>
                </a:solidFill>
              </a:rPr>
              <a:pPr/>
              <a:t>39</a:t>
            </a:fld>
            <a:endParaRPr lang="en-US" altLang="zh-TW">
              <a:solidFill>
                <a:srgbClr val="000000"/>
              </a:solidFill>
            </a:endParaRPr>
          </a:p>
        </p:txBody>
      </p:sp>
    </p:spTree>
    <p:extLst>
      <p:ext uri="{BB962C8B-B14F-4D97-AF65-F5344CB8AC3E}">
        <p14:creationId xmlns:p14="http://schemas.microsoft.com/office/powerpoint/2010/main" val="16868672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4ED30C04-0B57-4904-B370-09E91D8E718E}" type="slidenum">
              <a:rPr lang="zh-CN" altLang="en-US" smtClean="0"/>
              <a:pPr>
                <a:defRPr/>
              </a:pPr>
              <a:t>40</a:t>
            </a:fld>
            <a:endParaRPr lang="en-US" altLang="zh-CN"/>
          </a:p>
        </p:txBody>
      </p:sp>
    </p:spTree>
    <p:extLst>
      <p:ext uri="{BB962C8B-B14F-4D97-AF65-F5344CB8AC3E}">
        <p14:creationId xmlns:p14="http://schemas.microsoft.com/office/powerpoint/2010/main" val="364139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投影片圖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685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t>先逐一介紹同分比序的內容</a:t>
            </a:r>
            <a:endParaRPr lang="en-US" altLang="zh-TW" dirty="0"/>
          </a:p>
          <a:p>
            <a:r>
              <a:rPr lang="zh-TW" altLang="en-US" dirty="0"/>
              <a:t>然後強調今年微調志願序位積分（每三個同分）</a:t>
            </a:r>
            <a:endParaRPr lang="en-US" altLang="zh-TW" dirty="0"/>
          </a:p>
          <a:p>
            <a:r>
              <a:rPr lang="zh-TW" altLang="en-US" dirty="0"/>
              <a:t>再說明明年（</a:t>
            </a:r>
            <a:r>
              <a:rPr lang="en-US" altLang="zh-TW" dirty="0"/>
              <a:t>107</a:t>
            </a:r>
            <a:r>
              <a:rPr lang="zh-TW" altLang="en-US" dirty="0"/>
              <a:t>學年）</a:t>
            </a:r>
            <a:r>
              <a:rPr lang="en-US" altLang="zh-TW" dirty="0"/>
              <a:t>[</a:t>
            </a:r>
            <a:r>
              <a:rPr lang="zh-TW" altLang="en-US" dirty="0"/>
              <a:t>微調</a:t>
            </a:r>
            <a:r>
              <a:rPr lang="en-US" altLang="zh-TW" dirty="0"/>
              <a:t>] </a:t>
            </a:r>
            <a:r>
              <a:rPr lang="zh-TW" altLang="en-US" dirty="0"/>
              <a:t>先比標示加總再比各科積分</a:t>
            </a:r>
            <a:endParaRPr lang="en-US" altLang="zh-TW" dirty="0"/>
          </a:p>
          <a:p>
            <a:r>
              <a:rPr lang="zh-TW" altLang="en-US" dirty="0"/>
              <a:t>主要的目的是不要有科目重要性高低的偏差觀念（自然被放棄？）</a:t>
            </a:r>
            <a:endParaRPr lang="en-US" altLang="zh-TW" dirty="0"/>
          </a:p>
          <a:p>
            <a:r>
              <a:rPr lang="zh-TW" altLang="en-US" dirty="0"/>
              <a:t>並且讓孩子強項可以彌補弱項</a:t>
            </a:r>
            <a:endParaRPr lang="en-US" altLang="zh-TW" dirty="0"/>
          </a:p>
        </p:txBody>
      </p:sp>
      <p:sp>
        <p:nvSpPr>
          <p:cNvPr id="20685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F623C6AB-6DF1-4902-A23A-845C0D706D65}" type="slidenum">
              <a:rPr lang="zh-TW" altLang="en-US" smtClean="0">
                <a:solidFill>
                  <a:srgbClr val="000000"/>
                </a:solidFill>
                <a:ea typeface="SimSun" pitchFamily="2" charset="-122"/>
              </a:rPr>
              <a:pPr/>
              <a:t>41</a:t>
            </a:fld>
            <a:endParaRPr lang="en-US" altLang="zh-TW">
              <a:solidFill>
                <a:srgbClr val="000000"/>
              </a:solidFill>
              <a:ea typeface="SimSun" pitchFamily="2" charset="-122"/>
            </a:endParaRPr>
          </a:p>
        </p:txBody>
      </p:sp>
    </p:spTree>
    <p:extLst>
      <p:ext uri="{BB962C8B-B14F-4D97-AF65-F5344CB8AC3E}">
        <p14:creationId xmlns:p14="http://schemas.microsoft.com/office/powerpoint/2010/main" val="3760076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11571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ea typeface="SimSun" pitchFamily="2" charset="-122"/>
              </a:defRPr>
            </a:lvl1pPr>
            <a:lvl2pPr marL="742950" indent="-285750">
              <a:defRPr sz="1200">
                <a:solidFill>
                  <a:schemeClr val="tx1"/>
                </a:solidFill>
                <a:latin typeface="Calibri" pitchFamily="34" charset="0"/>
                <a:ea typeface="SimSun" pitchFamily="2" charset="-122"/>
              </a:defRPr>
            </a:lvl2pPr>
            <a:lvl3pPr marL="1143000" indent="-228600">
              <a:defRPr sz="1200">
                <a:solidFill>
                  <a:schemeClr val="tx1"/>
                </a:solidFill>
                <a:latin typeface="Calibri" pitchFamily="34" charset="0"/>
                <a:ea typeface="SimSun" pitchFamily="2" charset="-122"/>
              </a:defRPr>
            </a:lvl3pPr>
            <a:lvl4pPr marL="1600200" indent="-228600">
              <a:defRPr sz="1200">
                <a:solidFill>
                  <a:schemeClr val="tx1"/>
                </a:solidFill>
                <a:latin typeface="Calibri" pitchFamily="34" charset="0"/>
                <a:ea typeface="SimSun" pitchFamily="2" charset="-122"/>
              </a:defRPr>
            </a:lvl4pPr>
            <a:lvl5pPr marL="2057400" indent="-228600">
              <a:defRPr sz="1200">
                <a:solidFill>
                  <a:schemeClr val="tx1"/>
                </a:solidFill>
                <a:latin typeface="Calibri" pitchFamily="34" charset="0"/>
                <a:ea typeface="SimSun"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SimSun"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SimSun"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SimSun"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SimSun" pitchFamily="2" charset="-122"/>
              </a:defRPr>
            </a:lvl9pPr>
          </a:lstStyle>
          <a:p>
            <a:fld id="{C607C8E1-9A44-4872-9014-BE9745B8C1A6}" type="slidenum">
              <a:rPr kumimoji="1" lang="zh-TW" altLang="en-US">
                <a:solidFill>
                  <a:srgbClr val="000000"/>
                </a:solidFill>
                <a:latin typeface="Arial" pitchFamily="34" charset="0"/>
              </a:rPr>
              <a:pPr/>
              <a:t>42</a:t>
            </a:fld>
            <a:endParaRPr kumimoji="1" lang="en-US" altLang="zh-TW">
              <a:solidFill>
                <a:srgbClr val="000000"/>
              </a:solidFill>
              <a:latin typeface="Arial" pitchFamily="34" charset="0"/>
            </a:endParaRPr>
          </a:p>
        </p:txBody>
      </p:sp>
    </p:spTree>
    <p:extLst>
      <p:ext uri="{BB962C8B-B14F-4D97-AF65-F5344CB8AC3E}">
        <p14:creationId xmlns:p14="http://schemas.microsoft.com/office/powerpoint/2010/main" val="21051692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dirty="0"/>
          </a:p>
        </p:txBody>
      </p:sp>
      <p:sp>
        <p:nvSpPr>
          <p:cNvPr id="11776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ea typeface="SimSun" pitchFamily="2" charset="-122"/>
              </a:defRPr>
            </a:lvl1pPr>
            <a:lvl2pPr marL="742950" indent="-285750">
              <a:defRPr sz="1200">
                <a:solidFill>
                  <a:schemeClr val="tx1"/>
                </a:solidFill>
                <a:latin typeface="Calibri" pitchFamily="34" charset="0"/>
                <a:ea typeface="SimSun" pitchFamily="2" charset="-122"/>
              </a:defRPr>
            </a:lvl2pPr>
            <a:lvl3pPr marL="1143000" indent="-228600">
              <a:defRPr sz="1200">
                <a:solidFill>
                  <a:schemeClr val="tx1"/>
                </a:solidFill>
                <a:latin typeface="Calibri" pitchFamily="34" charset="0"/>
                <a:ea typeface="SimSun" pitchFamily="2" charset="-122"/>
              </a:defRPr>
            </a:lvl3pPr>
            <a:lvl4pPr marL="1600200" indent="-228600">
              <a:defRPr sz="1200">
                <a:solidFill>
                  <a:schemeClr val="tx1"/>
                </a:solidFill>
                <a:latin typeface="Calibri" pitchFamily="34" charset="0"/>
                <a:ea typeface="SimSun" pitchFamily="2" charset="-122"/>
              </a:defRPr>
            </a:lvl4pPr>
            <a:lvl5pPr marL="2057400" indent="-228600">
              <a:defRPr sz="1200">
                <a:solidFill>
                  <a:schemeClr val="tx1"/>
                </a:solidFill>
                <a:latin typeface="Calibri" pitchFamily="34" charset="0"/>
                <a:ea typeface="SimSun"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SimSun"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SimSun"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SimSun"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SimSun" pitchFamily="2" charset="-122"/>
              </a:defRPr>
            </a:lvl9pPr>
          </a:lstStyle>
          <a:p>
            <a:fld id="{6276DE8B-1958-42E6-A637-97AF80944904}" type="slidenum">
              <a:rPr kumimoji="1" lang="zh-TW" altLang="en-US">
                <a:solidFill>
                  <a:srgbClr val="000000"/>
                </a:solidFill>
                <a:latin typeface="Arial" pitchFamily="34" charset="0"/>
              </a:rPr>
              <a:pPr/>
              <a:t>43</a:t>
            </a:fld>
            <a:endParaRPr kumimoji="1" lang="en-US" altLang="zh-TW">
              <a:solidFill>
                <a:srgbClr val="000000"/>
              </a:solidFill>
              <a:latin typeface="Arial" pitchFamily="34" charset="0"/>
            </a:endParaRPr>
          </a:p>
        </p:txBody>
      </p:sp>
    </p:spTree>
    <p:extLst>
      <p:ext uri="{BB962C8B-B14F-4D97-AF65-F5344CB8AC3E}">
        <p14:creationId xmlns:p14="http://schemas.microsoft.com/office/powerpoint/2010/main" val="15466231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12186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ea typeface="SimSun" pitchFamily="2" charset="-122"/>
              </a:defRPr>
            </a:lvl1pPr>
            <a:lvl2pPr marL="742950" indent="-285750">
              <a:defRPr sz="1200">
                <a:solidFill>
                  <a:schemeClr val="tx1"/>
                </a:solidFill>
                <a:latin typeface="Calibri" pitchFamily="34" charset="0"/>
                <a:ea typeface="SimSun" pitchFamily="2" charset="-122"/>
              </a:defRPr>
            </a:lvl2pPr>
            <a:lvl3pPr marL="1143000" indent="-228600">
              <a:defRPr sz="1200">
                <a:solidFill>
                  <a:schemeClr val="tx1"/>
                </a:solidFill>
                <a:latin typeface="Calibri" pitchFamily="34" charset="0"/>
                <a:ea typeface="SimSun" pitchFamily="2" charset="-122"/>
              </a:defRPr>
            </a:lvl3pPr>
            <a:lvl4pPr marL="1600200" indent="-228600">
              <a:defRPr sz="1200">
                <a:solidFill>
                  <a:schemeClr val="tx1"/>
                </a:solidFill>
                <a:latin typeface="Calibri" pitchFamily="34" charset="0"/>
                <a:ea typeface="SimSun" pitchFamily="2" charset="-122"/>
              </a:defRPr>
            </a:lvl4pPr>
            <a:lvl5pPr marL="2057400" indent="-228600">
              <a:defRPr sz="1200">
                <a:solidFill>
                  <a:schemeClr val="tx1"/>
                </a:solidFill>
                <a:latin typeface="Calibri" pitchFamily="34" charset="0"/>
                <a:ea typeface="SimSun"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SimSun"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SimSun"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SimSun"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SimSun" pitchFamily="2" charset="-122"/>
              </a:defRPr>
            </a:lvl9pPr>
          </a:lstStyle>
          <a:p>
            <a:fld id="{129B836A-C386-4572-859E-C24F9311E520}" type="slidenum">
              <a:rPr kumimoji="1" lang="zh-TW" altLang="en-US">
                <a:solidFill>
                  <a:srgbClr val="000000"/>
                </a:solidFill>
                <a:latin typeface="Arial" pitchFamily="34" charset="0"/>
              </a:rPr>
              <a:pPr/>
              <a:t>44</a:t>
            </a:fld>
            <a:endParaRPr kumimoji="1" lang="en-US" altLang="zh-TW">
              <a:solidFill>
                <a:srgbClr val="000000"/>
              </a:solidFill>
              <a:latin typeface="Arial" pitchFamily="34" charset="0"/>
            </a:endParaRPr>
          </a:p>
        </p:txBody>
      </p:sp>
    </p:spTree>
    <p:extLst>
      <p:ext uri="{BB962C8B-B14F-4D97-AF65-F5344CB8AC3E}">
        <p14:creationId xmlns:p14="http://schemas.microsoft.com/office/powerpoint/2010/main" val="42025059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12698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ea typeface="SimSun" pitchFamily="2" charset="-122"/>
              </a:defRPr>
            </a:lvl1pPr>
            <a:lvl2pPr marL="742950" indent="-285750">
              <a:defRPr sz="1200">
                <a:solidFill>
                  <a:schemeClr val="tx1"/>
                </a:solidFill>
                <a:latin typeface="Calibri" pitchFamily="34" charset="0"/>
                <a:ea typeface="SimSun" pitchFamily="2" charset="-122"/>
              </a:defRPr>
            </a:lvl2pPr>
            <a:lvl3pPr marL="1143000" indent="-228600">
              <a:defRPr sz="1200">
                <a:solidFill>
                  <a:schemeClr val="tx1"/>
                </a:solidFill>
                <a:latin typeface="Calibri" pitchFamily="34" charset="0"/>
                <a:ea typeface="SimSun" pitchFamily="2" charset="-122"/>
              </a:defRPr>
            </a:lvl3pPr>
            <a:lvl4pPr marL="1600200" indent="-228600">
              <a:defRPr sz="1200">
                <a:solidFill>
                  <a:schemeClr val="tx1"/>
                </a:solidFill>
                <a:latin typeface="Calibri" pitchFamily="34" charset="0"/>
                <a:ea typeface="SimSun" pitchFamily="2" charset="-122"/>
              </a:defRPr>
            </a:lvl4pPr>
            <a:lvl5pPr marL="2057400" indent="-228600">
              <a:defRPr sz="1200">
                <a:solidFill>
                  <a:schemeClr val="tx1"/>
                </a:solidFill>
                <a:latin typeface="Calibri" pitchFamily="34" charset="0"/>
                <a:ea typeface="SimSun"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SimSun"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SimSun"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SimSun"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SimSun" pitchFamily="2" charset="-122"/>
              </a:defRPr>
            </a:lvl9pPr>
          </a:lstStyle>
          <a:p>
            <a:fld id="{D6EF2981-D308-44CB-895C-2AACDB1E69BB}" type="slidenum">
              <a:rPr kumimoji="1" lang="zh-TW" altLang="en-US">
                <a:solidFill>
                  <a:srgbClr val="000000"/>
                </a:solidFill>
                <a:latin typeface="Arial" pitchFamily="34" charset="0"/>
              </a:rPr>
              <a:pPr/>
              <a:t>45</a:t>
            </a:fld>
            <a:endParaRPr kumimoji="1" lang="en-US" altLang="zh-TW">
              <a:solidFill>
                <a:srgbClr val="000000"/>
              </a:solidFill>
              <a:latin typeface="Arial" pitchFamily="34" charset="0"/>
            </a:endParaRPr>
          </a:p>
        </p:txBody>
      </p:sp>
    </p:spTree>
    <p:extLst>
      <p:ext uri="{BB962C8B-B14F-4D97-AF65-F5344CB8AC3E}">
        <p14:creationId xmlns:p14="http://schemas.microsoft.com/office/powerpoint/2010/main" val="1401688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4ED30C04-0B57-4904-B370-09E91D8E718E}" type="slidenum">
              <a:rPr lang="zh-CN" altLang="en-US" smtClean="0"/>
              <a:pPr>
                <a:defRPr/>
              </a:pPr>
              <a:t>46</a:t>
            </a:fld>
            <a:endParaRPr lang="en-US" altLang="zh-CN"/>
          </a:p>
        </p:txBody>
      </p:sp>
    </p:spTree>
    <p:extLst>
      <p:ext uri="{BB962C8B-B14F-4D97-AF65-F5344CB8AC3E}">
        <p14:creationId xmlns:p14="http://schemas.microsoft.com/office/powerpoint/2010/main" val="606649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661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altLang="zh-TW" dirty="0"/>
              <a:t>107</a:t>
            </a:r>
            <a:r>
              <a:rPr kumimoji="1" lang="zh-TW" altLang="en-US" dirty="0"/>
              <a:t>學年度竹苗區新增一項入學管道就是優先免試招生管道</a:t>
            </a:r>
          </a:p>
        </p:txBody>
      </p:sp>
      <p:sp>
        <p:nvSpPr>
          <p:cNvPr id="19661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12FBA981-A4FB-4635-8358-1D6645D3589B}" type="slidenum">
              <a:rPr kumimoji="0" lang="zh-CN" altLang="en-US" smtClean="0">
                <a:ea typeface="SimSun" pitchFamily="2" charset="-122"/>
              </a:rPr>
              <a:pPr/>
              <a:t>7</a:t>
            </a:fld>
            <a:endParaRPr kumimoji="0" lang="en-US" altLang="zh-CN">
              <a:ea typeface="SimSun" pitchFamily="2" charset="-122"/>
            </a:endParaRPr>
          </a:p>
        </p:txBody>
      </p:sp>
    </p:spTree>
    <p:extLst>
      <p:ext uri="{BB962C8B-B14F-4D97-AF65-F5344CB8AC3E}">
        <p14:creationId xmlns:p14="http://schemas.microsoft.com/office/powerpoint/2010/main" val="37063063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3475"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kumimoji="1" lang="en-US" altLang="zh-TW">
              <a:ea typeface="新細明體" pitchFamily="18" charset="-120"/>
            </a:endParaRPr>
          </a:p>
        </p:txBody>
      </p:sp>
      <p:sp>
        <p:nvSpPr>
          <p:cNvPr id="233476"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50B2540-29D6-4B9D-AE66-B4934E5B003F}" type="slidenum">
              <a:rPr kumimoji="0"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val="20449405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3475"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kumimoji="1" lang="en-US" altLang="zh-TW">
              <a:ea typeface="新細明體" pitchFamily="18" charset="-120"/>
            </a:endParaRPr>
          </a:p>
        </p:txBody>
      </p:sp>
      <p:sp>
        <p:nvSpPr>
          <p:cNvPr id="233476"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50B2540-29D6-4B9D-AE66-B4934E5B003F}" type="slidenum">
              <a:rPr kumimoji="0"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val="6775287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a:spcBef>
                <a:spcPct val="0"/>
              </a:spcBef>
            </a:pPr>
            <a:r>
              <a:rPr kumimoji="1" lang="zh-TW" altLang="en-US" dirty="0">
                <a:ea typeface="新細明體" pitchFamily="18" charset="-120"/>
              </a:rPr>
              <a:t>剛剛提到的超額比序裡，同學們應該有發現，</a:t>
            </a:r>
            <a:endParaRPr kumimoji="1" lang="en-US" altLang="zh-TW" dirty="0">
              <a:ea typeface="新細明體" pitchFamily="18" charset="-120"/>
            </a:endParaRPr>
          </a:p>
          <a:p>
            <a:pPr>
              <a:spcBef>
                <a:spcPct val="0"/>
              </a:spcBef>
            </a:pPr>
            <a:r>
              <a:rPr kumimoji="1" lang="zh-TW" altLang="en-US" dirty="0">
                <a:ea typeface="新細明體" pitchFamily="18" charset="-120"/>
              </a:rPr>
              <a:t>如果志願序積分拿得到足夠高的分數，</a:t>
            </a:r>
            <a:endParaRPr kumimoji="1" lang="en-US" altLang="zh-TW" dirty="0">
              <a:ea typeface="新細明體" pitchFamily="18" charset="-120"/>
            </a:endParaRPr>
          </a:p>
          <a:p>
            <a:pPr>
              <a:spcBef>
                <a:spcPct val="0"/>
              </a:spcBef>
            </a:pPr>
            <a:r>
              <a:rPr kumimoji="1" lang="zh-TW" altLang="en-US" dirty="0">
                <a:ea typeface="新細明體" pitchFamily="18" charset="-120"/>
              </a:rPr>
              <a:t>能夠上第一志願的機會就可能提高。</a:t>
            </a:r>
            <a:endParaRPr kumimoji="1" lang="en-US" altLang="zh-TW" dirty="0">
              <a:ea typeface="新細明體" pitchFamily="18" charset="-120"/>
            </a:endParaRPr>
          </a:p>
          <a:p>
            <a:pPr>
              <a:spcBef>
                <a:spcPct val="0"/>
              </a:spcBef>
            </a:pPr>
            <a:r>
              <a:rPr kumimoji="1" lang="zh-TW" altLang="en-US" dirty="0">
                <a:ea typeface="新細明體" pitchFamily="18" charset="-120"/>
              </a:rPr>
              <a:t>那麼，志願序要怎麼排？！</a:t>
            </a:r>
            <a:endParaRPr lang="zh-TW" altLang="en-US" dirty="0">
              <a:latin typeface="Corbel" pitchFamily="34" charset="0"/>
              <a:ea typeface="新細明體" pitchFamily="18" charset="-120"/>
            </a:endParaRPr>
          </a:p>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ED30C04-0B57-4904-B370-09E91D8E718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SimSun"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zh-CN" sz="1200" b="0" i="0" u="none" strike="noStrike" kern="1200" cap="none" spc="0" normalizeH="0" baseline="0" noProof="0">
              <a:ln>
                <a:noFill/>
              </a:ln>
              <a:solidFill>
                <a:prstClr val="black"/>
              </a:solidFill>
              <a:effectLst/>
              <a:uLnTx/>
              <a:uFillTx/>
              <a:latin typeface="Arial" pitchFamily="34" charset="0"/>
              <a:ea typeface="SimSun" pitchFamily="2" charset="-122"/>
              <a:cs typeface="+mn-cs"/>
            </a:endParaRPr>
          </a:p>
        </p:txBody>
      </p:sp>
    </p:spTree>
    <p:extLst>
      <p:ext uri="{BB962C8B-B14F-4D97-AF65-F5344CB8AC3E}">
        <p14:creationId xmlns:p14="http://schemas.microsoft.com/office/powerpoint/2010/main" val="22312911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23"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kumimoji="1" lang="zh-TW" altLang="en-US" dirty="0">
                <a:ea typeface="新細明體" pitchFamily="18" charset="-120"/>
              </a:rPr>
              <a:t>講到選填策略五步驟，每個步驟四個字，總共是二十字真言</a:t>
            </a:r>
            <a:endParaRPr kumimoji="1" lang="en-US" altLang="zh-TW" dirty="0">
              <a:ea typeface="新細明體" pitchFamily="18" charset="-120"/>
            </a:endParaRPr>
          </a:p>
          <a:p>
            <a:pPr>
              <a:spcBef>
                <a:spcPct val="0"/>
              </a:spcBef>
            </a:pPr>
            <a:r>
              <a:rPr kumimoji="1" lang="zh-TW" altLang="en-US" dirty="0">
                <a:ea typeface="新細明體" pitchFamily="18" charset="-120"/>
              </a:rPr>
              <a:t>我們一個一個步驟來看</a:t>
            </a:r>
          </a:p>
        </p:txBody>
      </p:sp>
      <p:sp>
        <p:nvSpPr>
          <p:cNvPr id="235524"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9D8550C-1D0E-4E92-ACE9-7A1558212037}" type="slidenum">
              <a:rPr kumimoji="1"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1"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val="11846891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654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zh-TW" altLang="zh-TW" b="1" dirty="0">
                <a:solidFill>
                  <a:srgbClr val="203864"/>
                </a:solidFill>
                <a:latin typeface="微軟正黑體" pitchFamily="34" charset="-120"/>
                <a:ea typeface="微軟正黑體" pitchFamily="34" charset="-120"/>
              </a:rPr>
              <a:t>依據生涯輔導紀錄手冊，</a:t>
            </a:r>
            <a:r>
              <a:rPr lang="zh-TW" altLang="en-US" b="1" dirty="0">
                <a:solidFill>
                  <a:srgbClr val="203864"/>
                </a:solidFill>
                <a:latin typeface="微軟正黑體" pitchFamily="34" charset="-120"/>
                <a:ea typeface="微軟正黑體" pitchFamily="34" charset="-120"/>
              </a:rPr>
              <a:t>找出自己有興趣、有意願持續學習的科系選項，並找</a:t>
            </a:r>
            <a:r>
              <a:rPr lang="zh-TW" altLang="zh-TW" b="1" dirty="0">
                <a:solidFill>
                  <a:srgbClr val="203864"/>
                </a:solidFill>
                <a:latin typeface="微軟正黑體" pitchFamily="34" charset="-120"/>
                <a:ea typeface="微軟正黑體" pitchFamily="34" charset="-120"/>
              </a:rPr>
              <a:t>出</a:t>
            </a:r>
            <a:r>
              <a:rPr lang="zh-TW" altLang="en-US" b="1" dirty="0">
                <a:solidFill>
                  <a:srgbClr val="203864"/>
                </a:solidFill>
                <a:latin typeface="微軟正黑體" pitchFamily="34" charset="-120"/>
                <a:ea typeface="微軟正黑體" pitchFamily="34" charset="-120"/>
              </a:rPr>
              <a:t>符合</a:t>
            </a:r>
            <a:r>
              <a:rPr lang="zh-TW" altLang="zh-TW" b="1" dirty="0">
                <a:solidFill>
                  <a:srgbClr val="203864"/>
                </a:solidFill>
                <a:latin typeface="微軟正黑體" pitchFamily="34" charset="-120"/>
                <a:ea typeface="微軟正黑體" pitchFamily="34" charset="-120"/>
              </a:rPr>
              <a:t>的「職群」選項</a:t>
            </a:r>
            <a:r>
              <a:rPr lang="zh-TW" altLang="en-US" b="1" dirty="0">
                <a:solidFill>
                  <a:srgbClr val="203864"/>
                </a:solidFill>
                <a:latin typeface="微軟正黑體" pitchFamily="34" charset="-120"/>
                <a:ea typeface="微軟正黑體" pitchFamily="34" charset="-120"/>
              </a:rPr>
              <a:t>。</a:t>
            </a:r>
            <a:endParaRPr lang="zh-TW" altLang="zh-TW" dirty="0">
              <a:solidFill>
                <a:srgbClr val="203864"/>
              </a:solidFill>
              <a:latin typeface="微軟正黑體" pitchFamily="34" charset="-120"/>
              <a:ea typeface="微軟正黑體" pitchFamily="34" charset="-120"/>
            </a:endParaRPr>
          </a:p>
          <a:p>
            <a:pPr>
              <a:spcBef>
                <a:spcPct val="0"/>
              </a:spcBef>
            </a:pPr>
            <a:endParaRPr kumimoji="1" lang="zh-TW" altLang="en-US" dirty="0">
              <a:ea typeface="新細明體" pitchFamily="18" charset="-120"/>
            </a:endParaRPr>
          </a:p>
        </p:txBody>
      </p:sp>
      <p:sp>
        <p:nvSpPr>
          <p:cNvPr id="236548"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A9D9AF6-6BAF-42BA-B72C-F7BE60F00A23}" type="slidenum">
              <a:rPr kumimoji="0"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val="34633543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4ED30C04-0B57-4904-B370-09E91D8E718E}" type="slidenum">
              <a:rPr lang="zh-CN" altLang="en-US" smtClean="0"/>
              <a:pPr>
                <a:defRPr/>
              </a:pPr>
              <a:t>65</a:t>
            </a:fld>
            <a:endParaRPr lang="en-US" altLang="zh-CN"/>
          </a:p>
        </p:txBody>
      </p:sp>
    </p:spTree>
    <p:extLst>
      <p:ext uri="{BB962C8B-B14F-4D97-AF65-F5344CB8AC3E}">
        <p14:creationId xmlns:p14="http://schemas.microsoft.com/office/powerpoint/2010/main" val="738298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8595"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zh-TW" altLang="en-US" b="1" dirty="0">
                <a:solidFill>
                  <a:srgbClr val="000000"/>
                </a:solidFill>
                <a:latin typeface="微軟正黑體" pitchFamily="34" charset="-120"/>
                <a:ea typeface="微軟正黑體" pitchFamily="34" charset="-120"/>
              </a:rPr>
              <a:t>考量</a:t>
            </a:r>
            <a:r>
              <a:rPr lang="zh-TW" altLang="zh-TW" b="1" dirty="0">
                <a:solidFill>
                  <a:srgbClr val="000000"/>
                </a:solidFill>
                <a:latin typeface="微軟正黑體" pitchFamily="34" charset="-120"/>
                <a:ea typeface="微軟正黑體" pitchFamily="34" charset="-120"/>
              </a:rPr>
              <a:t>「志願選填參考因素」</a:t>
            </a:r>
            <a:r>
              <a:rPr lang="zh-TW" altLang="en-US" b="1" dirty="0">
                <a:solidFill>
                  <a:srgbClr val="000000"/>
                </a:solidFill>
                <a:latin typeface="微軟正黑體" pitchFamily="34" charset="-120"/>
                <a:ea typeface="微軟正黑體" pitchFamily="34" charset="-120"/>
              </a:rPr>
              <a:t>後</a:t>
            </a:r>
            <a:br>
              <a:rPr lang="en-US" altLang="zh-TW" b="1" dirty="0">
                <a:solidFill>
                  <a:srgbClr val="000000"/>
                </a:solidFill>
                <a:latin typeface="微軟正黑體" pitchFamily="34" charset="-120"/>
                <a:ea typeface="微軟正黑體" pitchFamily="34" charset="-120"/>
              </a:rPr>
            </a:br>
            <a:r>
              <a:rPr lang="zh-TW" altLang="zh-TW" b="1" dirty="0">
                <a:solidFill>
                  <a:srgbClr val="000000"/>
                </a:solidFill>
                <a:latin typeface="微軟正黑體" pitchFamily="34" charset="-120"/>
                <a:ea typeface="微軟正黑體" pitchFamily="34" charset="-120"/>
              </a:rPr>
              <a:t>依「</a:t>
            </a:r>
            <a:r>
              <a:rPr lang="zh-TW" altLang="en-US" b="1" dirty="0">
                <a:solidFill>
                  <a:srgbClr val="000000"/>
                </a:solidFill>
                <a:latin typeface="微軟正黑體" pitchFamily="34" charset="-120"/>
                <a:ea typeface="微軟正黑體" pitchFamily="34" charset="-120"/>
              </a:rPr>
              <a:t>期望程度</a:t>
            </a:r>
            <a:r>
              <a:rPr lang="zh-TW" altLang="zh-TW" b="1" dirty="0">
                <a:solidFill>
                  <a:srgbClr val="000000"/>
                </a:solidFill>
                <a:latin typeface="微軟正黑體" pitchFamily="34" charset="-120"/>
                <a:ea typeface="微軟正黑體" pitchFamily="34" charset="-120"/>
              </a:rPr>
              <a:t>」排序</a:t>
            </a:r>
            <a:endParaRPr lang="zh-TW" altLang="en-US" dirty="0">
              <a:ea typeface="新細明體" pitchFamily="18" charset="-120"/>
            </a:endParaRPr>
          </a:p>
        </p:txBody>
      </p:sp>
      <p:sp>
        <p:nvSpPr>
          <p:cNvPr id="238596"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F500807-EFC0-474F-8DD3-9B426202E99D}" type="slidenum">
              <a:rPr kumimoji="0"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val="13859180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投影片影像版面配置區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9619" name="備忘稿版面配置區 2"/>
          <p:cNvSpPr>
            <a:spLocks noGrp="1"/>
          </p:cNvSpPr>
          <p:nvPr>
            <p:ph type="body" idx="1"/>
          </p:nvPr>
        </p:nvSpPr>
        <p:spPr bwMode="auto">
          <a:xfrm>
            <a:off x="685800" y="4400550"/>
            <a:ext cx="5486400" cy="360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zh-TW" altLang="en-US" b="1" dirty="0">
                <a:solidFill>
                  <a:srgbClr val="000000"/>
                </a:solidFill>
                <a:latin typeface="微軟正黑體" pitchFamily="34" charset="-120"/>
                <a:ea typeface="微軟正黑體" pitchFamily="34" charset="-120"/>
              </a:rPr>
              <a:t>考量</a:t>
            </a:r>
            <a:r>
              <a:rPr lang="zh-TW" altLang="en-US" b="1" dirty="0">
                <a:solidFill>
                  <a:srgbClr val="FF0000"/>
                </a:solidFill>
                <a:latin typeface="微軟正黑體" pitchFamily="34" charset="-120"/>
                <a:ea typeface="微軟正黑體" pitchFamily="34" charset="-120"/>
              </a:rPr>
              <a:t>同校、同群、連填</a:t>
            </a:r>
            <a:r>
              <a:rPr lang="zh-TW" altLang="en-US" b="1" dirty="0">
                <a:solidFill>
                  <a:srgbClr val="000000"/>
                </a:solidFill>
                <a:latin typeface="微軟正黑體" pitchFamily="34" charset="-120"/>
                <a:ea typeface="微軟正黑體" pitchFamily="34" charset="-120"/>
              </a:rPr>
              <a:t>為同一志願序位，微調志願序</a:t>
            </a:r>
          </a:p>
          <a:p>
            <a:pPr>
              <a:spcBef>
                <a:spcPct val="0"/>
              </a:spcBef>
            </a:pPr>
            <a:endParaRPr kumimoji="1" lang="zh-TW" altLang="en-US" dirty="0">
              <a:ea typeface="新細明體" pitchFamily="18" charset="-120"/>
            </a:endParaRPr>
          </a:p>
        </p:txBody>
      </p:sp>
      <p:sp>
        <p:nvSpPr>
          <p:cNvPr id="239620" name="投影片編號版面配置區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72DCC22-28D1-4A7F-A9D6-9592B9780C23}" type="slidenum">
              <a:rPr kumimoji="0" lang="zh-TW" altLang="en-US"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0" lang="en-US" altLang="zh-TW" sz="12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Tree>
    <p:extLst>
      <p:ext uri="{BB962C8B-B14F-4D97-AF65-F5344CB8AC3E}">
        <p14:creationId xmlns:p14="http://schemas.microsoft.com/office/powerpoint/2010/main" val="30781456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112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26112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29139BF4-D328-4D8E-8153-30FA730EEDD1}" type="slidenum">
              <a:rPr kumimoji="0" lang="zh-CN" altLang="en-US" smtClean="0">
                <a:ea typeface="SimSun" pitchFamily="2" charset="-122"/>
              </a:rPr>
              <a:pPr/>
              <a:t>68</a:t>
            </a:fld>
            <a:endParaRPr kumimoji="0" lang="en-US" altLang="zh-CN">
              <a:ea typeface="SimSun" pitchFamily="2" charset="-122"/>
            </a:endParaRPr>
          </a:p>
        </p:txBody>
      </p:sp>
    </p:spTree>
    <p:extLst>
      <p:ext uri="{BB962C8B-B14F-4D97-AF65-F5344CB8AC3E}">
        <p14:creationId xmlns:p14="http://schemas.microsoft.com/office/powerpoint/2010/main" val="28719341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投影片編號版面配置區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4FEAB5B9-2353-416C-A2E1-1EDE0EFF380C}" type="slidenum">
              <a:rPr lang="zh-TW" altLang="en-US" smtClean="0">
                <a:ea typeface="SimSun" pitchFamily="2" charset="-122"/>
              </a:rPr>
              <a:pPr/>
              <a:t>72</a:t>
            </a:fld>
            <a:endParaRPr lang="en-US" altLang="zh-TW">
              <a:ea typeface="SimSun" pitchFamily="2" charset="-122"/>
            </a:endParaRPr>
          </a:p>
        </p:txBody>
      </p:sp>
      <p:sp>
        <p:nvSpPr>
          <p:cNvPr id="262147"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2148"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TW" altLang="en-US">
              <a:latin typeface="Arial" pitchFamily="34" charset="0"/>
            </a:endParaRPr>
          </a:p>
        </p:txBody>
      </p:sp>
      <p:sp>
        <p:nvSpPr>
          <p:cNvPr id="262149" name="投影片編號版面配置區 3"/>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5647" rIns="91293" bIns="45647" anchor="b"/>
          <a:lstStyle>
            <a:lvl1pPr defTabSz="911225">
              <a:defRPr kumimoji="1">
                <a:solidFill>
                  <a:schemeClr val="tx1"/>
                </a:solidFill>
                <a:latin typeface="Arial" pitchFamily="34" charset="0"/>
                <a:ea typeface="新細明體" pitchFamily="18" charset="-120"/>
              </a:defRPr>
            </a:lvl1pPr>
            <a:lvl2pPr marL="742950" indent="-285750" defTabSz="911225">
              <a:defRPr kumimoji="1">
                <a:solidFill>
                  <a:schemeClr val="tx1"/>
                </a:solidFill>
                <a:latin typeface="Arial" pitchFamily="34" charset="0"/>
                <a:ea typeface="新細明體" pitchFamily="18" charset="-120"/>
              </a:defRPr>
            </a:lvl2pPr>
            <a:lvl3pPr marL="1143000" indent="-228600" defTabSz="911225">
              <a:defRPr kumimoji="1">
                <a:solidFill>
                  <a:schemeClr val="tx1"/>
                </a:solidFill>
                <a:latin typeface="Arial" pitchFamily="34" charset="0"/>
                <a:ea typeface="新細明體" pitchFamily="18" charset="-120"/>
              </a:defRPr>
            </a:lvl3pPr>
            <a:lvl4pPr marL="1600200" indent="-228600" defTabSz="911225">
              <a:defRPr kumimoji="1">
                <a:solidFill>
                  <a:schemeClr val="tx1"/>
                </a:solidFill>
                <a:latin typeface="Arial" pitchFamily="34" charset="0"/>
                <a:ea typeface="新細明體" pitchFamily="18" charset="-120"/>
              </a:defRPr>
            </a:lvl4pPr>
            <a:lvl5pPr marL="2057400" indent="-228600" defTabSz="911225">
              <a:defRPr kumimoji="1">
                <a:solidFill>
                  <a:schemeClr val="tx1"/>
                </a:solidFill>
                <a:latin typeface="Arial" pitchFamily="34" charset="0"/>
                <a:ea typeface="新細明體" pitchFamily="18" charset="-120"/>
              </a:defRPr>
            </a:lvl5pPr>
            <a:lvl6pPr marL="2514600" indent="-228600" defTabSz="911225"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911225"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911225"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911225"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r"/>
            <a:fld id="{5276D3CE-61D8-40B9-ABD8-DBAB874A1C08}" type="slidenum">
              <a:rPr kumimoji="0" lang="en-US" altLang="zh-TW" sz="1200">
                <a:latin typeface="Calibri" pitchFamily="34" charset="0"/>
              </a:rPr>
              <a:pPr algn="r"/>
              <a:t>72</a:t>
            </a:fld>
            <a:endParaRPr kumimoji="0" lang="en-US" altLang="zh-TW" sz="1200">
              <a:latin typeface="Calibri" pitchFamily="34" charset="0"/>
            </a:endParaRPr>
          </a:p>
        </p:txBody>
      </p:sp>
    </p:spTree>
    <p:extLst>
      <p:ext uri="{BB962C8B-B14F-4D97-AF65-F5344CB8AC3E}">
        <p14:creationId xmlns:p14="http://schemas.microsoft.com/office/powerpoint/2010/main" val="2883034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en-US" dirty="0"/>
              <a:t>所謂的優先免試就是公立高中「自行決定」是否先框列一些名額給區域內的國中</a:t>
            </a:r>
            <a:endParaRPr kumimoji="1" lang="en-US" altLang="zh-TW" dirty="0"/>
          </a:p>
          <a:p>
            <a:r>
              <a:rPr kumimoji="1" lang="zh-TW" altLang="en-US" dirty="0"/>
              <a:t>苗栗高中</a:t>
            </a:r>
            <a:r>
              <a:rPr kumimoji="1" lang="en-US" altLang="zh-TW" dirty="0"/>
              <a:t>9</a:t>
            </a:r>
            <a:r>
              <a:rPr kumimoji="1" lang="zh-TW" altLang="en-US" dirty="0"/>
              <a:t>成在地的孩子，假設開出三成的名額，按照歷年入學人數換算，例如給</a:t>
            </a:r>
            <a:r>
              <a:rPr kumimoji="1" lang="en-US" altLang="zh-TW" dirty="0"/>
              <a:t>A</a:t>
            </a:r>
            <a:r>
              <a:rPr kumimoji="1" lang="zh-TW" altLang="en-US" dirty="0"/>
              <a:t>校</a:t>
            </a:r>
            <a:r>
              <a:rPr kumimoji="1" lang="en-US" altLang="zh-TW" dirty="0"/>
              <a:t>5</a:t>
            </a:r>
            <a:r>
              <a:rPr kumimoji="1" lang="zh-TW" altLang="en-US" dirty="0"/>
              <a:t>個名額</a:t>
            </a:r>
            <a:r>
              <a:rPr kumimoji="1" lang="en-US" altLang="zh-TW" dirty="0"/>
              <a:t>…</a:t>
            </a:r>
          </a:p>
          <a:p>
            <a:r>
              <a:rPr kumimoji="1" lang="zh-TW" altLang="en-US" dirty="0"/>
              <a:t>如果</a:t>
            </a:r>
            <a:r>
              <a:rPr kumimoji="1" lang="en-US" altLang="zh-TW" dirty="0"/>
              <a:t>A</a:t>
            </a:r>
            <a:r>
              <a:rPr kumimoji="1" lang="zh-TW" altLang="en-US" dirty="0"/>
              <a:t>校有</a:t>
            </a:r>
            <a:r>
              <a:rPr kumimoji="1" lang="en-US" altLang="zh-TW" dirty="0"/>
              <a:t>10</a:t>
            </a:r>
            <a:r>
              <a:rPr kumimoji="1" lang="zh-TW" altLang="en-US" dirty="0"/>
              <a:t>個人要搶，那就是依照竹苗區的比序方式，但是就是</a:t>
            </a:r>
            <a:r>
              <a:rPr kumimoji="1" lang="en-US" altLang="zh-TW" dirty="0"/>
              <a:t>A</a:t>
            </a:r>
            <a:r>
              <a:rPr kumimoji="1" lang="zh-TW" altLang="en-US" dirty="0"/>
              <a:t>校的人自己比。</a:t>
            </a:r>
            <a:endParaRPr kumimoji="1" lang="en-US" altLang="zh-TW" dirty="0"/>
          </a:p>
          <a:p>
            <a:endParaRPr kumimoji="1" lang="en-US" altLang="zh-TW" dirty="0"/>
          </a:p>
          <a:p>
            <a:r>
              <a:rPr kumimoji="1" lang="en-US" altLang="zh-TW" dirty="0"/>
              <a:t>107</a:t>
            </a:r>
            <a:r>
              <a:rPr kumimoji="1" lang="zh-TW" altLang="en-US" dirty="0"/>
              <a:t>年是試辦，各學校可以自行決定。</a:t>
            </a:r>
            <a:endParaRPr kumimoji="1" lang="en-US" altLang="zh-TW" dirty="0"/>
          </a:p>
          <a:p>
            <a:endParaRPr kumimoji="1" lang="en-US" altLang="zh-TW" dirty="0"/>
          </a:p>
          <a:p>
            <a:r>
              <a:rPr kumimoji="1" lang="zh-TW" altLang="en-US" dirty="0"/>
              <a:t>基北、桃連、高雄</a:t>
            </a:r>
            <a:r>
              <a:rPr kumimoji="1" lang="en-US" altLang="zh-TW" dirty="0"/>
              <a:t>105</a:t>
            </a:r>
            <a:r>
              <a:rPr kumimoji="1" lang="zh-TW" altLang="en-US" dirty="0"/>
              <a:t>學年度已經辦理。</a:t>
            </a:r>
            <a:endParaRPr kumimoji="1" lang="en-US" altLang="zh-TW" dirty="0"/>
          </a:p>
          <a:p>
            <a:endParaRPr kumimoji="1" lang="en-US" altLang="zh-TW" dirty="0"/>
          </a:p>
          <a:p>
            <a:r>
              <a:rPr kumimoji="1" lang="zh-TW" altLang="en-US" dirty="0"/>
              <a:t>不採計在校成績（如段考）</a:t>
            </a:r>
            <a:endParaRPr kumimoji="1" lang="en-US" altLang="zh-TW" dirty="0"/>
          </a:p>
          <a:p>
            <a:endParaRPr kumimoji="1" lang="en-US" altLang="zh-TW" dirty="0"/>
          </a:p>
          <a:p>
            <a:r>
              <a:rPr kumimoji="1" lang="zh-TW" altLang="en-US" dirty="0"/>
              <a:t>以各國中的分配名額為限（有餘額時榴回全區免試名額）學生一樣在系統平台上填志願</a:t>
            </a:r>
            <a:r>
              <a:rPr kumimoji="1" lang="en-US" altLang="zh-TW" dirty="0"/>
              <a:t> </a:t>
            </a:r>
          </a:p>
          <a:p>
            <a:r>
              <a:rPr kumimoji="1" lang="zh-TW" altLang="en-US" dirty="0"/>
              <a:t>若該校報名人數超過分配名額的話要按照「竹苗區比序方式」進行比序決定錄取名單（不採計在校成績！）</a:t>
            </a:r>
          </a:p>
          <a:p>
            <a:endParaRPr kumimoji="1" lang="zh-TW" altLang="en-US" dirty="0"/>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8</a:t>
            </a:fld>
            <a:endParaRPr kumimoji="0" lang="en-US" altLang="zh-CN">
              <a:ea typeface="SimSun" pitchFamily="2" charset="-122"/>
            </a:endParaRPr>
          </a:p>
        </p:txBody>
      </p:sp>
    </p:spTree>
    <p:extLst>
      <p:ext uri="{BB962C8B-B14F-4D97-AF65-F5344CB8AC3E}">
        <p14:creationId xmlns:p14="http://schemas.microsoft.com/office/powerpoint/2010/main" val="20560927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zh-TW"/>
          </a:p>
        </p:txBody>
      </p:sp>
    </p:spTree>
    <p:extLst>
      <p:ext uri="{BB962C8B-B14F-4D97-AF65-F5344CB8AC3E}">
        <p14:creationId xmlns:p14="http://schemas.microsoft.com/office/powerpoint/2010/main" val="31995972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zh-TW"/>
          </a:p>
        </p:txBody>
      </p:sp>
    </p:spTree>
    <p:extLst>
      <p:ext uri="{BB962C8B-B14F-4D97-AF65-F5344CB8AC3E}">
        <p14:creationId xmlns:p14="http://schemas.microsoft.com/office/powerpoint/2010/main" val="3099906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en-US" dirty="0"/>
              <a:t>所謂的優先免試就是公立高中「自行決定」是否先框列一些名額給區域內的國中</a:t>
            </a:r>
            <a:endParaRPr kumimoji="1" lang="en-US" altLang="zh-TW" dirty="0"/>
          </a:p>
          <a:p>
            <a:r>
              <a:rPr kumimoji="1" lang="zh-TW" altLang="en-US" dirty="0"/>
              <a:t>苗栗高中</a:t>
            </a:r>
            <a:r>
              <a:rPr kumimoji="1" lang="en-US" altLang="zh-TW" dirty="0"/>
              <a:t>9</a:t>
            </a:r>
            <a:r>
              <a:rPr kumimoji="1" lang="zh-TW" altLang="en-US" dirty="0"/>
              <a:t>成在地的孩子，假設開出三成的名額，按照歷年入學人數換算，例如給</a:t>
            </a:r>
            <a:r>
              <a:rPr kumimoji="1" lang="en-US" altLang="zh-TW" dirty="0"/>
              <a:t>A</a:t>
            </a:r>
            <a:r>
              <a:rPr kumimoji="1" lang="zh-TW" altLang="en-US" dirty="0"/>
              <a:t>校</a:t>
            </a:r>
            <a:r>
              <a:rPr kumimoji="1" lang="en-US" altLang="zh-TW" dirty="0"/>
              <a:t>5</a:t>
            </a:r>
            <a:r>
              <a:rPr kumimoji="1" lang="zh-TW" altLang="en-US" dirty="0"/>
              <a:t>個名額</a:t>
            </a:r>
            <a:r>
              <a:rPr kumimoji="1" lang="en-US" altLang="zh-TW" dirty="0"/>
              <a:t>…</a:t>
            </a:r>
          </a:p>
          <a:p>
            <a:r>
              <a:rPr kumimoji="1" lang="zh-TW" altLang="en-US" dirty="0"/>
              <a:t>如果</a:t>
            </a:r>
            <a:r>
              <a:rPr kumimoji="1" lang="en-US" altLang="zh-TW" dirty="0"/>
              <a:t>A</a:t>
            </a:r>
            <a:r>
              <a:rPr kumimoji="1" lang="zh-TW" altLang="en-US" dirty="0"/>
              <a:t>校有</a:t>
            </a:r>
            <a:r>
              <a:rPr kumimoji="1" lang="en-US" altLang="zh-TW" dirty="0"/>
              <a:t>10</a:t>
            </a:r>
            <a:r>
              <a:rPr kumimoji="1" lang="zh-TW" altLang="en-US" dirty="0"/>
              <a:t>個人要搶，那就是依照竹苗區的比序方式，但是就是</a:t>
            </a:r>
            <a:r>
              <a:rPr kumimoji="1" lang="en-US" altLang="zh-TW" dirty="0"/>
              <a:t>A</a:t>
            </a:r>
            <a:r>
              <a:rPr kumimoji="1" lang="zh-TW" altLang="en-US" dirty="0"/>
              <a:t>校的人自己比。</a:t>
            </a:r>
            <a:endParaRPr kumimoji="1" lang="en-US" altLang="zh-TW" dirty="0"/>
          </a:p>
          <a:p>
            <a:endParaRPr kumimoji="1" lang="en-US" altLang="zh-TW" dirty="0"/>
          </a:p>
          <a:p>
            <a:r>
              <a:rPr kumimoji="1" lang="en-US" altLang="zh-TW" dirty="0"/>
              <a:t>107</a:t>
            </a:r>
            <a:r>
              <a:rPr kumimoji="1" lang="zh-TW" altLang="en-US" dirty="0"/>
              <a:t>年是試辦，各學校可以自行決定。</a:t>
            </a:r>
            <a:endParaRPr kumimoji="1" lang="en-US" altLang="zh-TW" dirty="0"/>
          </a:p>
          <a:p>
            <a:endParaRPr kumimoji="1" lang="en-US" altLang="zh-TW" dirty="0"/>
          </a:p>
          <a:p>
            <a:r>
              <a:rPr kumimoji="1" lang="zh-TW" altLang="en-US" dirty="0"/>
              <a:t>基北、桃連、高雄</a:t>
            </a:r>
            <a:r>
              <a:rPr kumimoji="1" lang="en-US" altLang="zh-TW" dirty="0"/>
              <a:t>105</a:t>
            </a:r>
            <a:r>
              <a:rPr kumimoji="1" lang="zh-TW" altLang="en-US" dirty="0"/>
              <a:t>學年度已經辦理。</a:t>
            </a:r>
            <a:endParaRPr kumimoji="1" lang="en-US" altLang="zh-TW" dirty="0"/>
          </a:p>
          <a:p>
            <a:endParaRPr kumimoji="1" lang="en-US" altLang="zh-TW" dirty="0"/>
          </a:p>
          <a:p>
            <a:r>
              <a:rPr kumimoji="1" lang="zh-TW" altLang="en-US" dirty="0"/>
              <a:t>不採計在校成績（如段考）</a:t>
            </a:r>
            <a:endParaRPr kumimoji="1" lang="en-US" altLang="zh-TW" dirty="0"/>
          </a:p>
          <a:p>
            <a:endParaRPr kumimoji="1" lang="en-US" altLang="zh-TW" dirty="0"/>
          </a:p>
          <a:p>
            <a:r>
              <a:rPr kumimoji="1" lang="zh-TW" altLang="en-US" dirty="0"/>
              <a:t>以各國中的分配名額為限（有餘額時榴回全區免試名額）學生一樣在系統平台上填志願</a:t>
            </a:r>
            <a:r>
              <a:rPr kumimoji="1" lang="en-US" altLang="zh-TW" dirty="0"/>
              <a:t> </a:t>
            </a:r>
          </a:p>
          <a:p>
            <a:r>
              <a:rPr kumimoji="1" lang="zh-TW" altLang="en-US" dirty="0"/>
              <a:t>若該校報名人數超過分配名額的話要按照「竹苗區比序方式」進行比序決定錄取名單（不採計在校成績！）</a:t>
            </a:r>
          </a:p>
          <a:p>
            <a:endParaRPr kumimoji="1" lang="zh-TW" altLang="en-US" dirty="0"/>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9</a:t>
            </a:fld>
            <a:endParaRPr kumimoji="0" lang="en-US" altLang="zh-CN">
              <a:ea typeface="SimSun" pitchFamily="2" charset="-122"/>
            </a:endParaRPr>
          </a:p>
        </p:txBody>
      </p:sp>
    </p:spTree>
    <p:extLst>
      <p:ext uri="{BB962C8B-B14F-4D97-AF65-F5344CB8AC3E}">
        <p14:creationId xmlns:p14="http://schemas.microsoft.com/office/powerpoint/2010/main" val="2267480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en-US" dirty="0"/>
              <a:t>所謂的優先免試就是公立高中「自行決定」是否先框列一些名額給區域內的國中</a:t>
            </a:r>
            <a:endParaRPr kumimoji="1" lang="en-US" altLang="zh-TW" dirty="0"/>
          </a:p>
          <a:p>
            <a:r>
              <a:rPr kumimoji="1" lang="zh-TW" altLang="en-US" dirty="0"/>
              <a:t>苗栗高中</a:t>
            </a:r>
            <a:r>
              <a:rPr kumimoji="1" lang="en-US" altLang="zh-TW" dirty="0"/>
              <a:t>9</a:t>
            </a:r>
            <a:r>
              <a:rPr kumimoji="1" lang="zh-TW" altLang="en-US" dirty="0"/>
              <a:t>成在地的孩子，假設開出三成的名額，按照歷年入學人數換算，例如給</a:t>
            </a:r>
            <a:r>
              <a:rPr kumimoji="1" lang="en-US" altLang="zh-TW" dirty="0"/>
              <a:t>A</a:t>
            </a:r>
            <a:r>
              <a:rPr kumimoji="1" lang="zh-TW" altLang="en-US" dirty="0"/>
              <a:t>校</a:t>
            </a:r>
            <a:r>
              <a:rPr kumimoji="1" lang="en-US" altLang="zh-TW" dirty="0"/>
              <a:t>5</a:t>
            </a:r>
            <a:r>
              <a:rPr kumimoji="1" lang="zh-TW" altLang="en-US" dirty="0"/>
              <a:t>個名額</a:t>
            </a:r>
            <a:r>
              <a:rPr kumimoji="1" lang="en-US" altLang="zh-TW" dirty="0"/>
              <a:t>…</a:t>
            </a:r>
          </a:p>
          <a:p>
            <a:r>
              <a:rPr kumimoji="1" lang="zh-TW" altLang="en-US" dirty="0"/>
              <a:t>如果</a:t>
            </a:r>
            <a:r>
              <a:rPr kumimoji="1" lang="en-US" altLang="zh-TW" dirty="0"/>
              <a:t>A</a:t>
            </a:r>
            <a:r>
              <a:rPr kumimoji="1" lang="zh-TW" altLang="en-US" dirty="0"/>
              <a:t>校有</a:t>
            </a:r>
            <a:r>
              <a:rPr kumimoji="1" lang="en-US" altLang="zh-TW" dirty="0"/>
              <a:t>10</a:t>
            </a:r>
            <a:r>
              <a:rPr kumimoji="1" lang="zh-TW" altLang="en-US" dirty="0"/>
              <a:t>個人要搶，那就是依照竹苗區的比序方式，但是就是</a:t>
            </a:r>
            <a:r>
              <a:rPr kumimoji="1" lang="en-US" altLang="zh-TW" dirty="0"/>
              <a:t>A</a:t>
            </a:r>
            <a:r>
              <a:rPr kumimoji="1" lang="zh-TW" altLang="en-US" dirty="0"/>
              <a:t>校的人自己比。自強高工</a:t>
            </a:r>
            <a:r>
              <a:rPr kumimoji="1" lang="en-US" altLang="zh-TW" dirty="0"/>
              <a:t>115</a:t>
            </a:r>
            <a:r>
              <a:rPr kumimoji="1" lang="zh-TW" altLang="en-US" dirty="0"/>
              <a:t>學年新成立，具資訊科、電子科、化工科</a:t>
            </a:r>
            <a:endParaRPr kumimoji="1" lang="en-US" altLang="zh-TW" dirty="0"/>
          </a:p>
          <a:p>
            <a:endParaRPr kumimoji="1" lang="en-US" altLang="zh-TW" dirty="0"/>
          </a:p>
          <a:p>
            <a:r>
              <a:rPr kumimoji="1" lang="en-US" altLang="zh-TW" dirty="0"/>
              <a:t>107</a:t>
            </a:r>
            <a:r>
              <a:rPr kumimoji="1" lang="zh-TW" altLang="en-US" dirty="0"/>
              <a:t>年是試辦，各學校可以自行決定。</a:t>
            </a:r>
            <a:endParaRPr kumimoji="1" lang="en-US" altLang="zh-TW" dirty="0"/>
          </a:p>
          <a:p>
            <a:endParaRPr kumimoji="1" lang="en-US" altLang="zh-TW" dirty="0"/>
          </a:p>
          <a:p>
            <a:r>
              <a:rPr kumimoji="1" lang="zh-TW" altLang="en-US" dirty="0"/>
              <a:t>基北、桃連、高雄</a:t>
            </a:r>
            <a:r>
              <a:rPr kumimoji="1" lang="en-US" altLang="zh-TW" dirty="0"/>
              <a:t>105</a:t>
            </a:r>
            <a:r>
              <a:rPr kumimoji="1" lang="zh-TW" altLang="en-US" dirty="0"/>
              <a:t>學年度已經辦理。</a:t>
            </a:r>
            <a:endParaRPr kumimoji="1" lang="en-US" altLang="zh-TW" dirty="0"/>
          </a:p>
          <a:p>
            <a:endParaRPr kumimoji="1" lang="en-US" altLang="zh-TW" dirty="0"/>
          </a:p>
          <a:p>
            <a:r>
              <a:rPr kumimoji="1" lang="zh-TW" altLang="en-US" dirty="0"/>
              <a:t>不採計在校成績（如段考）</a:t>
            </a:r>
            <a:endParaRPr kumimoji="1" lang="en-US" altLang="zh-TW" dirty="0"/>
          </a:p>
          <a:p>
            <a:endParaRPr kumimoji="1" lang="en-US" altLang="zh-TW" dirty="0"/>
          </a:p>
          <a:p>
            <a:r>
              <a:rPr kumimoji="1" lang="zh-TW" altLang="en-US" dirty="0"/>
              <a:t>以各國中的分配名額為限（有餘額時榴回全區免試名額）學生一樣在系統平台上填志願</a:t>
            </a:r>
            <a:r>
              <a:rPr kumimoji="1" lang="en-US" altLang="zh-TW" dirty="0"/>
              <a:t> </a:t>
            </a:r>
          </a:p>
          <a:p>
            <a:r>
              <a:rPr kumimoji="1" lang="zh-TW" altLang="en-US" dirty="0"/>
              <a:t>若該校報名人數超過分配名額的話要按照「竹苗區比序方式」進行比序決定錄取名單（不採計在校成績！）</a:t>
            </a:r>
          </a:p>
          <a:p>
            <a:endParaRPr kumimoji="1" lang="zh-TW" altLang="en-US" dirty="0"/>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10</a:t>
            </a:fld>
            <a:endParaRPr kumimoji="0" lang="en-US" altLang="zh-CN">
              <a:ea typeface="SimSun" pitchFamily="2" charset="-122"/>
            </a:endParaRPr>
          </a:p>
        </p:txBody>
      </p:sp>
    </p:spTree>
    <p:extLst>
      <p:ext uri="{BB962C8B-B14F-4D97-AF65-F5344CB8AC3E}">
        <p14:creationId xmlns:p14="http://schemas.microsoft.com/office/powerpoint/2010/main" val="3911380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11</a:t>
            </a:fld>
            <a:endParaRPr kumimoji="0" lang="en-US" altLang="zh-CN">
              <a:ea typeface="SimSun" pitchFamily="2" charset="-122"/>
            </a:endParaRPr>
          </a:p>
        </p:txBody>
      </p:sp>
    </p:spTree>
    <p:extLst>
      <p:ext uri="{BB962C8B-B14F-4D97-AF65-F5344CB8AC3E}">
        <p14:creationId xmlns:p14="http://schemas.microsoft.com/office/powerpoint/2010/main" val="3551739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12</a:t>
            </a:fld>
            <a:endParaRPr kumimoji="0" lang="en-US" altLang="zh-CN">
              <a:ea typeface="SimSun" pitchFamily="2" charset="-122"/>
            </a:endParaRPr>
          </a:p>
        </p:txBody>
      </p:sp>
    </p:spTree>
    <p:extLst>
      <p:ext uri="{BB962C8B-B14F-4D97-AF65-F5344CB8AC3E}">
        <p14:creationId xmlns:p14="http://schemas.microsoft.com/office/powerpoint/2010/main" val="1614551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影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en-US"/>
              <a:t>所謂的優先免試就是公立高中「自行決定」是否先框列一些名額給區域內的國中</a:t>
            </a:r>
            <a:endParaRPr kumimoji="1" lang="en-US" altLang="zh-TW"/>
          </a:p>
          <a:p>
            <a:r>
              <a:rPr kumimoji="1" lang="zh-TW" altLang="en-US"/>
              <a:t>苗栗高中</a:t>
            </a:r>
            <a:r>
              <a:rPr kumimoji="1" lang="en-US" altLang="zh-TW"/>
              <a:t>9</a:t>
            </a:r>
            <a:r>
              <a:rPr kumimoji="1" lang="zh-TW" altLang="en-US"/>
              <a:t>成在地的孩子，假設開出三成的名額，按照歷年入學人數換算，例如給</a:t>
            </a:r>
            <a:r>
              <a:rPr kumimoji="1" lang="en-US" altLang="zh-TW"/>
              <a:t>A</a:t>
            </a:r>
            <a:r>
              <a:rPr kumimoji="1" lang="zh-TW" altLang="en-US"/>
              <a:t>校</a:t>
            </a:r>
            <a:r>
              <a:rPr kumimoji="1" lang="en-US" altLang="zh-TW"/>
              <a:t>5</a:t>
            </a:r>
            <a:r>
              <a:rPr kumimoji="1" lang="zh-TW" altLang="en-US"/>
              <a:t>個名額</a:t>
            </a:r>
            <a:r>
              <a:rPr kumimoji="1" lang="en-US" altLang="zh-TW"/>
              <a:t>…</a:t>
            </a:r>
          </a:p>
          <a:p>
            <a:r>
              <a:rPr kumimoji="1" lang="zh-TW" altLang="en-US"/>
              <a:t>如果</a:t>
            </a:r>
            <a:r>
              <a:rPr kumimoji="1" lang="en-US" altLang="zh-TW"/>
              <a:t>A</a:t>
            </a:r>
            <a:r>
              <a:rPr kumimoji="1" lang="zh-TW" altLang="en-US"/>
              <a:t>校有</a:t>
            </a:r>
            <a:r>
              <a:rPr kumimoji="1" lang="en-US" altLang="zh-TW"/>
              <a:t>10</a:t>
            </a:r>
            <a:r>
              <a:rPr kumimoji="1" lang="zh-TW" altLang="en-US"/>
              <a:t>個人要搶，那就是依照竹苗區的比序方式，但是就是</a:t>
            </a:r>
            <a:r>
              <a:rPr kumimoji="1" lang="en-US" altLang="zh-TW"/>
              <a:t>A</a:t>
            </a:r>
            <a:r>
              <a:rPr kumimoji="1" lang="zh-TW" altLang="en-US"/>
              <a:t>校的人自己比。</a:t>
            </a:r>
            <a:endParaRPr kumimoji="1" lang="en-US" altLang="zh-TW"/>
          </a:p>
          <a:p>
            <a:endParaRPr kumimoji="1" lang="en-US" altLang="zh-TW"/>
          </a:p>
          <a:p>
            <a:r>
              <a:rPr kumimoji="1" lang="en-US" altLang="zh-TW"/>
              <a:t>107</a:t>
            </a:r>
            <a:r>
              <a:rPr kumimoji="1" lang="zh-TW" altLang="en-US"/>
              <a:t>年是試辦，各學校可以自行決定。</a:t>
            </a:r>
            <a:endParaRPr kumimoji="1" lang="en-US" altLang="zh-TW"/>
          </a:p>
          <a:p>
            <a:endParaRPr kumimoji="1" lang="en-US" altLang="zh-TW"/>
          </a:p>
          <a:p>
            <a:r>
              <a:rPr kumimoji="1" lang="zh-TW" altLang="en-US"/>
              <a:t>基北、桃連、高雄</a:t>
            </a:r>
            <a:r>
              <a:rPr kumimoji="1" lang="en-US" altLang="zh-TW"/>
              <a:t>105</a:t>
            </a:r>
            <a:r>
              <a:rPr kumimoji="1" lang="zh-TW" altLang="en-US"/>
              <a:t>學年度已經辦理。</a:t>
            </a:r>
            <a:endParaRPr kumimoji="1" lang="en-US" altLang="zh-TW"/>
          </a:p>
          <a:p>
            <a:endParaRPr kumimoji="1" lang="en-US" altLang="zh-TW"/>
          </a:p>
          <a:p>
            <a:r>
              <a:rPr kumimoji="1" lang="zh-TW" altLang="en-US"/>
              <a:t>不採計在校成績（如段考）</a:t>
            </a:r>
            <a:endParaRPr kumimoji="1" lang="en-US" altLang="zh-TW"/>
          </a:p>
          <a:p>
            <a:endParaRPr kumimoji="1" lang="en-US" altLang="zh-TW"/>
          </a:p>
          <a:p>
            <a:r>
              <a:rPr kumimoji="1" lang="zh-TW" altLang="en-US"/>
              <a:t>以各國中的分配名額為限（有餘額時榴回全區免試名額）學生一樣在系統平台上填志願</a:t>
            </a:r>
            <a:r>
              <a:rPr kumimoji="1" lang="en-US" altLang="zh-TW"/>
              <a:t> </a:t>
            </a:r>
          </a:p>
          <a:p>
            <a:r>
              <a:rPr kumimoji="1" lang="zh-TW" altLang="en-US"/>
              <a:t>若該校報名人數超過分配名額的話要按照「竹苗區比序方式」進行比序決定錄取名單（不採計在校成績！）</a:t>
            </a:r>
          </a:p>
          <a:p>
            <a:endParaRPr kumimoji="1"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fld id="{02481FC6-1D9E-48F7-975E-28E283F03FD2}" type="slidenum">
              <a:rPr kumimoji="0" lang="zh-CN" altLang="en-US" smtClean="0">
                <a:ea typeface="SimSun" pitchFamily="2" charset="-122"/>
              </a:rPr>
              <a:pPr/>
              <a:t>15</a:t>
            </a:fld>
            <a:endParaRPr kumimoji="0" lang="en-US" altLang="zh-CN">
              <a:ea typeface="SimSun" pitchFamily="2" charset="-122"/>
            </a:endParaRPr>
          </a:p>
        </p:txBody>
      </p:sp>
    </p:spTree>
    <p:extLst>
      <p:ext uri="{BB962C8B-B14F-4D97-AF65-F5344CB8AC3E}">
        <p14:creationId xmlns:p14="http://schemas.microsoft.com/office/powerpoint/2010/main" val="28095423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6.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 Id="rId4" Type="http://schemas.openxmlformats.org/officeDocument/2006/relationships/image" Target="../media/image10.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 Id="rId4" Type="http://schemas.openxmlformats.org/officeDocument/2006/relationships/image" Target="../media/image10.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 Id="rId4" Type="http://schemas.openxmlformats.org/officeDocument/2006/relationships/image" Target="../media/image10.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 Id="rId4" Type="http://schemas.openxmlformats.org/officeDocument/2006/relationships/image" Target="../media/image1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 Id="rId4" Type="http://schemas.openxmlformats.org/officeDocument/2006/relationships/image" Target="../media/image10.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8.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635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869796" y="4003802"/>
            <a:ext cx="10363200" cy="1470025"/>
          </a:xfrm>
        </p:spPr>
        <p:txBody>
          <a:bodyPr/>
          <a:lstStyle>
            <a:lvl1pPr>
              <a:defRPr sz="4000" b="1">
                <a:solidFill>
                  <a:schemeClr val="tx2"/>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828800" y="5235463"/>
            <a:ext cx="8534400" cy="1752600"/>
          </a:xfrm>
        </p:spPr>
        <p:txBody>
          <a:bodyPr/>
          <a:lstStyle>
            <a:lvl1pPr marL="0" indent="0" algn="ctr">
              <a:buNone/>
              <a:defRPr sz="1600">
                <a:solidFill>
                  <a:schemeClr val="bg2">
                    <a:lumMod val="1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a:xfrm>
            <a:off x="4165600" y="92075"/>
            <a:ext cx="3860800" cy="476250"/>
          </a:xfrm>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B818A4A7-D925-4464-AF41-CE58879CB3AC}" type="slidenum">
              <a:rPr lang="en-GB" altLang="en-US"/>
              <a:pPr>
                <a:defRPr/>
              </a:pPr>
              <a:t>‹#›</a:t>
            </a:fld>
            <a:endParaRPr lang="en-GB" altLang="en-US"/>
          </a:p>
        </p:txBody>
      </p:sp>
    </p:spTree>
    <p:extLst>
      <p:ext uri="{BB962C8B-B14F-4D97-AF65-F5344CB8AC3E}">
        <p14:creationId xmlns:p14="http://schemas.microsoft.com/office/powerpoint/2010/main" val="321400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8"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9" name="Rectangle 6"/>
          <p:cNvSpPr>
            <a:spLocks noGrp="1" noChangeArrowheads="1"/>
          </p:cNvSpPr>
          <p:nvPr>
            <p:ph type="sldNum" sz="quarter" idx="12"/>
          </p:nvPr>
        </p:nvSpPr>
        <p:spPr/>
        <p:txBody>
          <a:bodyPr/>
          <a:lstStyle>
            <a:lvl1pPr>
              <a:defRPr/>
            </a:lvl1pPr>
          </a:lstStyle>
          <a:p>
            <a:pPr>
              <a:defRPr/>
            </a:pPr>
            <a:fld id="{69454796-6886-42F8-B978-7A2402A15E3E}" type="slidenum">
              <a:rPr lang="en-GB" altLang="en-US"/>
              <a:pPr>
                <a:defRPr/>
              </a:pPr>
              <a:t>‹#›</a:t>
            </a:fld>
            <a:endParaRPr lang="en-GB" altLang="en-US"/>
          </a:p>
        </p:txBody>
      </p:sp>
    </p:spTree>
    <p:extLst>
      <p:ext uri="{BB962C8B-B14F-4D97-AF65-F5344CB8AC3E}">
        <p14:creationId xmlns:p14="http://schemas.microsoft.com/office/powerpoint/2010/main" val="305828357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按一下以編輯母片子標題樣式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798261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979151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120036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651594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022854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104124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832247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939991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289260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1883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4"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5" name="Rectangle 6"/>
          <p:cNvSpPr>
            <a:spLocks noGrp="1" noChangeArrowheads="1"/>
          </p:cNvSpPr>
          <p:nvPr>
            <p:ph type="sldNum" sz="quarter" idx="12"/>
          </p:nvPr>
        </p:nvSpPr>
        <p:spPr/>
        <p:txBody>
          <a:bodyPr/>
          <a:lstStyle>
            <a:lvl1pPr>
              <a:defRPr/>
            </a:lvl1pPr>
          </a:lstStyle>
          <a:p>
            <a:pPr>
              <a:defRPr/>
            </a:pPr>
            <a:fld id="{79B03125-6029-4D96-B131-1956ACFD08EE}" type="slidenum">
              <a:rPr lang="en-GB" altLang="en-US"/>
              <a:pPr>
                <a:defRPr/>
              </a:pPr>
              <a:t>‹#›</a:t>
            </a:fld>
            <a:endParaRPr lang="en-GB" altLang="en-US"/>
          </a:p>
        </p:txBody>
      </p:sp>
    </p:spTree>
    <p:extLst>
      <p:ext uri="{BB962C8B-B14F-4D97-AF65-F5344CB8AC3E}">
        <p14:creationId xmlns:p14="http://schemas.microsoft.com/office/powerpoint/2010/main" val="22097050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774384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按一下以編輯母片子標題樣式</a:t>
            </a:r>
            <a:endParaRPr lang="en-US" dirty="0"/>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79514678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52365191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362246870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pPr>
              <a:defRPr/>
            </a:pPr>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128578526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pPr>
              <a:defRPr/>
            </a:pPr>
            <a:endParaRPr lang="en-GB"/>
          </a:p>
        </p:txBody>
      </p:sp>
      <p:sp>
        <p:nvSpPr>
          <p:cNvPr id="8" name="Footer Placeholder 7"/>
          <p:cNvSpPr>
            <a:spLocks noGrp="1"/>
          </p:cNvSpPr>
          <p:nvPr>
            <p:ph type="ftr" sz="quarter" idx="11"/>
          </p:nvPr>
        </p:nvSpPr>
        <p:spPr/>
        <p:txBody>
          <a:bodyPr/>
          <a:lstStyle/>
          <a:p>
            <a:pPr>
              <a:defRPr/>
            </a:pPr>
            <a:endParaRPr lang="en-GB"/>
          </a:p>
        </p:txBody>
      </p:sp>
      <p:sp>
        <p:nvSpPr>
          <p:cNvPr id="9" name="Slide Number Placeholder 8"/>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4293535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pPr>
              <a:defRPr/>
            </a:pPr>
            <a:fld id="{9680403C-FB90-4557-B73E-93F5788FDBC8}" type="datetime1">
              <a:rPr lang="zh-TW" altLang="en-US" smtClean="0"/>
              <a:t>2026/3/12</a:t>
            </a:fld>
            <a:endParaRPr lang="zh-TW" altLang="en-US"/>
          </a:p>
        </p:txBody>
      </p:sp>
      <p:sp>
        <p:nvSpPr>
          <p:cNvPr id="4" name="Footer Placeholder 3"/>
          <p:cNvSpPr>
            <a:spLocks noGrp="1"/>
          </p:cNvSpPr>
          <p:nvPr>
            <p:ph type="ftr" sz="quarter" idx="11"/>
          </p:nvPr>
        </p:nvSpPr>
        <p:spPr/>
        <p:txBody>
          <a:bodyPr/>
          <a:lstStyle/>
          <a:p>
            <a:pPr>
              <a:defRPr/>
            </a:pPr>
            <a:endParaRPr lang="zh-TW" altLang="en-US"/>
          </a:p>
        </p:txBody>
      </p:sp>
      <p:sp>
        <p:nvSpPr>
          <p:cNvPr id="5" name="Slide Number Placeholder 4"/>
          <p:cNvSpPr>
            <a:spLocks noGrp="1"/>
          </p:cNvSpPr>
          <p:nvPr>
            <p:ph type="sldNum" sz="quarter" idx="12"/>
          </p:nvPr>
        </p:nvSpPr>
        <p:spPr/>
        <p:txBody>
          <a:bodyPr/>
          <a:lstStyle/>
          <a:p>
            <a:pPr>
              <a:defRPr/>
            </a:pPr>
            <a:fld id="{3389D979-77D4-4AA7-9D0B-5088B9A32813}" type="slidenum">
              <a:rPr lang="zh-TW" altLang="en-US" smtClean="0"/>
              <a:pPr>
                <a:defRPr/>
              </a:pPr>
              <a:t>‹#›</a:t>
            </a:fld>
            <a:endParaRPr lang="zh-TW" altLang="en-US"/>
          </a:p>
        </p:txBody>
      </p:sp>
      <p:sp>
        <p:nvSpPr>
          <p:cNvPr id="6" name="矩形 5">
            <a:extLst>
              <a:ext uri="{FF2B5EF4-FFF2-40B4-BE49-F238E27FC236}">
                <a16:creationId xmlns:a16="http://schemas.microsoft.com/office/drawing/2014/main" id="{5FD7E93E-872B-46AD-B919-5C2D37C4672E}"/>
              </a:ext>
            </a:extLst>
          </p:cNvPr>
          <p:cNvSpPr/>
          <p:nvPr userDrawn="1"/>
        </p:nvSpPr>
        <p:spPr>
          <a:xfrm>
            <a:off x="2" y="1"/>
            <a:ext cx="12191999" cy="692925"/>
          </a:xfrm>
          <a:prstGeom prst="rect">
            <a:avLst/>
          </a:prstGeom>
          <a:gradFill flip="none" rotWithShape="1">
            <a:gsLst>
              <a:gs pos="95000">
                <a:schemeClr val="tx1"/>
              </a:gs>
              <a:gs pos="22000">
                <a:srgbClr val="660032"/>
              </a:gs>
              <a:gs pos="5000">
                <a:srgbClr val="66003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pic>
        <p:nvPicPr>
          <p:cNvPr id="7" name="圖片 6">
            <a:extLst>
              <a:ext uri="{FF2B5EF4-FFF2-40B4-BE49-F238E27FC236}">
                <a16:creationId xmlns:a16="http://schemas.microsoft.com/office/drawing/2014/main" id="{0EB60B5A-F2D0-46B3-A5E5-0AC8C6902E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322137" y="108928"/>
            <a:ext cx="633424" cy="475068"/>
          </a:xfrm>
          <a:prstGeom prst="rect">
            <a:avLst/>
          </a:prstGeom>
        </p:spPr>
      </p:pic>
    </p:spTree>
    <p:extLst>
      <p:ext uri="{BB962C8B-B14F-4D97-AF65-F5344CB8AC3E}">
        <p14:creationId xmlns:p14="http://schemas.microsoft.com/office/powerpoint/2010/main" val="355167222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3/12/2026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84481309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含輔助字幕的內容">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pPr>
              <a:defRPr/>
            </a:pPr>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159260164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含輔助字幕的圖片">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pPr>
              <a:defRPr/>
            </a:pPr>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2988495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3"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4" name="Rectangle 6"/>
          <p:cNvSpPr>
            <a:spLocks noGrp="1" noChangeArrowheads="1"/>
          </p:cNvSpPr>
          <p:nvPr>
            <p:ph type="sldNum" sz="quarter" idx="12"/>
          </p:nvPr>
        </p:nvSpPr>
        <p:spPr/>
        <p:txBody>
          <a:bodyPr/>
          <a:lstStyle>
            <a:lvl1pPr>
              <a:defRPr/>
            </a:lvl1pPr>
          </a:lstStyle>
          <a:p>
            <a:pPr>
              <a:defRPr/>
            </a:pPr>
            <a:fld id="{814D2BF7-3D8E-4E8D-9D42-703BB7A48313}" type="slidenum">
              <a:rPr lang="en-GB" altLang="en-US"/>
              <a:pPr>
                <a:defRPr/>
              </a:pPr>
              <a:t>‹#›</a:t>
            </a:fld>
            <a:endParaRPr lang="en-GB" altLang="en-US"/>
          </a:p>
        </p:txBody>
      </p:sp>
    </p:spTree>
    <p:extLst>
      <p:ext uri="{BB962C8B-B14F-4D97-AF65-F5344CB8AC3E}">
        <p14:creationId xmlns:p14="http://schemas.microsoft.com/office/powerpoint/2010/main" val="250069592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328043280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251803872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Title and Content 2 - Templateswise.com">
    <p:spTree>
      <p:nvGrpSpPr>
        <p:cNvPr id="1" name=""/>
        <p:cNvGrpSpPr/>
        <p:nvPr/>
      </p:nvGrpSpPr>
      <p:grpSpPr>
        <a:xfrm>
          <a:off x="0" y="0"/>
          <a:ext cx="0" cy="0"/>
          <a:chOff x="0" y="0"/>
          <a:chExt cx="0" cy="0"/>
        </a:xfrm>
      </p:grpSpPr>
      <p:sp>
        <p:nvSpPr>
          <p:cNvPr id="7" name="Title 1"/>
          <p:cNvSpPr>
            <a:spLocks noGrp="1"/>
          </p:cNvSpPr>
          <p:nvPr>
            <p:ph type="title"/>
          </p:nvPr>
        </p:nvSpPr>
        <p:spPr>
          <a:xfrm>
            <a:off x="3407701" y="471257"/>
            <a:ext cx="8174699" cy="1143000"/>
          </a:xfrm>
        </p:spPr>
        <p:txBody>
          <a:bodyPr/>
          <a:lstStyle>
            <a:lvl1pPr algn="l">
              <a:defRPr>
                <a:solidFill>
                  <a:schemeClr val="tx1">
                    <a:lumMod val="75000"/>
                    <a:lumOff val="25000"/>
                  </a:schemeClr>
                </a:solidFill>
              </a:defRPr>
            </a:lvl1pPr>
          </a:lstStyle>
          <a:p>
            <a:r>
              <a:rPr lang="zh-TW" altLang="en-US" noProof="0"/>
              <a:t>按一下以編輯母片標題樣式</a:t>
            </a:r>
            <a:endParaRPr lang="en-US" noProof="0" dirty="0"/>
          </a:p>
        </p:txBody>
      </p:sp>
      <p:sp>
        <p:nvSpPr>
          <p:cNvPr id="8" name="Content Placeholder 2"/>
          <p:cNvSpPr>
            <a:spLocks noGrp="1"/>
          </p:cNvSpPr>
          <p:nvPr>
            <p:ph idx="1"/>
          </p:nvPr>
        </p:nvSpPr>
        <p:spPr>
          <a:xfrm>
            <a:off x="3407701" y="1796830"/>
            <a:ext cx="8174699" cy="4805129"/>
          </a:xfrm>
        </p:spPr>
        <p:txBody>
          <a:bodyPr/>
          <a:lstStyle>
            <a:lvl1pPr>
              <a:defRPr>
                <a:solidFill>
                  <a:schemeClr val="tx1">
                    <a:lumMod val="75000"/>
                    <a:lumOff val="25000"/>
                  </a:schemeClr>
                </a:solidFill>
              </a:defRPr>
            </a:lvl1pPr>
          </a:lstStyle>
          <a:p>
            <a:pPr lvl="0"/>
            <a:r>
              <a:rPr lang="zh-TW" altLang="en-US" noProof="0"/>
              <a:t>按一下以編輯母片文字樣式</a:t>
            </a:r>
          </a:p>
        </p:txBody>
      </p:sp>
    </p:spTree>
    <p:extLst>
      <p:ext uri="{BB962C8B-B14F-4D97-AF65-F5344CB8AC3E}">
        <p14:creationId xmlns:p14="http://schemas.microsoft.com/office/powerpoint/2010/main" val="64518347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a:defRPr/>
            </a:lvl1pPr>
          </a:lstStyle>
          <a:p>
            <a:pPr>
              <a:defRPr/>
            </a:pPr>
            <a:fld id="{31245076-9DC0-4863-A419-E78EE1DDC9B1}" type="datetimeFigureOut">
              <a:rPr lang="zh-CN" altLang="en-US"/>
              <a:pPr>
                <a:defRPr/>
              </a:pPr>
              <a:t>2026/3/12</a:t>
            </a:fld>
            <a:endParaRPr lang="zh-CN" altLang="en-US"/>
          </a:p>
        </p:txBody>
      </p:sp>
      <p:sp>
        <p:nvSpPr>
          <p:cNvPr id="4" name="頁尾版面配置區 3"/>
          <p:cNvSpPr>
            <a:spLocks noGrp="1"/>
          </p:cNvSpPr>
          <p:nvPr>
            <p:ph type="ftr" sz="quarter" idx="11"/>
          </p:nvPr>
        </p:nvSpPr>
        <p:spPr/>
        <p:txBody>
          <a:bodyPr/>
          <a:lstStyle>
            <a:lvl1pPr>
              <a:defRPr/>
            </a:lvl1pPr>
          </a:lstStyle>
          <a:p>
            <a:pPr>
              <a:defRPr/>
            </a:pPr>
            <a:endParaRPr lang="zh-CN" altLang="en-US"/>
          </a:p>
        </p:txBody>
      </p:sp>
      <p:sp>
        <p:nvSpPr>
          <p:cNvPr id="5" name="投影片編號版面配置區 4"/>
          <p:cNvSpPr>
            <a:spLocks noGrp="1"/>
          </p:cNvSpPr>
          <p:nvPr>
            <p:ph type="sldNum" sz="quarter" idx="12"/>
          </p:nvPr>
        </p:nvSpPr>
        <p:spPr/>
        <p:txBody>
          <a:bodyPr/>
          <a:lstStyle>
            <a:lvl1pPr>
              <a:defRPr/>
            </a:lvl1pPr>
          </a:lstStyle>
          <a:p>
            <a:pPr>
              <a:defRPr/>
            </a:pPr>
            <a:fld id="{4F747E1F-0F65-4C74-AB8B-A4E011ECCCE3}" type="slidenum">
              <a:rPr lang="zh-CN" altLang="en-US"/>
              <a:pPr>
                <a:defRPr/>
              </a:pPr>
              <a:t>‹#›</a:t>
            </a:fld>
            <a:endParaRPr lang="en-US" altLang="zh-CN"/>
          </a:p>
        </p:txBody>
      </p:sp>
    </p:spTree>
    <p:extLst>
      <p:ext uri="{BB962C8B-B14F-4D97-AF65-F5344CB8AC3E}">
        <p14:creationId xmlns:p14="http://schemas.microsoft.com/office/powerpoint/2010/main" val="297216015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0624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7823449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5347039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9001029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2858354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03365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CE2DD6D2-C56E-49B0-9704-3972DB98F6A9}" type="slidenum">
              <a:rPr lang="en-GB" altLang="en-US"/>
              <a:pPr>
                <a:defRPr/>
              </a:pPr>
              <a:t>‹#›</a:t>
            </a:fld>
            <a:endParaRPr lang="en-GB" altLang="en-US"/>
          </a:p>
        </p:txBody>
      </p:sp>
    </p:spTree>
    <p:extLst>
      <p:ext uri="{BB962C8B-B14F-4D97-AF65-F5344CB8AC3E}">
        <p14:creationId xmlns:p14="http://schemas.microsoft.com/office/powerpoint/2010/main" val="114308964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9634757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6891579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7895115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655369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1900987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757531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019DC686-298A-4DC5-9B8E-BB1413F8762C}" type="slidenum">
              <a:rPr lang="en-GB" altLang="en-US"/>
              <a:pPr>
                <a:defRPr/>
              </a:pPr>
              <a:t>‹#›</a:t>
            </a:fld>
            <a:endParaRPr lang="en-GB" altLang="en-US"/>
          </a:p>
        </p:txBody>
      </p:sp>
    </p:spTree>
    <p:extLst>
      <p:ext uri="{BB962C8B-B14F-4D97-AF65-F5344CB8AC3E}">
        <p14:creationId xmlns:p14="http://schemas.microsoft.com/office/powerpoint/2010/main" val="17581704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DA4F3660-1FFC-45F1-8B5F-1637CF1347A3}" type="slidenum">
              <a:rPr lang="en-GB" altLang="en-US"/>
              <a:pPr>
                <a:defRPr/>
              </a:pPr>
              <a:t>‹#›</a:t>
            </a:fld>
            <a:endParaRPr lang="en-GB" altLang="en-US"/>
          </a:p>
        </p:txBody>
      </p:sp>
    </p:spTree>
    <p:extLst>
      <p:ext uri="{BB962C8B-B14F-4D97-AF65-F5344CB8AC3E}">
        <p14:creationId xmlns:p14="http://schemas.microsoft.com/office/powerpoint/2010/main" val="40853971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7"/>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47"/>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09AD28A7-142B-4E42-8C20-3E1276DF19D5}" type="slidenum">
              <a:rPr lang="en-GB" altLang="en-US"/>
              <a:pPr>
                <a:defRPr/>
              </a:pPr>
              <a:t>‹#›</a:t>
            </a:fld>
            <a:endParaRPr lang="en-GB" altLang="en-US"/>
          </a:p>
        </p:txBody>
      </p:sp>
    </p:spTree>
    <p:extLst>
      <p:ext uri="{BB962C8B-B14F-4D97-AF65-F5344CB8AC3E}">
        <p14:creationId xmlns:p14="http://schemas.microsoft.com/office/powerpoint/2010/main" val="9904015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en-GB"/>
          </a:p>
        </p:txBody>
      </p:sp>
      <p:sp>
        <p:nvSpPr>
          <p:cNvPr id="3" name="Table Placeholder 2"/>
          <p:cNvSpPr>
            <a:spLocks noGrp="1"/>
          </p:cNvSpPr>
          <p:nvPr>
            <p:ph type="tbl" idx="1"/>
          </p:nvPr>
        </p:nvSpPr>
        <p:spPr>
          <a:xfrm>
            <a:off x="609600" y="1600206"/>
            <a:ext cx="10972800" cy="4525963"/>
          </a:xfrm>
        </p:spPr>
        <p:txBody>
          <a:bodyPr/>
          <a:lstStyle/>
          <a:p>
            <a:pPr lvl="0"/>
            <a:endParaRPr lang="en-GB" noProof="0"/>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E3720E6D-FD9A-433F-A033-5E3B0B8E030A}" type="slidenum">
              <a:rPr lang="en-GB" altLang="en-US"/>
              <a:pPr>
                <a:defRPr/>
              </a:pPr>
              <a:t>‹#›</a:t>
            </a:fld>
            <a:endParaRPr lang="en-GB" altLang="en-US"/>
          </a:p>
        </p:txBody>
      </p:sp>
    </p:spTree>
    <p:extLst>
      <p:ext uri="{BB962C8B-B14F-4D97-AF65-F5344CB8AC3E}">
        <p14:creationId xmlns:p14="http://schemas.microsoft.com/office/powerpoint/2010/main" val="31652923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7BB475BF-6B0F-4303-96F1-1BBD92A65FB6}" type="slidenum">
              <a:rPr lang="en-GB" altLang="en-US"/>
              <a:pPr>
                <a:defRPr/>
              </a:pPr>
              <a:t>‹#›</a:t>
            </a:fld>
            <a:endParaRPr lang="en-GB" altLang="en-US"/>
          </a:p>
        </p:txBody>
      </p:sp>
    </p:spTree>
    <p:extLst>
      <p:ext uri="{BB962C8B-B14F-4D97-AF65-F5344CB8AC3E}">
        <p14:creationId xmlns:p14="http://schemas.microsoft.com/office/powerpoint/2010/main" val="31005995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Graph and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4">
            <a:extLst>
              <a:ext uri="{FF2B5EF4-FFF2-40B4-BE49-F238E27FC236}">
                <a16:creationId xmlns:a16="http://schemas.microsoft.com/office/drawing/2014/main" id="{FBC8DF04-F6A4-49EE-9673-FAD912350045}"/>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1B1740AD-FA7D-4F4F-A75B-2C26CE5DB4ED}"/>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CD5A7532-69E3-405B-B056-D3027F8EF5EF}"/>
              </a:ext>
            </a:extLst>
          </p:cNvPr>
          <p:cNvSpPr>
            <a:spLocks noGrp="1" noChangeArrowheads="1"/>
          </p:cNvSpPr>
          <p:nvPr>
            <p:ph type="sldNum" sz="quarter" idx="12"/>
          </p:nvPr>
        </p:nvSpPr>
        <p:spPr>
          <a:ln/>
        </p:spPr>
        <p:txBody>
          <a:bodyPr/>
          <a:lstStyle>
            <a:lvl1pPr>
              <a:defRPr/>
            </a:lvl1pPr>
          </a:lstStyle>
          <a:p>
            <a:fld id="{FF1B823F-AA5C-4F57-9BCF-A6D098E71204}" type="slidenum">
              <a:rPr lang="en-GB" altLang="en-US"/>
              <a:pPr/>
              <a:t>‹#›</a:t>
            </a:fld>
            <a:endParaRPr lang="en-GB" altLang="en-US"/>
          </a:p>
        </p:txBody>
      </p:sp>
    </p:spTree>
    <p:extLst>
      <p:ext uri="{BB962C8B-B14F-4D97-AF65-F5344CB8AC3E}">
        <p14:creationId xmlns:p14="http://schemas.microsoft.com/office/powerpoint/2010/main" val="2012968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635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4204002"/>
            <a:ext cx="10363200" cy="1470025"/>
          </a:xfrm>
        </p:spPr>
        <p:txBody>
          <a:bodyPr/>
          <a:lstStyle>
            <a:lvl1pPr>
              <a:defRPr sz="4000" b="1">
                <a:solidFill>
                  <a:schemeClr val="tx2"/>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828800" y="5447322"/>
            <a:ext cx="8534400" cy="563189"/>
          </a:xfrm>
        </p:spPr>
        <p:txBody>
          <a:bodyPr/>
          <a:lstStyle>
            <a:lvl1pPr marL="0" indent="0" algn="ctr">
              <a:buNone/>
              <a:defRPr sz="1600">
                <a:solidFill>
                  <a:schemeClr val="bg2">
                    <a:lumMod val="1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a:xfrm>
            <a:off x="4165600" y="92075"/>
            <a:ext cx="3860800" cy="476250"/>
          </a:xfrm>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24C6A719-60BD-408B-AEE5-4E3D0745EBB0}" type="slidenum">
              <a:rPr lang="en-GB" altLang="en-US"/>
              <a:pPr>
                <a:defRPr/>
              </a:pPr>
              <a:t>‹#›</a:t>
            </a:fld>
            <a:endParaRPr lang="en-GB" altLang="en-US"/>
          </a:p>
        </p:txBody>
      </p:sp>
    </p:spTree>
    <p:extLst>
      <p:ext uri="{BB962C8B-B14F-4D97-AF65-F5344CB8AC3E}">
        <p14:creationId xmlns:p14="http://schemas.microsoft.com/office/powerpoint/2010/main" val="36253495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1" name="Freeform 6" title="scalloped circle"/>
          <p:cNvSpPr/>
          <p:nvPr/>
        </p:nvSpPr>
        <p:spPr bwMode="auto">
          <a:xfrm>
            <a:off x="2750820" y="630938"/>
            <a:ext cx="6973824"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9" cy="4394988"/>
          </a:xfrm>
        </p:spPr>
        <p:txBody>
          <a:bodyPr anchor="ctr">
            <a:noAutofit/>
          </a:bodyPr>
          <a:lstStyle>
            <a:lvl1pPr algn="ctr">
              <a:defRPr sz="7500" spc="600" baseline="0"/>
            </a:lvl1pPr>
          </a:lstStyle>
          <a:p>
            <a:r>
              <a:rPr lang="zh-TW" altLang="en-US"/>
              <a:t>按一下以編輯母片標題樣式</a:t>
            </a:r>
            <a:endParaRPr lang="en-US" dirty="0"/>
          </a:p>
        </p:txBody>
      </p:sp>
      <p:sp>
        <p:nvSpPr>
          <p:cNvPr id="3" name="Subtitle 2"/>
          <p:cNvSpPr>
            <a:spLocks noGrp="1"/>
          </p:cNvSpPr>
          <p:nvPr>
            <p:ph type="subTitle" idx="1"/>
          </p:nvPr>
        </p:nvSpPr>
        <p:spPr>
          <a:xfrm>
            <a:off x="2215046" y="5979198"/>
            <a:ext cx="8045373"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按一下以編輯母片副標題樣式</a:t>
            </a:r>
            <a:endParaRPr lang="en-US" dirty="0"/>
          </a:p>
        </p:txBody>
      </p:sp>
      <p:sp>
        <p:nvSpPr>
          <p:cNvPr id="4" name="Date Placeholder 3"/>
          <p:cNvSpPr>
            <a:spLocks noGrp="1"/>
          </p:cNvSpPr>
          <p:nvPr>
            <p:ph type="dt" sz="half" idx="10"/>
          </p:nvPr>
        </p:nvSpPr>
        <p:spPr>
          <a:xfrm>
            <a:off x="1078523" y="6375679"/>
            <a:ext cx="2329723" cy="348462"/>
          </a:xfrm>
        </p:spPr>
        <p:txBody>
          <a:bodyPr/>
          <a:lstStyle>
            <a:lvl1pPr>
              <a:defRPr baseline="0">
                <a:solidFill>
                  <a:schemeClr val="accent1">
                    <a:lumMod val="50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067219" y="6375679"/>
            <a:ext cx="2329723" cy="345796"/>
          </a:xfrm>
        </p:spPr>
        <p:txBody>
          <a:bodyPr/>
          <a:lstStyle>
            <a:lvl1pPr>
              <a:defRPr baseline="0">
                <a:solidFill>
                  <a:schemeClr val="accent1">
                    <a:lumMod val="50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353301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val="3484149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11" name="Freeform 6"/>
          <p:cNvSpPr/>
          <p:nvPr/>
        </p:nvSpPr>
        <p:spPr bwMode="auto">
          <a:xfrm>
            <a:off x="1" y="0"/>
            <a:ext cx="281463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3242930" y="1073890"/>
            <a:ext cx="8187071" cy="4064627"/>
          </a:xfrm>
        </p:spPr>
        <p:txBody>
          <a:bodyPr anchor="b">
            <a:normAutofit/>
          </a:bodyPr>
          <a:lstStyle>
            <a:lvl1pPr>
              <a:defRPr sz="6300" spc="600" baseline="0">
                <a:solidFill>
                  <a:schemeClr val="tx2"/>
                </a:solidFill>
              </a:defRPr>
            </a:lvl1pPr>
          </a:lstStyle>
          <a:p>
            <a:r>
              <a:rPr lang="zh-TW" altLang="en-US"/>
              <a:t>按一下以編輯母片標題樣式</a:t>
            </a:r>
            <a:endParaRPr lang="en-US" dirty="0"/>
          </a:p>
        </p:txBody>
      </p:sp>
      <p:sp>
        <p:nvSpPr>
          <p:cNvPr id="3" name="Text Placeholder 2"/>
          <p:cNvSpPr>
            <a:spLocks noGrp="1"/>
          </p:cNvSpPr>
          <p:nvPr>
            <p:ph type="body" idx="1"/>
          </p:nvPr>
        </p:nvSpPr>
        <p:spPr>
          <a:xfrm>
            <a:off x="3242931" y="5159783"/>
            <a:ext cx="7017488"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a:t>編輯母片文字樣式</a:t>
            </a:r>
          </a:p>
        </p:txBody>
      </p:sp>
      <p:sp>
        <p:nvSpPr>
          <p:cNvPr id="4" name="Date Placeholder 3"/>
          <p:cNvSpPr>
            <a:spLocks noGrp="1"/>
          </p:cNvSpPr>
          <p:nvPr>
            <p:ph type="dt" sz="half" idx="10"/>
          </p:nvPr>
        </p:nvSpPr>
        <p:spPr>
          <a:xfrm>
            <a:off x="3236547" y="6375679"/>
            <a:ext cx="1493947" cy="348462"/>
          </a:xfrm>
        </p:spPr>
        <p:txBody>
          <a:bodyPr/>
          <a:lstStyle>
            <a:lvl1pPr>
              <a:defRPr baseline="0">
                <a:solidFill>
                  <a:schemeClr val="tx2"/>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a:xfrm>
            <a:off x="9942434" y="6375679"/>
            <a:ext cx="1487567" cy="345796"/>
          </a:xfrm>
        </p:spPr>
        <p:txBody>
          <a:bodyPr/>
          <a:lstStyle>
            <a:lvl1pPr>
              <a:defRPr baseline="0">
                <a:solidFill>
                  <a:schemeClr val="tx2"/>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6" name="Freeform 11"/>
          <p:cNvSpPr/>
          <p:nvPr/>
        </p:nvSpPr>
        <p:spPr bwMode="auto">
          <a:xfrm>
            <a:off x="874382" y="0"/>
            <a:ext cx="164623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title="left scallop shape"/>
          <p:cNvGrpSpPr/>
          <p:nvPr/>
        </p:nvGrpSpPr>
        <p:grpSpPr>
          <a:xfrm>
            <a:off x="1" y="0"/>
            <a:ext cx="2814639" cy="6858000"/>
            <a:chOff x="0" y="0"/>
            <a:chExt cx="2110979" cy="6858000"/>
          </a:xfrm>
        </p:grpSpPr>
        <p:sp>
          <p:nvSpPr>
            <p:cNvPr id="9" name="Freeform 8" title="left scallop shape"/>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title="left scallop inline"/>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7824306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1257300"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647795" y="2286000"/>
            <a:ext cx="4791456" cy="361950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val="721498445"/>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1257301" y="381002"/>
            <a:ext cx="10172700" cy="1493517"/>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1255776"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4" name="Content Placeholder 3"/>
          <p:cNvSpPr>
            <a:spLocks noGrp="1"/>
          </p:cNvSpPr>
          <p:nvPr>
            <p:ph sz="half" idx="2"/>
          </p:nvPr>
        </p:nvSpPr>
        <p:spPr>
          <a:xfrm>
            <a:off x="1255776"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633864" y="2199635"/>
            <a:ext cx="481584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6" name="Content Placeholder 5"/>
          <p:cNvSpPr>
            <a:spLocks noGrp="1"/>
          </p:cNvSpPr>
          <p:nvPr>
            <p:ph sz="quarter" idx="4"/>
          </p:nvPr>
        </p:nvSpPr>
        <p:spPr>
          <a:xfrm>
            <a:off x="6633864" y="2909102"/>
            <a:ext cx="4815840" cy="299639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Footer Placeholder 7"/>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9" name="Slide Number Placeholder 8"/>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val="2010767309"/>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Footer Placeholder 3"/>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Slide Number Placeholder 4"/>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val="29881884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3" name="Footer Placeholder 2"/>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4" name="Slide Number Placeholder 3"/>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val="15037131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5" y="457201"/>
            <a:ext cx="3092115" cy="1196671"/>
          </a:xfrm>
        </p:spPr>
        <p:txBody>
          <a:bodyPr anchor="b">
            <a:normAutofit/>
          </a:bodyPr>
          <a:lstStyle>
            <a:lvl1pPr>
              <a:lnSpc>
                <a:spcPct val="100000"/>
              </a:lnSpc>
              <a:defRPr sz="1800" b="1" i="0" cap="all" spc="225" baseline="0">
                <a:solidFill>
                  <a:schemeClr val="accent1"/>
                </a:solidFill>
                <a:latin typeface="+mn-lt"/>
              </a:defRPr>
            </a:lvl1pPr>
          </a:lstStyle>
          <a:p>
            <a:r>
              <a:rPr lang="zh-TW" altLang="en-US"/>
              <a:t>按一下以編輯母片標題樣式</a:t>
            </a:r>
            <a:endParaRPr lang="en-US" dirty="0"/>
          </a:p>
        </p:txBody>
      </p:sp>
      <p:sp>
        <p:nvSpPr>
          <p:cNvPr id="3" name="Content Placeholder 2"/>
          <p:cNvSpPr>
            <a:spLocks noGrp="1"/>
          </p:cNvSpPr>
          <p:nvPr>
            <p:ph idx="1"/>
          </p:nvPr>
        </p:nvSpPr>
        <p:spPr>
          <a:xfrm>
            <a:off x="765051" y="920377"/>
            <a:ext cx="6158419"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37885" y="1741336"/>
            <a:ext cx="3092115"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052" y="6375679"/>
            <a:ext cx="1233355"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91015" y="6375679"/>
            <a:ext cx="1232456"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22862102"/>
      </p:ext>
    </p:extLst>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5" y="2"/>
            <a:ext cx="7355585"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TW" altLang="en-US"/>
              <a:t>按一下圖示以新增圖片</a:t>
            </a:r>
            <a:endParaRPr lang="en-US" dirty="0"/>
          </a:p>
        </p:txBody>
      </p:sp>
      <p:sp>
        <p:nvSpPr>
          <p:cNvPr id="11" name="Freeform 11" title="right scallop background shape"/>
          <p:cNvSpPr/>
          <p:nvPr/>
        </p:nvSpPr>
        <p:spPr bwMode="auto">
          <a:xfrm>
            <a:off x="7389813"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4" y="457200"/>
            <a:ext cx="3092117" cy="1196670"/>
          </a:xfrm>
        </p:spPr>
        <p:txBody>
          <a:bodyPr anchor="b">
            <a:normAutofit/>
          </a:bodyPr>
          <a:lstStyle>
            <a:lvl1pPr>
              <a:lnSpc>
                <a:spcPct val="100000"/>
              </a:lnSpc>
              <a:defRPr sz="1800" b="1" i="0" spc="225" baseline="0">
                <a:solidFill>
                  <a:schemeClr val="accent1"/>
                </a:solidFill>
                <a:latin typeface="+mn-lt"/>
              </a:defRPr>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8337884" y="1741336"/>
            <a:ext cx="3092117"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a:xfrm>
            <a:off x="765951" y="6375679"/>
            <a:ext cx="1232456" cy="348462"/>
          </a:xfrm>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Footer Placeholder 5"/>
          <p:cNvSpPr>
            <a:spLocks noGrp="1"/>
          </p:cNvSpPr>
          <p:nvPr>
            <p:ph type="ftr" sz="quarter" idx="11"/>
          </p:nvPr>
        </p:nvSpPr>
        <p:spPr>
          <a:xfrm>
            <a:off x="2103621" y="6375679"/>
            <a:ext cx="3482179" cy="345796"/>
          </a:xfrm>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7" name="Slide Number Placeholder 6"/>
          <p:cNvSpPr>
            <a:spLocks noGrp="1"/>
          </p:cNvSpPr>
          <p:nvPr>
            <p:ph type="sldNum" sz="quarter" idx="12"/>
          </p:nvPr>
        </p:nvSpPr>
        <p:spPr>
          <a:xfrm>
            <a:off x="5674871" y="6375679"/>
            <a:ext cx="1263280" cy="345796"/>
          </a:xfrm>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3" name="Rectangle 12"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9043747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val="253166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lgn="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EB5DAFB1-571D-4BE6-9C22-F6660F70AC40}" type="slidenum">
              <a:rPr lang="en-GB" altLang="en-US"/>
              <a:pPr>
                <a:defRPr/>
              </a:pPr>
              <a:t>‹#›</a:t>
            </a:fld>
            <a:endParaRPr lang="en-GB" altLang="en-US"/>
          </a:p>
        </p:txBody>
      </p:sp>
    </p:spTree>
    <p:extLst>
      <p:ext uri="{BB962C8B-B14F-4D97-AF65-F5344CB8AC3E}">
        <p14:creationId xmlns:p14="http://schemas.microsoft.com/office/powerpoint/2010/main" val="33973112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95882" y="382386"/>
            <a:ext cx="2362573" cy="5600404"/>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1257299" y="382386"/>
            <a:ext cx="7746023" cy="5600404"/>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val="7993664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normAutofit/>
          </a:bodyPr>
          <a:lstStyle>
            <a:lvl1pPr>
              <a:defRPr sz="4400" b="1">
                <a:solidFill>
                  <a:schemeClr val="tx2">
                    <a:lumMod val="75000"/>
                  </a:schemeClr>
                </a:solidFill>
                <a:latin typeface="微軟正黑體" panose="020B0604030504040204" pitchFamily="34" charset="-120"/>
                <a:ea typeface="微軟正黑體" panose="020B0604030504040204" pitchFamily="34" charset="-120"/>
              </a:defRPr>
            </a:lvl1pPr>
          </a:lstStyle>
          <a:p>
            <a:r>
              <a:rPr lang="zh-TW" altLang="en-US"/>
              <a:t>按一下以編輯母片標題樣式</a:t>
            </a:r>
            <a:endParaRPr lang="zh-TW" altLang="en-US" dirty="0"/>
          </a:p>
        </p:txBody>
      </p:sp>
      <p:sp>
        <p:nvSpPr>
          <p:cNvPr id="3" name="副標題 2"/>
          <p:cNvSpPr>
            <a:spLocks noGrp="1"/>
          </p:cNvSpPr>
          <p:nvPr>
            <p:ph type="subTitle" idx="1"/>
          </p:nvPr>
        </p:nvSpPr>
        <p:spPr>
          <a:xfrm>
            <a:off x="1828800" y="3886200"/>
            <a:ext cx="8534400" cy="1752600"/>
          </a:xfrm>
        </p:spPr>
        <p:txBody>
          <a:bodyPr/>
          <a:lstStyle>
            <a:lvl1pPr marL="0" indent="0" algn="ctr">
              <a:buNone/>
              <a:defRPr baseline="0">
                <a:solidFill>
                  <a:schemeClr val="tx1">
                    <a:tint val="75000"/>
                  </a:schemeClr>
                </a:solidFill>
                <a:latin typeface="Arial Black" panose="020B0A04020102020204" pitchFamily="34" charset="0"/>
                <a:ea typeface="標楷體" panose="03000509000000000000" pitchFamily="65"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zh-TW" altLang="en-US" dirty="0"/>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41556689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b="1" baseline="0">
                <a:solidFill>
                  <a:schemeClr val="accent1">
                    <a:lumMod val="75000"/>
                  </a:schemeClr>
                </a:solidFill>
                <a:latin typeface="Goudy Old Style" panose="02020502050305020303" pitchFamily="18" charset="0"/>
                <a:ea typeface="微軟正黑體" panose="020B0604030504040204" pitchFamily="34" charset="-120"/>
              </a:defRPr>
            </a:lvl1pPr>
          </a:lstStyle>
          <a:p>
            <a:r>
              <a:rPr lang="zh-TW" altLang="en-US"/>
              <a:t>按一下以編輯母片標題樣式</a:t>
            </a:r>
            <a:endParaRPr lang="zh-TW" altLang="en-US" dirty="0"/>
          </a:p>
        </p:txBody>
      </p:sp>
      <p:sp>
        <p:nvSpPr>
          <p:cNvPr id="3" name="內容版面配置區 2"/>
          <p:cNvSpPr>
            <a:spLocks noGrp="1"/>
          </p:cNvSpPr>
          <p:nvPr>
            <p:ph idx="1"/>
          </p:nvPr>
        </p:nvSpPr>
        <p:spPr/>
        <p:txBody>
          <a:bodyPr/>
          <a:lstStyle>
            <a:lvl1pPr marL="342900" indent="-342900">
              <a:buClr>
                <a:schemeClr val="accent6">
                  <a:lumMod val="75000"/>
                </a:schemeClr>
              </a:buClr>
              <a:buFont typeface="Times New Roman" panose="02020603050405020304" pitchFamily="18" charset="0"/>
              <a:buChar char="►"/>
              <a:defRPr baseline="0">
                <a:latin typeface="Times New Roman" panose="02020603050405020304" pitchFamily="18" charset="0"/>
                <a:ea typeface="標楷體" panose="03000509000000000000" pitchFamily="65" charset="-120"/>
              </a:defRPr>
            </a:lvl1pPr>
            <a:lvl2pPr marL="742950" indent="-285750">
              <a:buClr>
                <a:schemeClr val="accent6">
                  <a:lumMod val="75000"/>
                </a:schemeClr>
              </a:buClr>
              <a:buFont typeface="Wingdings" panose="05000000000000000000" pitchFamily="2" charset="2"/>
              <a:buChar char="l"/>
              <a:defRPr baseline="0">
                <a:latin typeface="Times New Roman" panose="02020603050405020304" pitchFamily="18" charset="0"/>
                <a:ea typeface="標楷體" panose="03000509000000000000" pitchFamily="65" charset="-120"/>
              </a:defRPr>
            </a:lvl2pPr>
            <a:lvl3pPr marL="1143000" indent="-228600">
              <a:buClr>
                <a:schemeClr val="accent6">
                  <a:lumMod val="75000"/>
                </a:schemeClr>
              </a:buClr>
              <a:buFont typeface="Wingdings" panose="05000000000000000000" pitchFamily="2" charset="2"/>
              <a:buChar char="n"/>
              <a:defRPr baseline="0">
                <a:latin typeface="Times New Roman" panose="02020603050405020304" pitchFamily="18" charset="0"/>
                <a:ea typeface="標楷體" panose="03000509000000000000" pitchFamily="65" charset="-120"/>
              </a:defRPr>
            </a:lvl3pPr>
            <a:lvl4pPr marL="1600200" indent="-228600">
              <a:buClr>
                <a:schemeClr val="accent6">
                  <a:lumMod val="75000"/>
                </a:schemeClr>
              </a:buClr>
              <a:buFont typeface="Wingdings" panose="05000000000000000000" pitchFamily="2" charset="2"/>
              <a:buChar char="Ø"/>
              <a:defRPr baseline="0">
                <a:latin typeface="Times New Roman" panose="02020603050405020304" pitchFamily="18" charset="0"/>
                <a:ea typeface="標楷體" panose="03000509000000000000" pitchFamily="65" charset="-120"/>
              </a:defRPr>
            </a:lvl4pPr>
            <a:lvl5pPr marL="2057400" indent="-228600">
              <a:buClr>
                <a:schemeClr val="accent6">
                  <a:lumMod val="75000"/>
                </a:schemeClr>
              </a:buClr>
              <a:buFont typeface="Wingdings" panose="05000000000000000000" pitchFamily="2" charset="2"/>
              <a:buChar char="ü"/>
              <a:defRPr baseline="0">
                <a:latin typeface="Times New Roman" panose="02020603050405020304" pitchFamily="18" charset="0"/>
                <a:ea typeface="標楷體" panose="03000509000000000000" pitchFamily="65" charset="-120"/>
              </a:defRPr>
            </a:lvl5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ltLang="en-US" dirty="0"/>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41993147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963084" y="4406901"/>
            <a:ext cx="103632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11291499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6" name="頁尾版面配置區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7" name="投影片編號版面配置區 6"/>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430661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8" name="頁尾版面配置區 7"/>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9" name="投影片編號版面配置區 8"/>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24218136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4" name="頁尾版面配置區 3"/>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5" name="投影片編號版面配置區 4"/>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1749024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3" name="頁尾版面配置區 2"/>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4" name="投影片編號版面配置區 3"/>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26181903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1" y="273050"/>
            <a:ext cx="4011084"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6" name="頁尾版面配置區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7" name="投影片編號版面配置區 6"/>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20222738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717" y="4800600"/>
            <a:ext cx="73152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p>
        </p:txBody>
      </p:sp>
      <p:sp>
        <p:nvSpPr>
          <p:cNvPr id="4" name="文字版面配置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6" name="頁尾版面配置區 5"/>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7" name="投影片編號版面配置區 6"/>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634872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lgn="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815FF272-AC8D-4EAE-8BFF-6B0CC788D42F}" type="slidenum">
              <a:rPr lang="en-GB" altLang="en-US"/>
              <a:pPr>
                <a:defRPr/>
              </a:pPr>
              <a:t>‹#›</a:t>
            </a:fld>
            <a:endParaRPr lang="en-GB" altLang="en-US"/>
          </a:p>
        </p:txBody>
      </p:sp>
    </p:spTree>
    <p:extLst>
      <p:ext uri="{BB962C8B-B14F-4D97-AF65-F5344CB8AC3E}">
        <p14:creationId xmlns:p14="http://schemas.microsoft.com/office/powerpoint/2010/main" val="15323369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38053354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39200" y="274639"/>
            <a:ext cx="27432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09600" y="274639"/>
            <a:ext cx="80264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12"/>
          </p:nvPr>
        </p:nvSpPr>
        <p:spPr/>
        <p:txBody>
          <a:body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Tree>
    <p:extLst>
      <p:ext uri="{BB962C8B-B14F-4D97-AF65-F5344CB8AC3E}">
        <p14:creationId xmlns:p14="http://schemas.microsoft.com/office/powerpoint/2010/main" val="33565001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自訂版面配置">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0008092"/>
      </p:ext>
    </p:extLst>
  </p:cSld>
  <p:clrMapOvr>
    <a:masterClrMapping/>
  </p:clrMapOvr>
  <p:transition spd="slow">
    <p:push dir="u"/>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节标题">
    <p:bg>
      <p:bgPr>
        <a:solidFill>
          <a:schemeClr val="accent1"/>
        </a:solidFill>
        <a:effectLst/>
      </p:bgPr>
    </p:bg>
    <p:spTree>
      <p:nvGrpSpPr>
        <p:cNvPr id="1" name=""/>
        <p:cNvGrpSpPr/>
        <p:nvPr/>
      </p:nvGrpSpPr>
      <p:grpSpPr>
        <a:xfrm>
          <a:off x="0" y="0"/>
          <a:ext cx="0" cy="0"/>
          <a:chOff x="0" y="0"/>
          <a:chExt cx="0" cy="0"/>
        </a:xfrm>
      </p:grpSpPr>
      <p:grpSp>
        <p:nvGrpSpPr>
          <p:cNvPr id="12" name="组合 11"/>
          <p:cNvGrpSpPr/>
          <p:nvPr/>
        </p:nvGrpSpPr>
        <p:grpSpPr>
          <a:xfrm>
            <a:off x="0" y="0"/>
            <a:ext cx="12273808" cy="6858000"/>
            <a:chOff x="0" y="0"/>
            <a:chExt cx="9205356" cy="5143500"/>
          </a:xfrm>
        </p:grpSpPr>
        <p:sp>
          <p:nvSpPr>
            <p:cNvPr id="11" name="矩形 10"/>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152400" y="100680"/>
              <a:ext cx="9052956" cy="4991467"/>
              <a:chOff x="152400" y="100680"/>
              <a:chExt cx="9052956" cy="4991467"/>
            </a:xfrm>
          </p:grpSpPr>
          <p:sp>
            <p:nvSpPr>
              <p:cNvPr id="4" name="矩形 3"/>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2" name="组合 1"/>
              <p:cNvGrpSpPr/>
              <p:nvPr userDrawn="1"/>
            </p:nvGrpSpPr>
            <p:grpSpPr>
              <a:xfrm>
                <a:off x="195471" y="4128820"/>
                <a:ext cx="1814393" cy="963327"/>
                <a:chOff x="195471" y="4128820"/>
                <a:chExt cx="1814393" cy="963327"/>
              </a:xfrm>
            </p:grpSpPr>
            <p:pic>
              <p:nvPicPr>
                <p:cNvPr id="6" name="图片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9" name="图片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304801" y="381001"/>
            <a:ext cx="2031325" cy="461665"/>
          </a:xfrm>
          <a:prstGeom prst="rect">
            <a:avLst/>
          </a:prstGeom>
          <a:noFill/>
        </p:spPr>
        <p:txBody>
          <a:bodyPr wrap="none" rtlCol="0">
            <a:spAutoFit/>
          </a:bodyPr>
          <a:lstStyle/>
          <a:p>
            <a:r>
              <a:rPr lang="zh-CN" altLang="en-US" sz="2400" dirty="0"/>
              <a:t>教育教学分析</a:t>
            </a:r>
          </a:p>
        </p:txBody>
      </p:sp>
    </p:spTree>
    <p:extLst>
      <p:ext uri="{BB962C8B-B14F-4D97-AF65-F5344CB8AC3E}">
        <p14:creationId xmlns:p14="http://schemas.microsoft.com/office/powerpoint/2010/main" val="5021969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5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教学方案介绍</a:t>
            </a:r>
          </a:p>
        </p:txBody>
      </p:sp>
    </p:spTree>
    <p:extLst>
      <p:ext uri="{BB962C8B-B14F-4D97-AF65-F5344CB8AC3E}">
        <p14:creationId xmlns:p14="http://schemas.microsoft.com/office/powerpoint/2010/main" val="18721856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6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教学内容说明</a:t>
            </a:r>
          </a:p>
        </p:txBody>
      </p:sp>
    </p:spTree>
    <p:extLst>
      <p:ext uri="{BB962C8B-B14F-4D97-AF65-F5344CB8AC3E}">
        <p14:creationId xmlns:p14="http://schemas.microsoft.com/office/powerpoint/2010/main" val="42781968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7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教学特点分析</a:t>
            </a:r>
          </a:p>
        </p:txBody>
      </p:sp>
    </p:spTree>
    <p:extLst>
      <p:ext uri="{BB962C8B-B14F-4D97-AF65-F5344CB8AC3E}">
        <p14:creationId xmlns:p14="http://schemas.microsoft.com/office/powerpoint/2010/main" val="33530742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8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培养学习兴趣</a:t>
            </a:r>
          </a:p>
        </p:txBody>
      </p:sp>
    </p:spTree>
    <p:extLst>
      <p:ext uri="{BB962C8B-B14F-4D97-AF65-F5344CB8AC3E}">
        <p14:creationId xmlns:p14="http://schemas.microsoft.com/office/powerpoint/2010/main" val="23291240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116230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自定义版式">
    <p:bg>
      <p:bgPr>
        <a:solidFill>
          <a:schemeClr val="accent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8667" y="517010"/>
            <a:ext cx="11616267" cy="6340991"/>
          </a:xfrm>
          <a:prstGeom prst="rect">
            <a:avLst/>
          </a:prstGeom>
        </p:spPr>
      </p:pic>
      <p:sp>
        <p:nvSpPr>
          <p:cNvPr id="7" name="矩形 6"/>
          <p:cNvSpPr/>
          <p:nvPr/>
        </p:nvSpPr>
        <p:spPr>
          <a:xfrm>
            <a:off x="2709334" y="1670758"/>
            <a:ext cx="7597423" cy="3330221"/>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76024" y="0"/>
            <a:ext cx="1520792" cy="6858000"/>
          </a:xfrm>
          <a:prstGeom prst="rect">
            <a:avLst/>
          </a:prstGeom>
        </p:spPr>
      </p:pic>
      <p:pic>
        <p:nvPicPr>
          <p:cNvPr id="9" name="图片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28800" y="4038600"/>
            <a:ext cx="2184760" cy="1584187"/>
          </a:xfrm>
          <a:prstGeom prst="rect">
            <a:avLst/>
          </a:prstGeom>
        </p:spPr>
      </p:pic>
      <p:pic>
        <p:nvPicPr>
          <p:cNvPr id="10" name="图片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58081" y="497796"/>
            <a:ext cx="1163839" cy="1232941"/>
          </a:xfrm>
          <a:prstGeom prst="rect">
            <a:avLst/>
          </a:prstGeom>
        </p:spPr>
      </p:pic>
    </p:spTree>
    <p:extLst>
      <p:ext uri="{BB962C8B-B14F-4D97-AF65-F5344CB8AC3E}">
        <p14:creationId xmlns:p14="http://schemas.microsoft.com/office/powerpoint/2010/main" val="1858914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lgn="r">
              <a:defRPr sz="3600">
                <a:solidFill>
                  <a:schemeClr val="tx2"/>
                </a:solidFill>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C4A8D64A-F872-483A-BDDB-92040A1F249B}" type="slidenum">
              <a:rPr lang="en-GB" altLang="en-US"/>
              <a:pPr>
                <a:defRPr/>
              </a:pPr>
              <a:t>‹#›</a:t>
            </a:fld>
            <a:endParaRPr lang="en-GB" altLang="en-US"/>
          </a:p>
        </p:txBody>
      </p:sp>
    </p:spTree>
    <p:extLst>
      <p:ext uri="{BB962C8B-B14F-4D97-AF65-F5344CB8AC3E}">
        <p14:creationId xmlns:p14="http://schemas.microsoft.com/office/powerpoint/2010/main" val="27406465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76460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82674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4882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1073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58D06E56-3D13-4288-82A6-0A42BFEDD2D4}" type="datetimeFigureOut">
              <a:rPr lang="zh-CN" altLang="en-US"/>
              <a:pPr>
                <a:defRPr/>
              </a:pPr>
              <a:t>2026/3/12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BD01E9-5E79-4276-ACFD-6B9912B536C6}" type="slidenum">
              <a:rPr lang="zh-CN" altLang="en-US"/>
              <a:pPr>
                <a:defRPr/>
              </a:pPr>
              <a:t>‹#›</a:t>
            </a:fld>
            <a:endParaRPr lang="en-US" altLang="zh-CN"/>
          </a:p>
        </p:txBody>
      </p:sp>
    </p:spTree>
    <p:extLst>
      <p:ext uri="{BB962C8B-B14F-4D97-AF65-F5344CB8AC3E}">
        <p14:creationId xmlns:p14="http://schemas.microsoft.com/office/powerpoint/2010/main" val="24197035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Title and Content 2 - Templateswise.com">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3407701" y="471257"/>
            <a:ext cx="8174699" cy="1143000"/>
          </a:xfrm>
        </p:spPr>
        <p:txBody>
          <a:bodyPr/>
          <a:lstStyle>
            <a:lvl1pPr algn="l">
              <a:defRPr>
                <a:solidFill>
                  <a:schemeClr val="tx1">
                    <a:lumMod val="75000"/>
                    <a:lumOff val="25000"/>
                  </a:schemeClr>
                </a:solidFill>
              </a:defRPr>
            </a:lvl1pPr>
          </a:lstStyle>
          <a:p>
            <a:r>
              <a:rPr lang="zh-TW" altLang="en-US" noProof="0"/>
              <a:t>按一下以編輯母片標題樣式</a:t>
            </a:r>
            <a:endParaRPr lang="en-US" noProof="0" dirty="0"/>
          </a:p>
        </p:txBody>
      </p:sp>
      <p:sp>
        <p:nvSpPr>
          <p:cNvPr id="8" name="Content Placeholder 2"/>
          <p:cNvSpPr>
            <a:spLocks noGrp="1"/>
          </p:cNvSpPr>
          <p:nvPr>
            <p:ph idx="1"/>
          </p:nvPr>
        </p:nvSpPr>
        <p:spPr>
          <a:xfrm>
            <a:off x="3407701" y="1796830"/>
            <a:ext cx="8174699" cy="4805129"/>
          </a:xfrm>
        </p:spPr>
        <p:txBody>
          <a:bodyPr/>
          <a:lstStyle>
            <a:lvl1pPr>
              <a:defRPr>
                <a:solidFill>
                  <a:schemeClr val="tx1">
                    <a:lumMod val="75000"/>
                    <a:lumOff val="25000"/>
                  </a:schemeClr>
                </a:solidFill>
              </a:defRPr>
            </a:lvl1pPr>
          </a:lstStyle>
          <a:p>
            <a:pPr lvl="0"/>
            <a:r>
              <a:rPr lang="zh-TW" altLang="en-US" noProof="0"/>
              <a:t>按一下以編輯母片文字樣式</a:t>
            </a:r>
          </a:p>
        </p:txBody>
      </p:sp>
    </p:spTree>
    <p:extLst>
      <p:ext uri="{BB962C8B-B14F-4D97-AF65-F5344CB8AC3E}">
        <p14:creationId xmlns:p14="http://schemas.microsoft.com/office/powerpoint/2010/main" val="24793745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自訂版面配置">
    <p:bg>
      <p:bgPr>
        <a:solidFill>
          <a:schemeClr val="bg1"/>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a:defRPr/>
            </a:lvl1pPr>
          </a:lstStyle>
          <a:p>
            <a:pPr>
              <a:defRPr/>
            </a:pPr>
            <a:fld id="{31245076-9DC0-4863-A419-E78EE1DDC9B1}" type="datetimeFigureOut">
              <a:rPr lang="zh-CN" altLang="en-US"/>
              <a:pPr>
                <a:defRPr/>
              </a:pPr>
              <a:t>2026/3/12</a:t>
            </a:fld>
            <a:endParaRPr lang="zh-CN" altLang="en-US"/>
          </a:p>
        </p:txBody>
      </p:sp>
      <p:sp>
        <p:nvSpPr>
          <p:cNvPr id="4" name="頁尾版面配置區 3"/>
          <p:cNvSpPr>
            <a:spLocks noGrp="1"/>
          </p:cNvSpPr>
          <p:nvPr>
            <p:ph type="ftr" sz="quarter" idx="11"/>
          </p:nvPr>
        </p:nvSpPr>
        <p:spPr/>
        <p:txBody>
          <a:bodyPr/>
          <a:lstStyle>
            <a:lvl1pPr>
              <a:defRPr/>
            </a:lvl1pPr>
          </a:lstStyle>
          <a:p>
            <a:pPr>
              <a:defRPr/>
            </a:pPr>
            <a:endParaRPr lang="zh-CN" altLang="en-US"/>
          </a:p>
        </p:txBody>
      </p:sp>
      <p:sp>
        <p:nvSpPr>
          <p:cNvPr id="5" name="投影片編號版面配置區 4"/>
          <p:cNvSpPr>
            <a:spLocks noGrp="1"/>
          </p:cNvSpPr>
          <p:nvPr>
            <p:ph type="sldNum" sz="quarter" idx="12"/>
          </p:nvPr>
        </p:nvSpPr>
        <p:spPr/>
        <p:txBody>
          <a:bodyPr/>
          <a:lstStyle>
            <a:lvl1pPr>
              <a:defRPr/>
            </a:lvl1pPr>
          </a:lstStyle>
          <a:p>
            <a:pPr>
              <a:defRPr/>
            </a:pPr>
            <a:fld id="{4F747E1F-0F65-4C74-AB8B-A4E011ECCCE3}" type="slidenum">
              <a:rPr lang="zh-CN" altLang="en-US"/>
              <a:pPr>
                <a:defRPr/>
              </a:pPr>
              <a:t>‹#›</a:t>
            </a:fld>
            <a:endParaRPr lang="en-US" altLang="zh-CN"/>
          </a:p>
        </p:txBody>
      </p:sp>
    </p:spTree>
    <p:extLst>
      <p:ext uri="{BB962C8B-B14F-4D97-AF65-F5344CB8AC3E}">
        <p14:creationId xmlns:p14="http://schemas.microsoft.com/office/powerpoint/2010/main" val="36281298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2_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CE1B0D63-4BD7-4A93-AAB8-83919B3E83C6}" type="datetimeFigureOut">
              <a:rPr lang="zh-CN" altLang="en-US"/>
              <a:pPr>
                <a:defRPr/>
              </a:pPr>
              <a:t>2026/3/12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B5C9E3-9C43-45D2-9ED1-C42BA42307DE}" type="slidenum">
              <a:rPr lang="zh-CN" altLang="en-US"/>
              <a:pPr>
                <a:defRPr/>
              </a:pPr>
              <a:t>‹#›</a:t>
            </a:fld>
            <a:endParaRPr lang="en-US" altLang="zh-CN"/>
          </a:p>
        </p:txBody>
      </p:sp>
    </p:spTree>
    <p:extLst>
      <p:ext uri="{BB962C8B-B14F-4D97-AF65-F5344CB8AC3E}">
        <p14:creationId xmlns:p14="http://schemas.microsoft.com/office/powerpoint/2010/main" val="28074555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Caption" userDrawn="1">
  <p:cSld name="Caption">
    <p:bg>
      <p:bgPr>
        <a:solidFill>
          <a:schemeClr val="bg1"/>
        </a:solidFill>
        <a:effectLst/>
      </p:bgPr>
    </p:bg>
    <p:spTree>
      <p:nvGrpSpPr>
        <p:cNvPr id="1" name="Shape 327"/>
        <p:cNvGrpSpPr/>
        <p:nvPr/>
      </p:nvGrpSpPr>
      <p:grpSpPr>
        <a:xfrm>
          <a:off x="0" y="0"/>
          <a:ext cx="0" cy="0"/>
          <a:chOff x="0" y="0"/>
          <a:chExt cx="0" cy="0"/>
        </a:xfrm>
      </p:grpSpPr>
      <p:sp>
        <p:nvSpPr>
          <p:cNvPr id="3" name="矩形 2"/>
          <p:cNvSpPr/>
          <p:nvPr userDrawn="1"/>
        </p:nvSpPr>
        <p:spPr>
          <a:xfrm>
            <a:off x="11424489" y="6489802"/>
            <a:ext cx="748496" cy="369332"/>
          </a:xfrm>
          <a:prstGeom prst="rect">
            <a:avLst/>
          </a:prstGeom>
        </p:spPr>
        <p:txBody>
          <a:bodyPr wrap="square">
            <a:spAutoFit/>
          </a:bodyPr>
          <a:lstStyle/>
          <a:p>
            <a:pPr algn="r"/>
            <a:fld id="{97733547-C233-4ECF-87BB-4C2671E03F78}" type="slidenum">
              <a:rPr lang="zh-TW" altLang="en-US" sz="1800" b="1" smtClean="0">
                <a:solidFill>
                  <a:srgbClr val="002060"/>
                </a:solidFill>
                <a:effectLst/>
              </a:rPr>
              <a:pPr algn="r"/>
              <a:t>‹#›</a:t>
            </a:fld>
            <a:endParaRPr lang="zh-TW" altLang="en-US" sz="1800" b="1" dirty="0">
              <a:solidFill>
                <a:srgbClr val="002060"/>
              </a:solidFill>
              <a:effectLst/>
            </a:endParaRPr>
          </a:p>
        </p:txBody>
      </p:sp>
    </p:spTree>
    <p:extLst>
      <p:ext uri="{BB962C8B-B14F-4D97-AF65-F5344CB8AC3E}">
        <p14:creationId xmlns:p14="http://schemas.microsoft.com/office/powerpoint/2010/main" val="365275950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3"/>
          <p:cNvSpPr>
            <a:spLocks noGrp="1"/>
          </p:cNvSpPr>
          <p:nvPr>
            <p:ph type="dt" sz="half" idx="10"/>
          </p:nvPr>
        </p:nvSpPr>
        <p:spPr/>
        <p:txBody>
          <a:bodyPr/>
          <a:lstStyle>
            <a:lvl1pPr>
              <a:defRPr/>
            </a:lvl1pPr>
          </a:lstStyle>
          <a:p>
            <a:pPr>
              <a:defRPr/>
            </a:pPr>
            <a:fld id="{9680403C-FB90-4557-B73E-93F5788FDBC8}" type="datetime1">
              <a:rPr lang="zh-TW" altLang="en-US" smtClean="0"/>
              <a:t>2026/3/12</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3389D979-77D4-4AA7-9D0B-5088B9A32813}" type="slidenum">
              <a:rPr lang="zh-TW" altLang="en-US"/>
              <a:pPr>
                <a:defRPr/>
              </a:pPr>
              <a:t>‹#›</a:t>
            </a:fld>
            <a:endParaRPr lang="zh-TW" altLang="en-US"/>
          </a:p>
        </p:txBody>
      </p:sp>
      <p:sp>
        <p:nvSpPr>
          <p:cNvPr id="6" name="矩形 5"/>
          <p:cNvSpPr/>
          <p:nvPr userDrawn="1"/>
        </p:nvSpPr>
        <p:spPr>
          <a:xfrm>
            <a:off x="2" y="1"/>
            <a:ext cx="12191999" cy="692925"/>
          </a:xfrm>
          <a:prstGeom prst="rect">
            <a:avLst/>
          </a:prstGeom>
          <a:gradFill flip="none" rotWithShape="1">
            <a:gsLst>
              <a:gs pos="95000">
                <a:schemeClr val="tx1"/>
              </a:gs>
              <a:gs pos="22000">
                <a:srgbClr val="660032"/>
              </a:gs>
              <a:gs pos="5000">
                <a:srgbClr val="66003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pic>
        <p:nvPicPr>
          <p:cNvPr id="7" name="圖片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322137" y="108928"/>
            <a:ext cx="633424" cy="475068"/>
          </a:xfrm>
          <a:prstGeom prst="rect">
            <a:avLst/>
          </a:prstGeom>
        </p:spPr>
      </p:pic>
    </p:spTree>
    <p:extLst>
      <p:ext uri="{BB962C8B-B14F-4D97-AF65-F5344CB8AC3E}">
        <p14:creationId xmlns:p14="http://schemas.microsoft.com/office/powerpoint/2010/main" val="2272862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Graph and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r">
              <a:defRPr sz="2800">
                <a:solidFill>
                  <a:schemeClr val="accent4"/>
                </a:solidFill>
              </a:defRPr>
            </a:lvl1pPr>
            <a:lvl2pPr algn="r">
              <a:defRPr sz="2400">
                <a:solidFill>
                  <a:schemeClr val="accent4"/>
                </a:solidFill>
              </a:defRPr>
            </a:lvl2pPr>
            <a:lvl3pPr algn="r">
              <a:defRPr sz="2000">
                <a:solidFill>
                  <a:schemeClr val="accent4"/>
                </a:solidFill>
              </a:defRPr>
            </a:lvl3pPr>
            <a:lvl4pPr algn="r">
              <a:defRPr sz="1800">
                <a:solidFill>
                  <a:schemeClr val="accent4"/>
                </a:solidFill>
              </a:defRPr>
            </a:lvl4pPr>
            <a:lvl5pPr algn="r">
              <a:defRPr sz="1800">
                <a:solidFill>
                  <a:schemeClr val="accent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643D669A-9716-4D89-AAFD-2EF49BC56019}" type="slidenum">
              <a:rPr lang="en-GB" altLang="en-US"/>
              <a:pPr>
                <a:defRPr/>
              </a:pPr>
              <a:t>‹#›</a:t>
            </a:fld>
            <a:endParaRPr lang="en-GB" altLang="en-US"/>
          </a:p>
        </p:txBody>
      </p:sp>
    </p:spTree>
    <p:extLst>
      <p:ext uri="{BB962C8B-B14F-4D97-AF65-F5344CB8AC3E}">
        <p14:creationId xmlns:p14="http://schemas.microsoft.com/office/powerpoint/2010/main" val="38042648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cSld name="1_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1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5FCEC3C-D676-4DAA-B265-BC5730C92CBB}" type="datetimeFigureOut">
              <a:rPr lang="zh-CN" altLang="en-US"/>
              <a:pPr>
                <a:defRPr/>
              </a:pPr>
              <a:t>2026/3/12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3CF2D2C-FED5-4DD0-9436-A95135CA4EE9}" type="slidenum">
              <a:rPr lang="zh-CN" altLang="en-US"/>
              <a:pPr>
                <a:defRPr/>
              </a:pPr>
              <a:t>‹#›</a:t>
            </a:fld>
            <a:endParaRPr lang="en-US" altLang="zh-CN"/>
          </a:p>
        </p:txBody>
      </p:sp>
    </p:spTree>
    <p:extLst>
      <p:ext uri="{BB962C8B-B14F-4D97-AF65-F5344CB8AC3E}">
        <p14:creationId xmlns:p14="http://schemas.microsoft.com/office/powerpoint/2010/main" val="136885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68449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TW" altLang="en-US"/>
              <a:t>按一下以編輯母片子標題樣式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28967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272739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TW" altLang="en-US"/>
              <a:t>按一下以編輯母片標題樣式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36085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44155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839789"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6172201"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7819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39657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62972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4491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Pictur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lgn="l">
              <a:defRPr sz="2800">
                <a:solidFill>
                  <a:schemeClr val="bg1"/>
                </a:solidFill>
              </a:defRPr>
            </a:lvl1pPr>
            <a:lvl2pPr algn="l">
              <a:defRPr sz="2400">
                <a:solidFill>
                  <a:schemeClr val="bg1"/>
                </a:solidFill>
              </a:defRPr>
            </a:lvl2pPr>
            <a:lvl3pPr algn="l">
              <a:defRPr sz="2000">
                <a:solidFill>
                  <a:schemeClr val="bg1"/>
                </a:solidFill>
              </a:defRPr>
            </a:lvl3pPr>
            <a:lvl4pPr algn="l">
              <a:defRPr sz="1800">
                <a:solidFill>
                  <a:schemeClr val="bg1"/>
                </a:solidFill>
              </a:defRPr>
            </a:lvl4pPr>
            <a:lvl5pPr algn="l">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92F18CA9-FD69-4EDB-951C-19A1AA354435}" type="slidenum">
              <a:rPr lang="en-GB" altLang="en-US"/>
              <a:pPr>
                <a:defRPr/>
              </a:pPr>
              <a:t>‹#›</a:t>
            </a:fld>
            <a:endParaRPr lang="en-GB" altLang="en-US"/>
          </a:p>
        </p:txBody>
      </p:sp>
    </p:spTree>
    <p:extLst>
      <p:ext uri="{BB962C8B-B14F-4D97-AF65-F5344CB8AC3E}">
        <p14:creationId xmlns:p14="http://schemas.microsoft.com/office/powerpoint/2010/main" val="324407193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92963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00657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049287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节标题">
    <p:bg>
      <p:bgPr>
        <a:solidFill>
          <a:schemeClr val="accent1"/>
        </a:solidFill>
        <a:effectLst/>
      </p:bgPr>
    </p:bg>
    <p:spTree>
      <p:nvGrpSpPr>
        <p:cNvPr id="1" name=""/>
        <p:cNvGrpSpPr/>
        <p:nvPr/>
      </p:nvGrpSpPr>
      <p:grpSpPr>
        <a:xfrm>
          <a:off x="0" y="0"/>
          <a:ext cx="0" cy="0"/>
          <a:chOff x="0" y="0"/>
          <a:chExt cx="0" cy="0"/>
        </a:xfrm>
      </p:grpSpPr>
      <p:grpSp>
        <p:nvGrpSpPr>
          <p:cNvPr id="12" name="组合 11"/>
          <p:cNvGrpSpPr/>
          <p:nvPr/>
        </p:nvGrpSpPr>
        <p:grpSpPr>
          <a:xfrm>
            <a:off x="0" y="0"/>
            <a:ext cx="12273808" cy="6858000"/>
            <a:chOff x="0" y="0"/>
            <a:chExt cx="9205356" cy="5143500"/>
          </a:xfrm>
        </p:grpSpPr>
        <p:sp>
          <p:nvSpPr>
            <p:cNvPr id="11" name="矩形 10"/>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152400" y="100680"/>
              <a:ext cx="9052956" cy="4991467"/>
              <a:chOff x="152400" y="100680"/>
              <a:chExt cx="9052956" cy="4991467"/>
            </a:xfrm>
          </p:grpSpPr>
          <p:sp>
            <p:nvSpPr>
              <p:cNvPr id="4" name="矩形 3"/>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2" name="组合 1"/>
              <p:cNvGrpSpPr/>
              <p:nvPr userDrawn="1"/>
            </p:nvGrpSpPr>
            <p:grpSpPr>
              <a:xfrm>
                <a:off x="195471" y="4128820"/>
                <a:ext cx="1814393" cy="963327"/>
                <a:chOff x="195471" y="4128820"/>
                <a:chExt cx="1814393" cy="963327"/>
              </a:xfrm>
            </p:grpSpPr>
            <p:pic>
              <p:nvPicPr>
                <p:cNvPr id="6" name="图片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9" name="图片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304801" y="381001"/>
            <a:ext cx="2031325" cy="461665"/>
          </a:xfrm>
          <a:prstGeom prst="rect">
            <a:avLst/>
          </a:prstGeom>
          <a:noFill/>
        </p:spPr>
        <p:txBody>
          <a:bodyPr wrap="none" rtlCol="0">
            <a:spAutoFit/>
          </a:bodyPr>
          <a:lstStyle/>
          <a:p>
            <a:r>
              <a:rPr lang="zh-CN" altLang="en-US" sz="2400" dirty="0"/>
              <a:t>教育教学分析</a:t>
            </a:r>
          </a:p>
        </p:txBody>
      </p:sp>
    </p:spTree>
    <p:extLst>
      <p:ext uri="{BB962C8B-B14F-4D97-AF65-F5344CB8AC3E}">
        <p14:creationId xmlns:p14="http://schemas.microsoft.com/office/powerpoint/2010/main" val="32399641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教学方案介绍</a:t>
            </a:r>
          </a:p>
        </p:txBody>
      </p:sp>
    </p:spTree>
    <p:extLst>
      <p:ext uri="{BB962C8B-B14F-4D97-AF65-F5344CB8AC3E}">
        <p14:creationId xmlns:p14="http://schemas.microsoft.com/office/powerpoint/2010/main" val="21554692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6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教学内容说明</a:t>
            </a:r>
          </a:p>
        </p:txBody>
      </p:sp>
    </p:spTree>
    <p:extLst>
      <p:ext uri="{BB962C8B-B14F-4D97-AF65-F5344CB8AC3E}">
        <p14:creationId xmlns:p14="http://schemas.microsoft.com/office/powerpoint/2010/main" val="21490169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教学特点分析</a:t>
            </a:r>
          </a:p>
        </p:txBody>
      </p:sp>
    </p:spTree>
    <p:extLst>
      <p:ext uri="{BB962C8B-B14F-4D97-AF65-F5344CB8AC3E}">
        <p14:creationId xmlns:p14="http://schemas.microsoft.com/office/powerpoint/2010/main" val="25602611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8_节标题">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0" y="0"/>
            <a:ext cx="12273808" cy="6858000"/>
            <a:chOff x="0" y="0"/>
            <a:chExt cx="9205356" cy="5143500"/>
          </a:xfrm>
        </p:grpSpPr>
        <p:sp>
          <p:nvSpPr>
            <p:cNvPr id="4" name="矩形 3"/>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152400" y="100680"/>
              <a:ext cx="9052956" cy="4991467"/>
              <a:chOff x="152400" y="100680"/>
              <a:chExt cx="9052956" cy="4991467"/>
            </a:xfrm>
          </p:grpSpPr>
          <p:sp>
            <p:nvSpPr>
              <p:cNvPr id="6" name="矩形 5"/>
              <p:cNvSpPr/>
              <p:nvPr userDrawn="1"/>
            </p:nvSpPr>
            <p:spPr>
              <a:xfrm>
                <a:off x="152400" y="209550"/>
                <a:ext cx="8839200" cy="4800600"/>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2237553" flipH="1">
                <a:off x="8332477" y="100680"/>
                <a:ext cx="872879" cy="924706"/>
              </a:xfrm>
              <a:prstGeom prst="rect">
                <a:avLst/>
              </a:prstGeom>
            </p:spPr>
          </p:pic>
          <p:grpSp>
            <p:nvGrpSpPr>
              <p:cNvPr id="9" name="组合 8"/>
              <p:cNvGrpSpPr/>
              <p:nvPr userDrawn="1"/>
            </p:nvGrpSpPr>
            <p:grpSpPr>
              <a:xfrm>
                <a:off x="195471" y="4128820"/>
                <a:ext cx="1814393" cy="963327"/>
                <a:chOff x="195471" y="4128820"/>
                <a:chExt cx="1814393" cy="96332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5471" y="4128820"/>
                  <a:ext cx="1328529" cy="963327"/>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555024">
                  <a:off x="1483296" y="4370791"/>
                  <a:ext cx="526568" cy="632280"/>
                </a:xfrm>
                <a:prstGeom prst="rect">
                  <a:avLst/>
                </a:prstGeom>
              </p:spPr>
            </p:pic>
          </p:grpSp>
        </p:grpSp>
      </p:grpSp>
      <p:sp>
        <p:nvSpPr>
          <p:cNvPr id="7" name="文本框 6"/>
          <p:cNvSpPr txBox="1"/>
          <p:nvPr/>
        </p:nvSpPr>
        <p:spPr>
          <a:xfrm>
            <a:off x="203201" y="279401"/>
            <a:ext cx="2031325" cy="461665"/>
          </a:xfrm>
          <a:prstGeom prst="rect">
            <a:avLst/>
          </a:prstGeom>
          <a:noFill/>
        </p:spPr>
        <p:txBody>
          <a:bodyPr wrap="none" rtlCol="0">
            <a:spAutoFit/>
          </a:bodyPr>
          <a:lstStyle/>
          <a:p>
            <a:r>
              <a:rPr lang="zh-CN" altLang="en-US" sz="2400" dirty="0"/>
              <a:t>培养学习兴趣</a:t>
            </a:r>
          </a:p>
        </p:txBody>
      </p:sp>
    </p:spTree>
    <p:extLst>
      <p:ext uri="{BB962C8B-B14F-4D97-AF65-F5344CB8AC3E}">
        <p14:creationId xmlns:p14="http://schemas.microsoft.com/office/powerpoint/2010/main" val="26743498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20585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自定义版式">
    <p:bg>
      <p:bgPr>
        <a:solidFill>
          <a:schemeClr val="accent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8667" y="517010"/>
            <a:ext cx="11616267" cy="6340991"/>
          </a:xfrm>
          <a:prstGeom prst="rect">
            <a:avLst/>
          </a:prstGeom>
        </p:spPr>
      </p:pic>
      <p:sp>
        <p:nvSpPr>
          <p:cNvPr id="7" name="矩形 6"/>
          <p:cNvSpPr/>
          <p:nvPr/>
        </p:nvSpPr>
        <p:spPr>
          <a:xfrm>
            <a:off x="2709334" y="1670758"/>
            <a:ext cx="7597423" cy="3330221"/>
          </a:xfrm>
          <a:prstGeom prst="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76024" y="0"/>
            <a:ext cx="1520792" cy="6858000"/>
          </a:xfrm>
          <a:prstGeom prst="rect">
            <a:avLst/>
          </a:prstGeom>
        </p:spPr>
      </p:pic>
      <p:pic>
        <p:nvPicPr>
          <p:cNvPr id="9" name="图片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28800" y="4038600"/>
            <a:ext cx="2184760" cy="1584187"/>
          </a:xfrm>
          <a:prstGeom prst="rect">
            <a:avLst/>
          </a:prstGeom>
        </p:spPr>
      </p:pic>
      <p:pic>
        <p:nvPicPr>
          <p:cNvPr id="10" name="图片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58081" y="497796"/>
            <a:ext cx="1163839" cy="1232941"/>
          </a:xfrm>
          <a:prstGeom prst="rect">
            <a:avLst/>
          </a:prstGeom>
        </p:spPr>
      </p:pic>
    </p:spTree>
    <p:extLst>
      <p:ext uri="{BB962C8B-B14F-4D97-AF65-F5344CB8AC3E}">
        <p14:creationId xmlns:p14="http://schemas.microsoft.com/office/powerpoint/2010/main" val="26727213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9"/>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5"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6" name="Rectangle 6"/>
          <p:cNvSpPr>
            <a:spLocks noGrp="1" noChangeArrowheads="1"/>
          </p:cNvSpPr>
          <p:nvPr>
            <p:ph type="sldNum" sz="quarter" idx="12"/>
          </p:nvPr>
        </p:nvSpPr>
        <p:spPr/>
        <p:txBody>
          <a:bodyPr/>
          <a:lstStyle>
            <a:lvl1pPr>
              <a:defRPr/>
            </a:lvl1pPr>
          </a:lstStyle>
          <a:p>
            <a:pPr>
              <a:defRPr/>
            </a:pPr>
            <a:fld id="{E510A5DF-BF99-4D7E-9647-8BE4C0D2CEAD}" type="slidenum">
              <a:rPr lang="en-GB" altLang="en-US"/>
              <a:pPr>
                <a:defRPr/>
              </a:pPr>
              <a:t>‹#›</a:t>
            </a:fld>
            <a:endParaRPr lang="en-GB" altLang="en-US"/>
          </a:p>
        </p:txBody>
      </p:sp>
    </p:spTree>
    <p:extLst>
      <p:ext uri="{BB962C8B-B14F-4D97-AF65-F5344CB8AC3E}">
        <p14:creationId xmlns:p14="http://schemas.microsoft.com/office/powerpoint/2010/main" val="40815557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1918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7139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42810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47357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58D06E56-3D13-4288-82A6-0A42BFEDD2D4}" type="datetimeFigureOut">
              <a:rPr lang="zh-CN" altLang="en-US"/>
              <a:pPr>
                <a:defRPr/>
              </a:pPr>
              <a:t>2026/3/12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BD01E9-5E79-4276-ACFD-6B9912B536C6}" type="slidenum">
              <a:rPr lang="zh-CN" altLang="en-US"/>
              <a:pPr>
                <a:defRPr/>
              </a:pPr>
              <a:t>‹#›</a:t>
            </a:fld>
            <a:endParaRPr lang="en-US" altLang="zh-CN"/>
          </a:p>
        </p:txBody>
      </p:sp>
    </p:spTree>
    <p:extLst>
      <p:ext uri="{BB962C8B-B14F-4D97-AF65-F5344CB8AC3E}">
        <p14:creationId xmlns:p14="http://schemas.microsoft.com/office/powerpoint/2010/main" val="238215689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Title and Content 2 - Templateswise.com">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3407701" y="471257"/>
            <a:ext cx="8174699" cy="1143000"/>
          </a:xfrm>
        </p:spPr>
        <p:txBody>
          <a:bodyPr/>
          <a:lstStyle>
            <a:lvl1pPr algn="l">
              <a:defRPr>
                <a:solidFill>
                  <a:schemeClr val="tx1">
                    <a:lumMod val="75000"/>
                    <a:lumOff val="25000"/>
                  </a:schemeClr>
                </a:solidFill>
              </a:defRPr>
            </a:lvl1pPr>
          </a:lstStyle>
          <a:p>
            <a:r>
              <a:rPr lang="zh-TW" altLang="en-US" noProof="0"/>
              <a:t>按一下以編輯母片標題樣式</a:t>
            </a:r>
            <a:endParaRPr lang="en-US" noProof="0" dirty="0"/>
          </a:p>
        </p:txBody>
      </p:sp>
      <p:sp>
        <p:nvSpPr>
          <p:cNvPr id="8" name="Content Placeholder 2"/>
          <p:cNvSpPr>
            <a:spLocks noGrp="1"/>
          </p:cNvSpPr>
          <p:nvPr>
            <p:ph idx="1"/>
          </p:nvPr>
        </p:nvSpPr>
        <p:spPr>
          <a:xfrm>
            <a:off x="3407701" y="1796830"/>
            <a:ext cx="8174699" cy="4805129"/>
          </a:xfrm>
        </p:spPr>
        <p:txBody>
          <a:bodyPr/>
          <a:lstStyle>
            <a:lvl1pPr>
              <a:defRPr>
                <a:solidFill>
                  <a:schemeClr val="tx1">
                    <a:lumMod val="75000"/>
                    <a:lumOff val="25000"/>
                  </a:schemeClr>
                </a:solidFill>
              </a:defRPr>
            </a:lvl1pPr>
          </a:lstStyle>
          <a:p>
            <a:pPr lvl="0"/>
            <a:r>
              <a:rPr lang="zh-TW" altLang="en-US" noProof="0"/>
              <a:t>按一下以編輯母片文字樣式</a:t>
            </a:r>
          </a:p>
        </p:txBody>
      </p:sp>
    </p:spTree>
    <p:extLst>
      <p:ext uri="{BB962C8B-B14F-4D97-AF65-F5344CB8AC3E}">
        <p14:creationId xmlns:p14="http://schemas.microsoft.com/office/powerpoint/2010/main" val="24961260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自訂版面配置">
    <p:bg>
      <p:bgPr>
        <a:solidFill>
          <a:schemeClr val="bg1"/>
        </a:solid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a:defRPr/>
            </a:lvl1pPr>
          </a:lstStyle>
          <a:p>
            <a:pPr>
              <a:defRPr/>
            </a:pPr>
            <a:fld id="{31245076-9DC0-4863-A419-E78EE1DDC9B1}" type="datetimeFigureOut">
              <a:rPr lang="zh-CN" altLang="en-US"/>
              <a:pPr>
                <a:defRPr/>
              </a:pPr>
              <a:t>2026/3/12</a:t>
            </a:fld>
            <a:endParaRPr lang="zh-CN" altLang="en-US"/>
          </a:p>
        </p:txBody>
      </p:sp>
      <p:sp>
        <p:nvSpPr>
          <p:cNvPr id="4" name="頁尾版面配置區 3"/>
          <p:cNvSpPr>
            <a:spLocks noGrp="1"/>
          </p:cNvSpPr>
          <p:nvPr>
            <p:ph type="ftr" sz="quarter" idx="11"/>
          </p:nvPr>
        </p:nvSpPr>
        <p:spPr/>
        <p:txBody>
          <a:bodyPr/>
          <a:lstStyle>
            <a:lvl1pPr>
              <a:defRPr/>
            </a:lvl1pPr>
          </a:lstStyle>
          <a:p>
            <a:pPr>
              <a:defRPr/>
            </a:pPr>
            <a:endParaRPr lang="zh-CN" altLang="en-US"/>
          </a:p>
        </p:txBody>
      </p:sp>
      <p:sp>
        <p:nvSpPr>
          <p:cNvPr id="5" name="投影片編號版面配置區 4"/>
          <p:cNvSpPr>
            <a:spLocks noGrp="1"/>
          </p:cNvSpPr>
          <p:nvPr>
            <p:ph type="sldNum" sz="quarter" idx="12"/>
          </p:nvPr>
        </p:nvSpPr>
        <p:spPr/>
        <p:txBody>
          <a:bodyPr/>
          <a:lstStyle>
            <a:lvl1pPr>
              <a:defRPr/>
            </a:lvl1pPr>
          </a:lstStyle>
          <a:p>
            <a:pPr>
              <a:defRPr/>
            </a:pPr>
            <a:fld id="{4F747E1F-0F65-4C74-AB8B-A4E011ECCCE3}" type="slidenum">
              <a:rPr lang="zh-CN" altLang="en-US"/>
              <a:pPr>
                <a:defRPr/>
              </a:pPr>
              <a:t>‹#›</a:t>
            </a:fld>
            <a:endParaRPr lang="en-US" altLang="zh-CN"/>
          </a:p>
        </p:txBody>
      </p:sp>
    </p:spTree>
    <p:extLst>
      <p:ext uri="{BB962C8B-B14F-4D97-AF65-F5344CB8AC3E}">
        <p14:creationId xmlns:p14="http://schemas.microsoft.com/office/powerpoint/2010/main" val="29463358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cSld name="2_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CE1B0D63-4BD7-4A93-AAB8-83919B3E83C6}" type="datetimeFigureOut">
              <a:rPr lang="zh-CN" altLang="en-US"/>
              <a:pPr>
                <a:defRPr/>
              </a:pPr>
              <a:t>2026/3/12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B5C9E3-9C43-45D2-9ED1-C42BA42307DE}" type="slidenum">
              <a:rPr lang="zh-CN" altLang="en-US"/>
              <a:pPr>
                <a:defRPr/>
              </a:pPr>
              <a:t>‹#›</a:t>
            </a:fld>
            <a:endParaRPr lang="en-US" altLang="zh-CN"/>
          </a:p>
        </p:txBody>
      </p:sp>
    </p:spTree>
    <p:extLst>
      <p:ext uri="{BB962C8B-B14F-4D97-AF65-F5344CB8AC3E}">
        <p14:creationId xmlns:p14="http://schemas.microsoft.com/office/powerpoint/2010/main" val="407411055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Caption" userDrawn="1">
  <p:cSld name="Caption">
    <p:bg>
      <p:bgPr>
        <a:solidFill>
          <a:schemeClr val="bg1"/>
        </a:solidFill>
        <a:effectLst/>
      </p:bgPr>
    </p:bg>
    <p:spTree>
      <p:nvGrpSpPr>
        <p:cNvPr id="1" name="Shape 327"/>
        <p:cNvGrpSpPr/>
        <p:nvPr/>
      </p:nvGrpSpPr>
      <p:grpSpPr>
        <a:xfrm>
          <a:off x="0" y="0"/>
          <a:ext cx="0" cy="0"/>
          <a:chOff x="0" y="0"/>
          <a:chExt cx="0" cy="0"/>
        </a:xfrm>
      </p:grpSpPr>
      <p:sp>
        <p:nvSpPr>
          <p:cNvPr id="3" name="矩形 2"/>
          <p:cNvSpPr/>
          <p:nvPr userDrawn="1"/>
        </p:nvSpPr>
        <p:spPr>
          <a:xfrm>
            <a:off x="11424489" y="6489802"/>
            <a:ext cx="748496" cy="369332"/>
          </a:xfrm>
          <a:prstGeom prst="rect">
            <a:avLst/>
          </a:prstGeom>
        </p:spPr>
        <p:txBody>
          <a:bodyPr wrap="square">
            <a:spAutoFit/>
          </a:bodyPr>
          <a:lstStyle/>
          <a:p>
            <a:pPr algn="r"/>
            <a:fld id="{97733547-C233-4ECF-87BB-4C2671E03F78}" type="slidenum">
              <a:rPr lang="zh-TW" altLang="en-US" sz="1800" b="1" smtClean="0">
                <a:solidFill>
                  <a:srgbClr val="002060"/>
                </a:solidFill>
                <a:effectLst/>
              </a:rPr>
              <a:pPr algn="r"/>
              <a:t>‹#›</a:t>
            </a:fld>
            <a:endParaRPr lang="zh-TW" altLang="en-US" sz="1800" b="1" dirty="0">
              <a:solidFill>
                <a:srgbClr val="002060"/>
              </a:solidFill>
              <a:effectLst/>
            </a:endParaRPr>
          </a:p>
        </p:txBody>
      </p:sp>
    </p:spTree>
    <p:extLst>
      <p:ext uri="{BB962C8B-B14F-4D97-AF65-F5344CB8AC3E}">
        <p14:creationId xmlns:p14="http://schemas.microsoft.com/office/powerpoint/2010/main" val="37818232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3"/>
          <p:cNvSpPr>
            <a:spLocks noGrp="1"/>
          </p:cNvSpPr>
          <p:nvPr>
            <p:ph type="dt" sz="half" idx="10"/>
          </p:nvPr>
        </p:nvSpPr>
        <p:spPr/>
        <p:txBody>
          <a:bodyPr/>
          <a:lstStyle>
            <a:lvl1pPr>
              <a:defRPr/>
            </a:lvl1pPr>
          </a:lstStyle>
          <a:p>
            <a:pPr>
              <a:defRPr/>
            </a:pPr>
            <a:fld id="{9680403C-FB90-4557-B73E-93F5788FDBC8}" type="datetime1">
              <a:rPr lang="zh-TW" altLang="en-US" smtClean="0"/>
              <a:t>2026/3/12</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3389D979-77D4-4AA7-9D0B-5088B9A32813}" type="slidenum">
              <a:rPr lang="zh-TW" altLang="en-US"/>
              <a:pPr>
                <a:defRPr/>
              </a:pPr>
              <a:t>‹#›</a:t>
            </a:fld>
            <a:endParaRPr lang="zh-TW" altLang="en-US"/>
          </a:p>
        </p:txBody>
      </p:sp>
      <p:sp>
        <p:nvSpPr>
          <p:cNvPr id="6" name="矩形 5"/>
          <p:cNvSpPr/>
          <p:nvPr userDrawn="1"/>
        </p:nvSpPr>
        <p:spPr>
          <a:xfrm>
            <a:off x="2" y="1"/>
            <a:ext cx="12191999" cy="692925"/>
          </a:xfrm>
          <a:prstGeom prst="rect">
            <a:avLst/>
          </a:prstGeom>
          <a:gradFill flip="none" rotWithShape="1">
            <a:gsLst>
              <a:gs pos="95000">
                <a:schemeClr val="tx1"/>
              </a:gs>
              <a:gs pos="22000">
                <a:srgbClr val="660032"/>
              </a:gs>
              <a:gs pos="5000">
                <a:srgbClr val="66003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pic>
        <p:nvPicPr>
          <p:cNvPr id="7" name="圖片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322137" y="108928"/>
            <a:ext cx="633424" cy="475068"/>
          </a:xfrm>
          <a:prstGeom prst="rect">
            <a:avLst/>
          </a:prstGeom>
        </p:spPr>
      </p:pic>
    </p:spTree>
    <p:extLst>
      <p:ext uri="{BB962C8B-B14F-4D97-AF65-F5344CB8AC3E}">
        <p14:creationId xmlns:p14="http://schemas.microsoft.com/office/powerpoint/2010/main" val="289921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p:txBody>
          <a:bodyPr/>
          <a:lstStyle>
            <a:lvl1pPr>
              <a:defRPr>
                <a:ea typeface="SimSun" panose="02010600030101010101" pitchFamily="2" charset="-122"/>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SimSun" panose="02010600030101010101" pitchFamily="2" charset="-122"/>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F93792B5-CC39-45D8-B6B1-6C1D98D2E82D}" type="slidenum">
              <a:rPr lang="en-GB" altLang="en-US"/>
              <a:pPr>
                <a:defRPr/>
              </a:pPr>
              <a:t>‹#›</a:t>
            </a:fld>
            <a:endParaRPr lang="en-GB" altLang="en-US"/>
          </a:p>
        </p:txBody>
      </p:sp>
    </p:spTree>
    <p:extLst>
      <p:ext uri="{BB962C8B-B14F-4D97-AF65-F5344CB8AC3E}">
        <p14:creationId xmlns:p14="http://schemas.microsoft.com/office/powerpoint/2010/main" val="285186492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cSld name="1_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1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5FCEC3C-D676-4DAA-B265-BC5730C92CBB}" type="datetimeFigureOut">
              <a:rPr lang="zh-CN" altLang="en-US"/>
              <a:pPr>
                <a:defRPr/>
              </a:pPr>
              <a:t>2026/3/12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3CF2D2C-FED5-4DD0-9436-A95135CA4EE9}" type="slidenum">
              <a:rPr lang="zh-CN" altLang="en-US"/>
              <a:pPr>
                <a:defRPr/>
              </a:pPr>
              <a:t>‹#›</a:t>
            </a:fld>
            <a:endParaRPr lang="en-US" altLang="zh-CN"/>
          </a:p>
        </p:txBody>
      </p:sp>
    </p:spTree>
    <p:extLst>
      <p:ext uri="{BB962C8B-B14F-4D97-AF65-F5344CB8AC3E}">
        <p14:creationId xmlns:p14="http://schemas.microsoft.com/office/powerpoint/2010/main" val="139142544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462152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5" name="等腰三角形 4"/>
          <p:cNvSpPr/>
          <p:nvPr/>
        </p:nvSpPr>
        <p:spPr>
          <a:xfrm rot="10800000">
            <a:off x="-169817" y="-2"/>
            <a:ext cx="1199362" cy="1117602"/>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429863" y="174789"/>
            <a:ext cx="711367" cy="662873"/>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63193" y="629718"/>
            <a:ext cx="344197" cy="32073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11588782" y="5952866"/>
            <a:ext cx="1206436" cy="1124195"/>
          </a:xfrm>
          <a:prstGeom prst="triangle">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1350532" y="6337988"/>
            <a:ext cx="575694" cy="536450"/>
          </a:xfrm>
          <a:prstGeom prst="triangle">
            <a:avLst/>
          </a:prstGeom>
          <a:solidFill>
            <a:srgbClr val="2A3246"/>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11792820" y="6135365"/>
            <a:ext cx="266811" cy="248623"/>
          </a:xfrm>
          <a:prstGeom prst="triangle">
            <a:avLst/>
          </a:prstGeom>
          <a:solidFill>
            <a:srgbClr val="BA8F2D"/>
          </a:soli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4681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18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60484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设计页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127399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Mr.Z">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382019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99788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Big Landscape Bott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02643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6298218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11"/>
          </p:nvPr>
        </p:nvSpPr>
        <p:spPr/>
        <p:txBody>
          <a:body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12"/>
          </p:nvPr>
        </p:nvSpPr>
        <p:spPr/>
        <p:txBody>
          <a:body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Tree>
    <p:extLst>
      <p:ext uri="{BB962C8B-B14F-4D97-AF65-F5344CB8AC3E}">
        <p14:creationId xmlns:p14="http://schemas.microsoft.com/office/powerpoint/2010/main" val="34502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theme" Target="../theme/theme11.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2.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5.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image" Target="../media/image7.png"/><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theme" Target="../theme/theme6.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7.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19" Type="http://schemas.openxmlformats.org/officeDocument/2006/relationships/theme" Target="../theme/theme8.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5" Type="http://schemas.openxmlformats.org/officeDocument/2006/relationships/slideLayout" Target="../slideLayouts/slideLayout95.xml"/><Relationship Id="rId10" Type="http://schemas.openxmlformats.org/officeDocument/2006/relationships/theme" Target="../theme/theme9.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
          <p:cNvPicPr>
            <a:picLocks noChangeAspect="1"/>
          </p:cNvPicPr>
          <p:nvPr userDrawn="1"/>
        </p:nvPicPr>
        <p:blipFill>
          <a:blip r:embed="rId20">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2052"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kumimoji="0" sz="1400">
                <a:solidFill>
                  <a:srgbClr val="5F5F5F"/>
                </a:solidFill>
                <a:latin typeface="Arial" charset="0"/>
                <a:ea typeface="+mn-ea"/>
              </a:defRPr>
            </a:lvl1pPr>
          </a:lstStyle>
          <a:p>
            <a:pPr>
              <a:defRPr/>
            </a:pPr>
            <a:endParaRPr lang="en-GB"/>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kumimoji="0" sz="1400">
                <a:solidFill>
                  <a:srgbClr val="5F5F5F"/>
                </a:solidFill>
                <a:latin typeface="Arial" charset="0"/>
                <a:ea typeface="+mn-ea"/>
              </a:defRPr>
            </a:lvl1pPr>
          </a:lstStyle>
          <a:p>
            <a:pPr>
              <a:defRPr/>
            </a:pPr>
            <a:endParaRPr lang="en-GB"/>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kumimoji="0" sz="1400">
                <a:solidFill>
                  <a:srgbClr val="5F5F5F"/>
                </a:solidFill>
                <a:ea typeface="SimSun" pitchFamily="2" charset="-122"/>
              </a:defRPr>
            </a:lvl1pPr>
          </a:lstStyle>
          <a:p>
            <a:pPr>
              <a:defRPr/>
            </a:pPr>
            <a:fld id="{3D4A72D7-B52F-4319-BDBC-D3FDD779239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4913" r:id="rId1"/>
    <p:sldLayoutId id="2147484914" r:id="rId2"/>
    <p:sldLayoutId id="2147484915" r:id="rId3"/>
    <p:sldLayoutId id="2147484916" r:id="rId4"/>
    <p:sldLayoutId id="2147484917" r:id="rId5"/>
    <p:sldLayoutId id="2147484918" r:id="rId6"/>
    <p:sldLayoutId id="2147484919" r:id="rId7"/>
    <p:sldLayoutId id="2147484920" r:id="rId8"/>
    <p:sldLayoutId id="2147484921" r:id="rId9"/>
    <p:sldLayoutId id="2147484922" r:id="rId10"/>
    <p:sldLayoutId id="2147484923" r:id="rId11"/>
    <p:sldLayoutId id="2147484924" r:id="rId12"/>
    <p:sldLayoutId id="2147484925" r:id="rId13"/>
    <p:sldLayoutId id="2147484926" r:id="rId14"/>
    <p:sldLayoutId id="2147484927" r:id="rId15"/>
    <p:sldLayoutId id="2147484928" r:id="rId16"/>
    <p:sldLayoutId id="2147484929" r:id="rId17"/>
    <p:sldLayoutId id="2147484930" r:id="rId18"/>
  </p:sldLayoutIdLst>
  <p:txStyles>
    <p:titleStyle>
      <a:lvl1pPr algn="ctr" rtl="0" eaLnBrk="0" fontAlgn="base" hangingPunct="0">
        <a:spcBef>
          <a:spcPct val="0"/>
        </a:spcBef>
        <a:spcAft>
          <a:spcPct val="0"/>
        </a:spcAft>
        <a:defRPr sz="4400">
          <a:solidFill>
            <a:srgbClr val="19314A"/>
          </a:solidFill>
          <a:latin typeface="+mj-lt"/>
          <a:ea typeface="+mj-ea"/>
          <a:cs typeface="+mj-cs"/>
        </a:defRPr>
      </a:lvl1pPr>
      <a:lvl2pPr algn="ctr" rtl="0" eaLnBrk="0" fontAlgn="base" hangingPunct="0">
        <a:spcBef>
          <a:spcPct val="0"/>
        </a:spcBef>
        <a:spcAft>
          <a:spcPct val="0"/>
        </a:spcAft>
        <a:defRPr sz="4400">
          <a:solidFill>
            <a:srgbClr val="19314A"/>
          </a:solidFill>
          <a:latin typeface="Arial" charset="0"/>
        </a:defRPr>
      </a:lvl2pPr>
      <a:lvl3pPr algn="ctr" rtl="0" eaLnBrk="0" fontAlgn="base" hangingPunct="0">
        <a:spcBef>
          <a:spcPct val="0"/>
        </a:spcBef>
        <a:spcAft>
          <a:spcPct val="0"/>
        </a:spcAft>
        <a:defRPr sz="4400">
          <a:solidFill>
            <a:srgbClr val="19314A"/>
          </a:solidFill>
          <a:latin typeface="Arial" charset="0"/>
        </a:defRPr>
      </a:lvl3pPr>
      <a:lvl4pPr algn="ctr" rtl="0" eaLnBrk="0" fontAlgn="base" hangingPunct="0">
        <a:spcBef>
          <a:spcPct val="0"/>
        </a:spcBef>
        <a:spcAft>
          <a:spcPct val="0"/>
        </a:spcAft>
        <a:defRPr sz="4400">
          <a:solidFill>
            <a:srgbClr val="19314A"/>
          </a:solidFill>
          <a:latin typeface="Arial" charset="0"/>
        </a:defRPr>
      </a:lvl4pPr>
      <a:lvl5pPr algn="ctr" rtl="0" eaLnBrk="0" fontAlgn="base" hangingPunct="0">
        <a:spcBef>
          <a:spcPct val="0"/>
        </a:spcBef>
        <a:spcAft>
          <a:spcPct val="0"/>
        </a:spcAft>
        <a:defRPr sz="4400">
          <a:solidFill>
            <a:srgbClr val="19314A"/>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rgbClr val="234466"/>
          </a:solidFill>
          <a:latin typeface="+mn-lt"/>
          <a:ea typeface="+mn-ea"/>
          <a:cs typeface="+mn-cs"/>
        </a:defRPr>
      </a:lvl1pPr>
      <a:lvl2pPr marL="742950" indent="-285750" algn="l" rtl="0" eaLnBrk="0" fontAlgn="base" hangingPunct="0">
        <a:spcBef>
          <a:spcPct val="20000"/>
        </a:spcBef>
        <a:spcAft>
          <a:spcPct val="0"/>
        </a:spcAft>
        <a:buChar char="–"/>
        <a:defRPr sz="2800">
          <a:solidFill>
            <a:srgbClr val="234466"/>
          </a:solidFill>
          <a:latin typeface="+mn-lt"/>
        </a:defRPr>
      </a:lvl2pPr>
      <a:lvl3pPr marL="1143000" indent="-228600" algn="l" rtl="0" eaLnBrk="0" fontAlgn="base" hangingPunct="0">
        <a:spcBef>
          <a:spcPct val="20000"/>
        </a:spcBef>
        <a:spcAft>
          <a:spcPct val="0"/>
        </a:spcAft>
        <a:buChar char="•"/>
        <a:defRPr sz="2400">
          <a:solidFill>
            <a:srgbClr val="234466"/>
          </a:solidFill>
          <a:latin typeface="+mn-lt"/>
        </a:defRPr>
      </a:lvl3pPr>
      <a:lvl4pPr marL="1600200" indent="-228600" algn="l" rtl="0" eaLnBrk="0" fontAlgn="base" hangingPunct="0">
        <a:spcBef>
          <a:spcPct val="20000"/>
        </a:spcBef>
        <a:spcAft>
          <a:spcPct val="0"/>
        </a:spcAft>
        <a:buChar char="–"/>
        <a:defRPr sz="2000">
          <a:solidFill>
            <a:srgbClr val="234466"/>
          </a:solidFill>
          <a:latin typeface="+mn-lt"/>
        </a:defRPr>
      </a:lvl4pPr>
      <a:lvl5pPr marL="2057400" indent="-228600" algn="l" rtl="0" eaLnBrk="0" fontAlgn="base" hangingPunct="0">
        <a:spcBef>
          <a:spcPct val="20000"/>
        </a:spcBef>
        <a:spcAft>
          <a:spcPct val="0"/>
        </a:spcAft>
        <a:buChar char="»"/>
        <a:defRPr sz="2000">
          <a:solidFill>
            <a:srgbClr val="234466"/>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6552163"/>
      </p:ext>
    </p:extLst>
  </p:cSld>
  <p:clrMap bg1="lt1" tx1="dk1" bg2="lt2" tx2="dk2" accent1="accent1" accent2="accent2" accent3="accent3" accent4="accent4" accent5="accent5" accent6="accent6" hlink="hlink" folHlink="folHlink"/>
  <p:sldLayoutIdLst>
    <p:sldLayoutId id="2147485187" r:id="rId1"/>
    <p:sldLayoutId id="2147485188" r:id="rId2"/>
    <p:sldLayoutId id="2147485189" r:id="rId3"/>
    <p:sldLayoutId id="2147485190" r:id="rId4"/>
    <p:sldLayoutId id="2147485191" r:id="rId5"/>
    <p:sldLayoutId id="2147485192" r:id="rId6"/>
    <p:sldLayoutId id="2147485193" r:id="rId7"/>
    <p:sldLayoutId id="2147485194" r:id="rId8"/>
    <p:sldLayoutId id="2147485195" r:id="rId9"/>
    <p:sldLayoutId id="2147485196" r:id="rId10"/>
    <p:sldLayoutId id="21474851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1971233306"/>
      </p:ext>
    </p:extLst>
  </p:cSld>
  <p:clrMap bg1="dk1" tx1="lt1" bg2="dk2" tx2="lt2" accent1="accent1" accent2="accent2" accent3="accent3" accent4="accent4" accent5="accent5" accent6="accent6" hlink="hlink" folHlink="folHlink"/>
  <p:sldLayoutIdLst>
    <p:sldLayoutId id="2147485199" r:id="rId1"/>
    <p:sldLayoutId id="2147485200" r:id="rId2"/>
    <p:sldLayoutId id="2147485201" r:id="rId3"/>
    <p:sldLayoutId id="2147485202" r:id="rId4"/>
    <p:sldLayoutId id="2147485203" r:id="rId5"/>
    <p:sldLayoutId id="2147485204" r:id="rId6"/>
    <p:sldLayoutId id="2147485205" r:id="rId7"/>
    <p:sldLayoutId id="2147485206" r:id="rId8"/>
    <p:sldLayoutId id="2147485207" r:id="rId9"/>
    <p:sldLayoutId id="2147485208" r:id="rId10"/>
    <p:sldLayoutId id="2147485209" r:id="rId11"/>
    <p:sldLayoutId id="2147485210" r:id="rId12"/>
    <p:sldLayoutId id="2147485211" r:id="rId13"/>
    <p:sldLayoutId id="2147485212" r:id="rId14"/>
  </p:sldLayoutIdLst>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3/12/2026</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250385594"/>
      </p:ext>
    </p:extLst>
  </p:cSld>
  <p:clrMap bg1="lt1" tx1="dk1" bg2="lt2" tx2="dk2" accent1="accent1" accent2="accent2" accent3="accent3" accent4="accent4" accent5="accent5" accent6="accent6" hlink="hlink" folHlink="folHlink"/>
  <p:sldLayoutIdLst>
    <p:sldLayoutId id="2147485228" r:id="rId1"/>
    <p:sldLayoutId id="2147485229" r:id="rId2"/>
    <p:sldLayoutId id="2147485230" r:id="rId3"/>
    <p:sldLayoutId id="2147485231" r:id="rId4"/>
    <p:sldLayoutId id="2147485232" r:id="rId5"/>
    <p:sldLayoutId id="2147485233" r:id="rId6"/>
    <p:sldLayoutId id="2147485234" r:id="rId7"/>
    <p:sldLayoutId id="2147485235" r:id="rId8"/>
    <p:sldLayoutId id="2147485236" r:id="rId9"/>
    <p:sldLayoutId id="2147485237" r:id="rId10"/>
    <p:sldLayoutId id="2147485238"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3"/>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3076"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kumimoji="0" sz="1400">
                <a:solidFill>
                  <a:srgbClr val="5F5F5F"/>
                </a:solidFill>
                <a:latin typeface="Arial" charset="0"/>
                <a:ea typeface="SimSun" panose="02010600030101010101" pitchFamily="2" charset="-122"/>
              </a:defRPr>
            </a:lvl1pPr>
          </a:lstStyle>
          <a:p>
            <a:pPr>
              <a:defRPr/>
            </a:pPr>
            <a:endParaRPr lang="en-GB"/>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kumimoji="0" sz="1400">
                <a:solidFill>
                  <a:srgbClr val="5F5F5F"/>
                </a:solidFill>
                <a:latin typeface="Arial" charset="0"/>
                <a:ea typeface="SimSun" panose="02010600030101010101" pitchFamily="2" charset="-122"/>
              </a:defRPr>
            </a:lvl1pPr>
          </a:lstStyle>
          <a:p>
            <a:pPr>
              <a:defRPr/>
            </a:pPr>
            <a:endParaRPr lang="en-GB"/>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kumimoji="0" sz="1400">
                <a:solidFill>
                  <a:srgbClr val="5F5F5F"/>
                </a:solidFill>
                <a:ea typeface="SimSun" pitchFamily="2" charset="-122"/>
              </a:defRPr>
            </a:lvl1pPr>
          </a:lstStyle>
          <a:p>
            <a:pPr>
              <a:defRPr/>
            </a:pPr>
            <a:fld id="{4F751D75-FE7C-4ADE-9199-70A62B7909C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226" r:id="rId1"/>
  </p:sldLayoutIdLst>
  <p:txStyles>
    <p:titleStyle>
      <a:lvl1pPr algn="ctr" rtl="0" eaLnBrk="0" fontAlgn="base" hangingPunct="0">
        <a:spcBef>
          <a:spcPct val="0"/>
        </a:spcBef>
        <a:spcAft>
          <a:spcPct val="0"/>
        </a:spcAft>
        <a:defRPr sz="4400">
          <a:solidFill>
            <a:srgbClr val="19314A"/>
          </a:solidFill>
          <a:latin typeface="+mj-lt"/>
          <a:ea typeface="+mj-ea"/>
          <a:cs typeface="+mj-cs"/>
        </a:defRPr>
      </a:lvl1pPr>
      <a:lvl2pPr algn="ctr" rtl="0" eaLnBrk="0" fontAlgn="base" hangingPunct="0">
        <a:spcBef>
          <a:spcPct val="0"/>
        </a:spcBef>
        <a:spcAft>
          <a:spcPct val="0"/>
        </a:spcAft>
        <a:defRPr sz="4400">
          <a:solidFill>
            <a:srgbClr val="19314A"/>
          </a:solidFill>
          <a:latin typeface="Arial" charset="0"/>
        </a:defRPr>
      </a:lvl2pPr>
      <a:lvl3pPr algn="ctr" rtl="0" eaLnBrk="0" fontAlgn="base" hangingPunct="0">
        <a:spcBef>
          <a:spcPct val="0"/>
        </a:spcBef>
        <a:spcAft>
          <a:spcPct val="0"/>
        </a:spcAft>
        <a:defRPr sz="4400">
          <a:solidFill>
            <a:srgbClr val="19314A"/>
          </a:solidFill>
          <a:latin typeface="Arial" charset="0"/>
        </a:defRPr>
      </a:lvl3pPr>
      <a:lvl4pPr algn="ctr" rtl="0" eaLnBrk="0" fontAlgn="base" hangingPunct="0">
        <a:spcBef>
          <a:spcPct val="0"/>
        </a:spcBef>
        <a:spcAft>
          <a:spcPct val="0"/>
        </a:spcAft>
        <a:defRPr sz="4400">
          <a:solidFill>
            <a:srgbClr val="19314A"/>
          </a:solidFill>
          <a:latin typeface="Arial" charset="0"/>
        </a:defRPr>
      </a:lvl4pPr>
      <a:lvl5pPr algn="ctr" rtl="0" eaLnBrk="0" fontAlgn="base" hangingPunct="0">
        <a:spcBef>
          <a:spcPct val="0"/>
        </a:spcBef>
        <a:spcAft>
          <a:spcPct val="0"/>
        </a:spcAft>
        <a:defRPr sz="4400">
          <a:solidFill>
            <a:srgbClr val="19314A"/>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rgbClr val="234466"/>
          </a:solidFill>
          <a:latin typeface="+mn-lt"/>
          <a:ea typeface="+mn-ea"/>
          <a:cs typeface="+mn-cs"/>
        </a:defRPr>
      </a:lvl1pPr>
      <a:lvl2pPr marL="742950" indent="-285750" algn="l" rtl="0" eaLnBrk="0" fontAlgn="base" hangingPunct="0">
        <a:spcBef>
          <a:spcPct val="20000"/>
        </a:spcBef>
        <a:spcAft>
          <a:spcPct val="0"/>
        </a:spcAft>
        <a:buChar char="–"/>
        <a:defRPr sz="2800">
          <a:solidFill>
            <a:srgbClr val="234466"/>
          </a:solidFill>
          <a:latin typeface="+mn-lt"/>
        </a:defRPr>
      </a:lvl2pPr>
      <a:lvl3pPr marL="1143000" indent="-228600" algn="l" rtl="0" eaLnBrk="0" fontAlgn="base" hangingPunct="0">
        <a:spcBef>
          <a:spcPct val="20000"/>
        </a:spcBef>
        <a:spcAft>
          <a:spcPct val="0"/>
        </a:spcAft>
        <a:buChar char="•"/>
        <a:defRPr sz="2400">
          <a:solidFill>
            <a:srgbClr val="234466"/>
          </a:solidFill>
          <a:latin typeface="+mn-lt"/>
        </a:defRPr>
      </a:lvl3pPr>
      <a:lvl4pPr marL="1600200" indent="-228600" algn="l" rtl="0" eaLnBrk="0" fontAlgn="base" hangingPunct="0">
        <a:spcBef>
          <a:spcPct val="20000"/>
        </a:spcBef>
        <a:spcAft>
          <a:spcPct val="0"/>
        </a:spcAft>
        <a:buChar char="–"/>
        <a:defRPr sz="2000">
          <a:solidFill>
            <a:srgbClr val="234466"/>
          </a:solidFill>
          <a:latin typeface="+mn-lt"/>
        </a:defRPr>
      </a:lvl4pPr>
      <a:lvl5pPr marL="2057400" indent="-228600" algn="l" rtl="0" eaLnBrk="0" fontAlgn="base" hangingPunct="0">
        <a:spcBef>
          <a:spcPct val="20000"/>
        </a:spcBef>
        <a:spcAft>
          <a:spcPct val="0"/>
        </a:spcAft>
        <a:buChar char="»"/>
        <a:defRPr sz="2000">
          <a:solidFill>
            <a:srgbClr val="234466"/>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3"/>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6148"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2"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kumimoji="0" sz="1400">
                <a:solidFill>
                  <a:srgbClr val="5F5F5F"/>
                </a:solidFill>
                <a:latin typeface="Arial" charset="0"/>
                <a:ea typeface="SimSun" panose="02010600030101010101" pitchFamily="2" charset="-122"/>
              </a:defRPr>
            </a:lvl1pPr>
          </a:lstStyle>
          <a:p>
            <a:pPr>
              <a:defRPr/>
            </a:pPr>
            <a:endParaRPr lang="en-GB"/>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kumimoji="0" sz="1400">
                <a:solidFill>
                  <a:srgbClr val="5F5F5F"/>
                </a:solidFill>
                <a:latin typeface="Arial" charset="0"/>
                <a:ea typeface="SimSun" panose="02010600030101010101" pitchFamily="2" charset="-122"/>
              </a:defRPr>
            </a:lvl1pPr>
          </a:lstStyle>
          <a:p>
            <a:pPr>
              <a:defRPr/>
            </a:pPr>
            <a:endParaRPr lang="en-GB"/>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kumimoji="0" sz="1400">
                <a:solidFill>
                  <a:srgbClr val="5F5F5F"/>
                </a:solidFill>
                <a:ea typeface="SimSun" pitchFamily="2" charset="-122"/>
              </a:defRPr>
            </a:lvl1pPr>
          </a:lstStyle>
          <a:p>
            <a:pPr>
              <a:defRPr/>
            </a:pPr>
            <a:fld id="{83815793-12B3-4CD6-81D5-867E5E2C3F7B}"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txStyles>
    <p:titleStyle>
      <a:lvl1pPr algn="ctr" rtl="0" eaLnBrk="0" fontAlgn="base" hangingPunct="0">
        <a:spcBef>
          <a:spcPct val="0"/>
        </a:spcBef>
        <a:spcAft>
          <a:spcPct val="0"/>
        </a:spcAft>
        <a:defRPr sz="4400">
          <a:solidFill>
            <a:srgbClr val="19314A"/>
          </a:solidFill>
          <a:latin typeface="+mj-lt"/>
          <a:ea typeface="+mj-ea"/>
          <a:cs typeface="+mj-cs"/>
        </a:defRPr>
      </a:lvl1pPr>
      <a:lvl2pPr algn="ctr" rtl="0" eaLnBrk="0" fontAlgn="base" hangingPunct="0">
        <a:spcBef>
          <a:spcPct val="0"/>
        </a:spcBef>
        <a:spcAft>
          <a:spcPct val="0"/>
        </a:spcAft>
        <a:defRPr sz="4400">
          <a:solidFill>
            <a:srgbClr val="19314A"/>
          </a:solidFill>
          <a:latin typeface="Arial" charset="0"/>
        </a:defRPr>
      </a:lvl2pPr>
      <a:lvl3pPr algn="ctr" rtl="0" eaLnBrk="0" fontAlgn="base" hangingPunct="0">
        <a:spcBef>
          <a:spcPct val="0"/>
        </a:spcBef>
        <a:spcAft>
          <a:spcPct val="0"/>
        </a:spcAft>
        <a:defRPr sz="4400">
          <a:solidFill>
            <a:srgbClr val="19314A"/>
          </a:solidFill>
          <a:latin typeface="Arial" charset="0"/>
        </a:defRPr>
      </a:lvl3pPr>
      <a:lvl4pPr algn="ctr" rtl="0" eaLnBrk="0" fontAlgn="base" hangingPunct="0">
        <a:spcBef>
          <a:spcPct val="0"/>
        </a:spcBef>
        <a:spcAft>
          <a:spcPct val="0"/>
        </a:spcAft>
        <a:defRPr sz="4400">
          <a:solidFill>
            <a:srgbClr val="19314A"/>
          </a:solidFill>
          <a:latin typeface="Arial" charset="0"/>
        </a:defRPr>
      </a:lvl4pPr>
      <a:lvl5pPr algn="ctr" rtl="0" eaLnBrk="0" fontAlgn="base" hangingPunct="0">
        <a:spcBef>
          <a:spcPct val="0"/>
        </a:spcBef>
        <a:spcAft>
          <a:spcPct val="0"/>
        </a:spcAft>
        <a:defRPr sz="4400">
          <a:solidFill>
            <a:srgbClr val="19314A"/>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rgbClr val="234466"/>
          </a:solidFill>
          <a:latin typeface="+mn-lt"/>
          <a:ea typeface="+mn-ea"/>
          <a:cs typeface="+mn-cs"/>
        </a:defRPr>
      </a:lvl1pPr>
      <a:lvl2pPr marL="742950" indent="-285750" algn="l" rtl="0" eaLnBrk="0" fontAlgn="base" hangingPunct="0">
        <a:spcBef>
          <a:spcPct val="20000"/>
        </a:spcBef>
        <a:spcAft>
          <a:spcPct val="0"/>
        </a:spcAft>
        <a:buChar char="–"/>
        <a:defRPr sz="2800">
          <a:solidFill>
            <a:srgbClr val="234466"/>
          </a:solidFill>
          <a:latin typeface="+mn-lt"/>
        </a:defRPr>
      </a:lvl2pPr>
      <a:lvl3pPr marL="1143000" indent="-228600" algn="l" rtl="0" eaLnBrk="0" fontAlgn="base" hangingPunct="0">
        <a:spcBef>
          <a:spcPct val="20000"/>
        </a:spcBef>
        <a:spcAft>
          <a:spcPct val="0"/>
        </a:spcAft>
        <a:buChar char="•"/>
        <a:defRPr sz="2400">
          <a:solidFill>
            <a:srgbClr val="234466"/>
          </a:solidFill>
          <a:latin typeface="+mn-lt"/>
        </a:defRPr>
      </a:lvl3pPr>
      <a:lvl4pPr marL="1600200" indent="-228600" algn="l" rtl="0" eaLnBrk="0" fontAlgn="base" hangingPunct="0">
        <a:spcBef>
          <a:spcPct val="20000"/>
        </a:spcBef>
        <a:spcAft>
          <a:spcPct val="0"/>
        </a:spcAft>
        <a:buChar char="–"/>
        <a:defRPr sz="2000">
          <a:solidFill>
            <a:srgbClr val="234466"/>
          </a:solidFill>
          <a:latin typeface="+mn-lt"/>
        </a:defRPr>
      </a:lvl4pPr>
      <a:lvl5pPr marL="2057400" indent="-228600" algn="l" rtl="0" eaLnBrk="0" fontAlgn="base" hangingPunct="0">
        <a:spcBef>
          <a:spcPct val="20000"/>
        </a:spcBef>
        <a:spcAft>
          <a:spcPct val="0"/>
        </a:spcAft>
        <a:buChar char="»"/>
        <a:defRPr sz="2000">
          <a:solidFill>
            <a:srgbClr val="234466"/>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7" y="382385"/>
            <a:ext cx="10178323" cy="1492132"/>
          </a:xfrm>
          <a:prstGeom prst="rect">
            <a:avLst/>
          </a:prstGeom>
        </p:spPr>
        <p:txBody>
          <a:bodyPr vert="horz" lIns="91440" tIns="45720" rIns="91440" bIns="45720" rtlCol="0" anchor="t">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1251677" y="2286003"/>
            <a:ext cx="10178323" cy="3593591"/>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1251677" y="6375679"/>
            <a:ext cx="2329723"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eaLnBrk="1" fontAlgn="auto" hangingPunct="1">
              <a:spcBef>
                <a:spcPts val="0"/>
              </a:spcBef>
              <a:spcAft>
                <a:spcPts val="0"/>
              </a:spcAft>
            </a:pPr>
            <a:fld id="{97C1901F-A877-4B6E-A943-E774F50E9B9A}" type="datetimeFigureOut">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2026/3/12</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6" name="Slide Number Placeholder 5"/>
          <p:cNvSpPr>
            <a:spLocks noGrp="1"/>
          </p:cNvSpPr>
          <p:nvPr>
            <p:ph type="sldNum" sz="quarter" idx="4"/>
          </p:nvPr>
        </p:nvSpPr>
        <p:spPr>
          <a:xfrm>
            <a:off x="8610602" y="6375679"/>
            <a:ext cx="281939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eaLnBrk="1" fontAlgn="auto" hangingPunct="1">
              <a:spcBef>
                <a:spcPts val="0"/>
              </a:spcBef>
              <a:spcAft>
                <a:spcPts val="0"/>
              </a:spcAft>
            </a:pPr>
            <a:fld id="{4818BAC6-3D7C-4414-87A0-17AB6F898CBB}" type="slidenum">
              <a:rPr kumimoji="0" lang="zh-TW" altLang="en-US" smtClean="0">
                <a:solidFill>
                  <a:prstClr val="black">
                    <a:tint val="75000"/>
                  </a:prstClr>
                </a:solidFill>
                <a:latin typeface="Gill Sans MT" panose="020B0502020104020203"/>
                <a:ea typeface="微軟正黑體" panose="020B0604030504040204" pitchFamily="34" charset="-120"/>
              </a:rPr>
              <a:pPr eaLnBrk="1" fontAlgn="auto" hangingPunct="1">
                <a:spcBef>
                  <a:spcPts val="0"/>
                </a:spcBef>
                <a:spcAft>
                  <a:spcPts val="0"/>
                </a:spcAft>
              </a:pPr>
              <a:t>‹#›</a:t>
            </a:fld>
            <a:endParaRPr kumimoji="0" lang="zh-TW" altLang="en-US">
              <a:solidFill>
                <a:prstClr val="black">
                  <a:tint val="75000"/>
                </a:prstClr>
              </a:solidFill>
              <a:latin typeface="Gill Sans MT" panose="020B0502020104020203"/>
              <a:ea typeface="微軟正黑體" panose="020B0604030504040204" pitchFamily="34" charset="-120"/>
            </a:endParaRPr>
          </a:p>
        </p:txBody>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2" y="0"/>
            <a:ext cx="905453"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val="2486537288"/>
      </p:ext>
    </p:extLst>
  </p:cSld>
  <p:clrMap bg1="lt1" tx1="dk1" bg2="lt2" tx2="dk2" accent1="accent1" accent2="accent2" accent3="accent3" accent4="accent4" accent5="accent5" accent6="accent6" hlink="hlink" folHlink="folHlink"/>
  <p:sldLayoutIdLst>
    <p:sldLayoutId id="2147484971" r:id="rId1"/>
    <p:sldLayoutId id="2147484972" r:id="rId2"/>
    <p:sldLayoutId id="2147484973" r:id="rId3"/>
    <p:sldLayoutId id="2147484974" r:id="rId4"/>
    <p:sldLayoutId id="2147484975" r:id="rId5"/>
    <p:sldLayoutId id="2147484976" r:id="rId6"/>
    <p:sldLayoutId id="2147484977" r:id="rId7"/>
    <p:sldLayoutId id="2147484978" r:id="rId8"/>
    <p:sldLayoutId id="2147484979" r:id="rId9"/>
    <p:sldLayoutId id="2147484980" r:id="rId10"/>
    <p:sldLayoutId id="2147484981" r:id="rId11"/>
  </p:sldLayoutIdLst>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594">
          <p15:clr>
            <a:srgbClr val="F26B43"/>
          </p15:clr>
        </p15:guide>
        <p15:guide id="1" pos="792">
          <p15:clr>
            <a:srgbClr val="F26B43"/>
          </p15:clr>
        </p15:guide>
        <p15:guide id="2" pos="7200">
          <p15:clr>
            <a:srgbClr val="F26B43"/>
          </p15:clr>
        </p15:guide>
        <p15:guide id="3" pos="5400">
          <p15:clr>
            <a:srgbClr val="F26B43"/>
          </p15:clr>
        </p15:guide>
        <p15:guide id="4" orient="horz" pos="4008">
          <p15:clr>
            <a:srgbClr val="F26B43"/>
          </p15:clr>
        </p15:guide>
        <p15:guide id="5" orient="horz" pos="1440">
          <p15:clr>
            <a:srgbClr val="F26B43"/>
          </p15:clr>
        </p15:guide>
        <p15:guide id="6" orient="horz" pos="3720">
          <p15:clr>
            <a:srgbClr val="F26B43"/>
          </p15:clr>
        </p15:guide>
        <p15:guide id="7" orient="horz" pos="2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609600" y="274638"/>
            <a:ext cx="10972800" cy="1143000"/>
          </a:xfrm>
          <a:prstGeom prst="rect">
            <a:avLst/>
          </a:prstGeom>
          <a:effectLst>
            <a:glow rad="63500">
              <a:schemeClr val="accent5">
                <a:satMod val="175000"/>
                <a:alpha val="40000"/>
              </a:schemeClr>
            </a:glow>
          </a:effectLst>
        </p:spPr>
        <p:txBody>
          <a:bodyPr vert="horz" lIns="91440" tIns="45720" rIns="91440" bIns="45720" rtlCol="0" anchor="ctr">
            <a:normAutofit/>
          </a:bodyPr>
          <a:lstStyle/>
          <a:p>
            <a:r>
              <a:rPr lang="zh-TW" altLang="en-US" dirty="0"/>
              <a:t>按一下以編輯母片標題樣式</a:t>
            </a:r>
          </a:p>
        </p:txBody>
      </p:sp>
      <p:sp>
        <p:nvSpPr>
          <p:cNvPr id="3" name="文字版面配置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20FACA19-B544-4ED9-8BC1-CC07DF570886}" type="datetimeFigureOut">
              <a:rPr kumimoji="0" lang="zh-TW" altLang="en-US" smtClean="0">
                <a:solidFill>
                  <a:prstClr val="black">
                    <a:tint val="75000"/>
                  </a:prstClr>
                </a:solidFill>
                <a:latin typeface="Times New Roman"/>
                <a:ea typeface="標楷體"/>
              </a:rPr>
              <a:pPr eaLnBrk="1" fontAlgn="auto" hangingPunct="1">
                <a:spcBef>
                  <a:spcPts val="0"/>
                </a:spcBef>
                <a:spcAft>
                  <a:spcPts val="0"/>
                </a:spcAft>
              </a:pPr>
              <a:t>2026/3/12</a:t>
            </a:fld>
            <a:endParaRPr kumimoji="0" lang="zh-TW" altLang="en-US">
              <a:solidFill>
                <a:prstClr val="black">
                  <a:tint val="75000"/>
                </a:prstClr>
              </a:solidFill>
              <a:latin typeface="Times New Roman"/>
              <a:ea typeface="標楷體"/>
            </a:endParaRPr>
          </a:p>
        </p:txBody>
      </p:sp>
      <p:sp>
        <p:nvSpPr>
          <p:cNvPr id="5" name="頁尾版面配置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kumimoji="0" lang="zh-TW" altLang="en-US">
              <a:solidFill>
                <a:prstClr val="black">
                  <a:tint val="75000"/>
                </a:prstClr>
              </a:solidFill>
              <a:latin typeface="Times New Roman"/>
              <a:ea typeface="標楷體"/>
            </a:endParaRPr>
          </a:p>
        </p:txBody>
      </p:sp>
      <p:sp>
        <p:nvSpPr>
          <p:cNvPr id="6" name="投影片編號版面配置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55D26385-5915-4D3F-8F49-F30EBFAED118}" type="slidenum">
              <a:rPr kumimoji="0" lang="zh-TW" altLang="en-US" smtClean="0">
                <a:solidFill>
                  <a:prstClr val="black">
                    <a:tint val="75000"/>
                  </a:prstClr>
                </a:solidFill>
                <a:latin typeface="Times New Roman"/>
                <a:ea typeface="標楷體"/>
              </a:rPr>
              <a:pPr eaLnBrk="1" fontAlgn="auto" hangingPunct="1">
                <a:spcBef>
                  <a:spcPts val="0"/>
                </a:spcBef>
                <a:spcAft>
                  <a:spcPts val="0"/>
                </a:spcAft>
              </a:pPr>
              <a:t>‹#›</a:t>
            </a:fld>
            <a:endParaRPr kumimoji="0" lang="zh-TW" altLang="en-US">
              <a:solidFill>
                <a:prstClr val="black">
                  <a:tint val="75000"/>
                </a:prstClr>
              </a:solidFill>
              <a:latin typeface="Times New Roman"/>
              <a:ea typeface="標楷體"/>
            </a:endParaRPr>
          </a:p>
        </p:txBody>
      </p:sp>
      <p:sp>
        <p:nvSpPr>
          <p:cNvPr id="8" name="五邊形 7"/>
          <p:cNvSpPr/>
          <p:nvPr/>
        </p:nvSpPr>
        <p:spPr>
          <a:xfrm rot="5400000">
            <a:off x="11222360" y="-24003"/>
            <a:ext cx="720080" cy="768085"/>
          </a:xfrm>
          <a:prstGeom prst="homePlate">
            <a:avLst>
              <a:gd name="adj" fmla="val 30996"/>
            </a:avLst>
          </a:prstGeom>
        </p:spPr>
        <p:style>
          <a:lnRef idx="3">
            <a:schemeClr val="lt1"/>
          </a:lnRef>
          <a:fillRef idx="1">
            <a:schemeClr val="accent6"/>
          </a:fillRef>
          <a:effectRef idx="1">
            <a:schemeClr val="accent6"/>
          </a:effectRef>
          <a:fontRef idx="minor">
            <a:schemeClr val="lt1"/>
          </a:fontRef>
        </p:style>
        <p:txBody>
          <a:bodyPr vert="vert270" rtlCol="0" anchor="ctr">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C67D74-167B-4A1D-9CAF-944C5A797330}" type="slidenum">
              <a:rPr kumimoji="0" lang="en-US" altLang="zh-TW" sz="1800" b="0" i="0" u="none" strike="noStrike" kern="1200" cap="none" spc="0" normalizeH="0" baseline="0" noProof="0" smtClean="0">
                <a:ln>
                  <a:noFill/>
                </a:ln>
                <a:solidFill>
                  <a:prstClr val="white"/>
                </a:solidFill>
                <a:effectLst/>
                <a:uLnTx/>
                <a:uFillTx/>
                <a:latin typeface="Broadway BT" panose="04040905080B02020502" pitchFamily="82" charset="0"/>
                <a:ea typeface="標楷體"/>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zh-TW" altLang="en-US" sz="1800" b="0" i="0" u="none" strike="noStrike" kern="1200" cap="none" spc="0" normalizeH="0" baseline="0" noProof="0" dirty="0">
              <a:ln>
                <a:noFill/>
              </a:ln>
              <a:solidFill>
                <a:prstClr val="white"/>
              </a:solidFill>
              <a:effectLst/>
              <a:uLnTx/>
              <a:uFillTx/>
              <a:latin typeface="Broadway BT" panose="04040905080B02020502" pitchFamily="82" charset="0"/>
              <a:ea typeface="標楷體"/>
              <a:cs typeface="+mn-cs"/>
            </a:endParaRPr>
          </a:p>
        </p:txBody>
      </p:sp>
      <p:pic>
        <p:nvPicPr>
          <p:cNvPr id="10" name="內容版面配置區 9" descr="DALI.png"/>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11095451" y="6159864"/>
            <a:ext cx="973899" cy="580281"/>
          </a:xfrm>
          <a:prstGeom prst="rect">
            <a:avLst/>
          </a:prstGeom>
          <a:noFill/>
          <a:ln w="9525">
            <a:noFill/>
            <a:miter lim="800000"/>
            <a:headEnd/>
            <a:tailEnd/>
          </a:ln>
        </p:spPr>
      </p:pic>
    </p:spTree>
    <p:extLst>
      <p:ext uri="{BB962C8B-B14F-4D97-AF65-F5344CB8AC3E}">
        <p14:creationId xmlns:p14="http://schemas.microsoft.com/office/powerpoint/2010/main" val="4000650429"/>
      </p:ext>
    </p:extLst>
  </p:cSld>
  <p:clrMap bg1="lt1" tx1="dk1" bg2="lt2" tx2="dk2" accent1="accent1" accent2="accent2" accent3="accent3" accent4="accent4" accent5="accent5" accent6="accent6" hlink="hlink" folHlink="folHlink"/>
  <p:sldLayoutIdLst>
    <p:sldLayoutId id="2147485055" r:id="rId1"/>
    <p:sldLayoutId id="2147485056" r:id="rId2"/>
    <p:sldLayoutId id="2147485057" r:id="rId3"/>
    <p:sldLayoutId id="2147485058" r:id="rId4"/>
    <p:sldLayoutId id="2147485059" r:id="rId5"/>
    <p:sldLayoutId id="2147485060" r:id="rId6"/>
    <p:sldLayoutId id="2147485061" r:id="rId7"/>
    <p:sldLayoutId id="2147485062" r:id="rId8"/>
    <p:sldLayoutId id="2147485063" r:id="rId9"/>
    <p:sldLayoutId id="2147485064" r:id="rId10"/>
    <p:sldLayoutId id="2147485065" r:id="rId11"/>
    <p:sldLayoutId id="2147485066" r:id="rId12"/>
  </p:sldLayoutIdLst>
  <p:txStyles>
    <p:titleStyle>
      <a:lvl1pPr algn="ctr" defTabSz="914400" rtl="0" eaLnBrk="1" latinLnBrk="0" hangingPunct="1">
        <a:spcBef>
          <a:spcPct val="0"/>
        </a:spcBef>
        <a:buNone/>
        <a:defRPr sz="4400" b="1" kern="1200">
          <a:solidFill>
            <a:schemeClr val="tx2">
              <a:lumMod val="75000"/>
            </a:schemeClr>
          </a:solidFill>
          <a:effectLst>
            <a:outerShdw blurRad="50800" dist="38100" dir="2700000" algn="tl" rotWithShape="0">
              <a:schemeClr val="tx2">
                <a:lumMod val="60000"/>
                <a:lumOff val="40000"/>
                <a:alpha val="40000"/>
              </a:schemeClr>
            </a:outerShdw>
          </a:effectLst>
          <a:latin typeface="微軟正黑體" panose="020B0604030504040204" pitchFamily="34" charset="-120"/>
          <a:ea typeface="微軟正黑體" panose="020B0604030504040204" pitchFamily="34" charset="-120"/>
          <a:cs typeface="+mj-cs"/>
        </a:defRPr>
      </a:lvl1pPr>
    </p:titleStyle>
    <p:bodyStyle>
      <a:lvl1pPr marL="342900" indent="-342900" algn="l" defTabSz="914400" rtl="0" eaLnBrk="1" latinLnBrk="0" hangingPunct="1">
        <a:spcBef>
          <a:spcPct val="20000"/>
        </a:spcBef>
        <a:buClr>
          <a:schemeClr val="accent6">
            <a:lumMod val="75000"/>
          </a:schemeClr>
        </a:buClr>
        <a:buFont typeface="Wingdings 3" panose="05040102010807070707" pitchFamily="18" charset="2"/>
        <a:buChar char="u"/>
        <a:defRPr sz="3200" kern="1200" baseline="0">
          <a:solidFill>
            <a:schemeClr val="tx1"/>
          </a:solidFill>
          <a:latin typeface="Times New Roman" panose="02020603050405020304" pitchFamily="18" charset="0"/>
          <a:ea typeface="標楷體" panose="03000509000000000000" pitchFamily="65" charset="-120"/>
          <a:cs typeface="+mn-cs"/>
        </a:defRPr>
      </a:lvl1pPr>
      <a:lvl2pPr marL="742950" indent="-285750" algn="l" defTabSz="914400" rtl="0" eaLnBrk="1" latinLnBrk="0" hangingPunct="1">
        <a:spcBef>
          <a:spcPct val="20000"/>
        </a:spcBef>
        <a:buClr>
          <a:schemeClr val="accent6">
            <a:lumMod val="75000"/>
          </a:schemeClr>
        </a:buClr>
        <a:buSzPct val="95000"/>
        <a:buFont typeface="Wingdings" panose="05000000000000000000" pitchFamily="2" charset="2"/>
        <a:buChar char="l"/>
        <a:defRPr sz="2800" kern="1200" baseline="0">
          <a:solidFill>
            <a:schemeClr val="tx1"/>
          </a:solidFill>
          <a:latin typeface="Times New Roman" panose="02020603050405020304" pitchFamily="18" charset="0"/>
          <a:ea typeface="標楷體" panose="03000509000000000000" pitchFamily="65" charset="-120"/>
          <a:cs typeface="+mn-cs"/>
        </a:defRPr>
      </a:lvl2pPr>
      <a:lvl3pPr marL="1143000" indent="-228600" algn="l" defTabSz="914400" rtl="0" eaLnBrk="1" latinLnBrk="0" hangingPunct="1">
        <a:spcBef>
          <a:spcPct val="20000"/>
        </a:spcBef>
        <a:buClr>
          <a:schemeClr val="accent6">
            <a:lumMod val="75000"/>
          </a:schemeClr>
        </a:buClr>
        <a:buSzPct val="90000"/>
        <a:buFont typeface="Wingdings" panose="05000000000000000000" pitchFamily="2" charset="2"/>
        <a:buChar char="n"/>
        <a:defRPr sz="2400" kern="1200" baseline="0">
          <a:solidFill>
            <a:schemeClr val="tx1"/>
          </a:solidFill>
          <a:latin typeface="Times New Roman" panose="02020603050405020304" pitchFamily="18" charset="0"/>
          <a:ea typeface="標楷體" panose="03000509000000000000" pitchFamily="65" charset="-120"/>
          <a:cs typeface="+mn-cs"/>
        </a:defRPr>
      </a:lvl3pPr>
      <a:lvl4pPr marL="1600200" indent="-228600" algn="l" defTabSz="914400" rtl="0" eaLnBrk="1" latinLnBrk="0" hangingPunct="1">
        <a:spcBef>
          <a:spcPct val="20000"/>
        </a:spcBef>
        <a:buClr>
          <a:schemeClr val="accent6">
            <a:lumMod val="75000"/>
          </a:schemeClr>
        </a:buClr>
        <a:buFont typeface="Wingdings" panose="05000000000000000000" pitchFamily="2" charset="2"/>
        <a:buChar char="Ø"/>
        <a:defRPr sz="2000" kern="1200" baseline="0">
          <a:solidFill>
            <a:schemeClr val="tx1"/>
          </a:solidFill>
          <a:latin typeface="Times New Roman" panose="02020603050405020304" pitchFamily="18" charset="0"/>
          <a:ea typeface="標楷體" panose="03000509000000000000" pitchFamily="65" charset="-120"/>
          <a:cs typeface="+mn-cs"/>
        </a:defRPr>
      </a:lvl4pPr>
      <a:lvl5pPr marL="2057400" indent="-228600" algn="l" defTabSz="914400" rtl="0" eaLnBrk="1" latinLnBrk="0" hangingPunct="1">
        <a:spcBef>
          <a:spcPct val="20000"/>
        </a:spcBef>
        <a:buClr>
          <a:schemeClr val="accent6">
            <a:lumMod val="75000"/>
          </a:schemeClr>
        </a:buClr>
        <a:buFont typeface="Wingdings" panose="05000000000000000000" pitchFamily="2" charset="2"/>
        <a:buChar char="ü"/>
        <a:defRPr sz="2000" kern="1200" baseline="0">
          <a:solidFill>
            <a:schemeClr val="tx1"/>
          </a:solidFill>
          <a:latin typeface="Times New Roman" panose="02020603050405020304" pitchFamily="18" charset="0"/>
          <a:ea typeface="標楷體" panose="03000509000000000000" pitchFamily="65" charset="-12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F6C30DC6-B900-4FEA-9A13-5DA4E6CDA52C}" type="datetimeFigureOut">
              <a:rPr lang="zh-CN" altLang="en-US" smtClean="0"/>
              <a:pPr>
                <a:defRPr/>
              </a:pPr>
              <a:t>2026/3/12</a:t>
            </a:fld>
            <a:endParaRPr lang="zh-CN" altLang="en-US"/>
          </a:p>
        </p:txBody>
      </p:sp>
      <p:sp>
        <p:nvSpPr>
          <p:cNvPr id="5" name="页脚占位符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pPr>
              <a:defRPr/>
            </a:pPr>
            <a:fld id="{89CBED8C-A433-4E1D-8C2B-168DD7A6D76A}" type="slidenum">
              <a:rPr lang="zh-CN" altLang="en-US" smtClean="0"/>
              <a:pPr>
                <a:defRPr/>
              </a:pPr>
              <a:t>‹#›</a:t>
            </a:fld>
            <a:endParaRPr lang="en-US" altLang="zh-CN"/>
          </a:p>
        </p:txBody>
      </p:sp>
    </p:spTree>
    <p:extLst>
      <p:ext uri="{BB962C8B-B14F-4D97-AF65-F5344CB8AC3E}">
        <p14:creationId xmlns:p14="http://schemas.microsoft.com/office/powerpoint/2010/main" val="2796511393"/>
      </p:ext>
    </p:extLst>
  </p:cSld>
  <p:clrMap bg1="lt1" tx1="dk1" bg2="lt2" tx2="dk2" accent1="accent1" accent2="accent2" accent3="accent3" accent4="accent4" accent5="accent5" accent6="accent6" hlink="hlink" folHlink="folHlink"/>
  <p:sldLayoutIdLst>
    <p:sldLayoutId id="2147485096" r:id="rId1"/>
    <p:sldLayoutId id="2147485097" r:id="rId2"/>
    <p:sldLayoutId id="2147485098" r:id="rId3"/>
    <p:sldLayoutId id="2147485099" r:id="rId4"/>
    <p:sldLayoutId id="2147485100" r:id="rId5"/>
    <p:sldLayoutId id="2147485101" r:id="rId6"/>
    <p:sldLayoutId id="2147485102" r:id="rId7"/>
    <p:sldLayoutId id="2147485103" r:id="rId8"/>
    <p:sldLayoutId id="2147485104" r:id="rId9"/>
    <p:sldLayoutId id="2147485106" r:id="rId10"/>
    <p:sldLayoutId id="2147485107" r:id="rId11"/>
    <p:sldLayoutId id="2147485108" r:id="rId12"/>
    <p:sldLayoutId id="2147485109" r:id="rId13"/>
    <p:sldLayoutId id="2147485110" r:id="rId14"/>
    <p:sldLayoutId id="2147485111" r:id="rId15"/>
    <p:sldLayoutId id="2147485112" r:id="rId16"/>
    <p:sldLayoutId id="2147485113" r:id="rId17"/>
    <p:sldLayoutId id="2147485114" r:id="rId18"/>
    <p:sldLayoutId id="2147484911" r:id="rId19"/>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2026/3/12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5214733"/>
      </p:ext>
    </p:extLst>
  </p:cSld>
  <p:clrMap bg1="lt1" tx1="dk1" bg2="lt2" tx2="dk2" accent1="accent1" accent2="accent2" accent3="accent3" accent4="accent4" accent5="accent5" accent6="accent6" hlink="hlink" folHlink="folHlink"/>
  <p:sldLayoutIdLst>
    <p:sldLayoutId id="2147485116" r:id="rId1"/>
    <p:sldLayoutId id="2147485117" r:id="rId2"/>
    <p:sldLayoutId id="2147485118" r:id="rId3"/>
    <p:sldLayoutId id="2147485119" r:id="rId4"/>
    <p:sldLayoutId id="2147485120" r:id="rId5"/>
    <p:sldLayoutId id="2147485121" r:id="rId6"/>
    <p:sldLayoutId id="2147485122" r:id="rId7"/>
    <p:sldLayoutId id="2147485123" r:id="rId8"/>
    <p:sldLayoutId id="2147485124" r:id="rId9"/>
    <p:sldLayoutId id="2147485125" r:id="rId10"/>
    <p:sldLayoutId id="2147485126"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endParaRPr lang="en-GB"/>
          </a:p>
        </p:txBody>
      </p:sp>
      <p:sp>
        <p:nvSpPr>
          <p:cNvPr id="5" name="页脚占位符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pPr>
              <a:defRPr/>
            </a:pPr>
            <a:endParaRPr lang="en-GB"/>
          </a:p>
        </p:txBody>
      </p:sp>
      <p:sp>
        <p:nvSpPr>
          <p:cNvPr id="6" name="灯片编号占位符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pPr>
              <a:defRPr/>
            </a:pPr>
            <a:fld id="{3D4A72D7-B52F-4319-BDBC-D3FDD7792398}" type="slidenum">
              <a:rPr lang="en-GB" altLang="en-US" smtClean="0"/>
              <a:pPr>
                <a:defRPr/>
              </a:pPr>
              <a:t>‹#›</a:t>
            </a:fld>
            <a:endParaRPr lang="en-GB" altLang="en-US"/>
          </a:p>
        </p:txBody>
      </p:sp>
    </p:spTree>
    <p:extLst>
      <p:ext uri="{BB962C8B-B14F-4D97-AF65-F5344CB8AC3E}">
        <p14:creationId xmlns:p14="http://schemas.microsoft.com/office/powerpoint/2010/main" val="3302379927"/>
      </p:ext>
    </p:extLst>
  </p:cSld>
  <p:clrMap bg1="lt1" tx1="dk1" bg2="lt2" tx2="dk2" accent1="accent1" accent2="accent2" accent3="accent3" accent4="accent4" accent5="accent5" accent6="accent6" hlink="hlink" folHlink="folHlink"/>
  <p:sldLayoutIdLst>
    <p:sldLayoutId id="2147485128" r:id="rId1"/>
    <p:sldLayoutId id="2147485129" r:id="rId2"/>
    <p:sldLayoutId id="2147485130" r:id="rId3"/>
    <p:sldLayoutId id="2147485131" r:id="rId4"/>
    <p:sldLayoutId id="2147485132" r:id="rId5"/>
    <p:sldLayoutId id="2147485133" r:id="rId6"/>
    <p:sldLayoutId id="2147485134" r:id="rId7"/>
    <p:sldLayoutId id="2147485135" r:id="rId8"/>
    <p:sldLayoutId id="2147485136" r:id="rId9"/>
    <p:sldLayoutId id="2147485138" r:id="rId10"/>
    <p:sldLayoutId id="2147485139" r:id="rId11"/>
    <p:sldLayoutId id="2147485140" r:id="rId12"/>
    <p:sldLayoutId id="2147485141" r:id="rId13"/>
    <p:sldLayoutId id="2147485142" r:id="rId14"/>
    <p:sldLayoutId id="2147485143" r:id="rId15"/>
    <p:sldLayoutId id="2147485144" r:id="rId16"/>
    <p:sldLayoutId id="2147485145" r:id="rId17"/>
    <p:sldLayoutId id="2147485146" r:id="rId18"/>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211091"/>
      </p:ext>
    </p:extLst>
  </p:cSld>
  <p:clrMap bg1="lt1" tx1="dk1" bg2="lt2" tx2="dk2" accent1="accent1" accent2="accent2" accent3="accent3" accent4="accent4" accent5="accent5" accent6="accent6" hlink="hlink" folHlink="folHlink"/>
  <p:sldLayoutIdLst>
    <p:sldLayoutId id="2147485176" r:id="rId1"/>
    <p:sldLayoutId id="2147485178" r:id="rId2"/>
    <p:sldLayoutId id="2147485179" r:id="rId3"/>
    <p:sldLayoutId id="2147485180" r:id="rId4"/>
    <p:sldLayoutId id="2147485181" r:id="rId5"/>
    <p:sldLayoutId id="2147485182" r:id="rId6"/>
    <p:sldLayoutId id="2147485183" r:id="rId7"/>
    <p:sldLayoutId id="2147485184" r:id="rId8"/>
    <p:sldLayoutId id="214748518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131.xml"/><Relationship Id="rId5" Type="http://schemas.openxmlformats.org/officeDocument/2006/relationships/image" Target="../media/image19.png"/><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1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1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1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7.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1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1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1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1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2.xml"/><Relationship Id="rId6" Type="http://schemas.openxmlformats.org/officeDocument/2006/relationships/image" Target="../media/image19.png"/><Relationship Id="rId5" Type="http://schemas.openxmlformats.org/officeDocument/2006/relationships/image" Target="../media/image28.emf"/><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xml"/><Relationship Id="rId1" Type="http://schemas.openxmlformats.org/officeDocument/2006/relationships/slideLayout" Target="../slideLayouts/slideLayout122.xml"/><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2.xml"/><Relationship Id="rId5" Type="http://schemas.openxmlformats.org/officeDocument/2006/relationships/image" Target="../media/image19.png"/><Relationship Id="rId4" Type="http://schemas.openxmlformats.org/officeDocument/2006/relationships/image" Target="../media/image29.emf"/></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2.xml"/><Relationship Id="rId6" Type="http://schemas.openxmlformats.org/officeDocument/2006/relationships/image" Target="../media/image19.png"/><Relationship Id="rId5" Type="http://schemas.openxmlformats.org/officeDocument/2006/relationships/image" Target="../media/image30.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2.xml"/><Relationship Id="rId5" Type="http://schemas.openxmlformats.org/officeDocument/2006/relationships/image" Target="../media/image19.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2.xml"/><Relationship Id="rId5" Type="http://schemas.openxmlformats.org/officeDocument/2006/relationships/image" Target="../media/image19.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2.xml"/><Relationship Id="rId6" Type="http://schemas.openxmlformats.org/officeDocument/2006/relationships/image" Target="../media/image19.png"/><Relationship Id="rId5" Type="http://schemas.openxmlformats.org/officeDocument/2006/relationships/image" Target="../media/image33.emf"/><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2.xml"/><Relationship Id="rId5" Type="http://schemas.openxmlformats.org/officeDocument/2006/relationships/image" Target="../media/image19.png"/><Relationship Id="rId4" Type="http://schemas.openxmlformats.org/officeDocument/2006/relationships/image" Target="../media/image34.emf"/></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2.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2.xml"/><Relationship Id="rId6" Type="http://schemas.openxmlformats.org/officeDocument/2006/relationships/image" Target="../media/image19.png"/><Relationship Id="rId5" Type="http://schemas.openxmlformats.org/officeDocument/2006/relationships/image" Target="../media/image28.emf"/><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2.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2.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2.xml"/><Relationship Id="rId6" Type="http://schemas.openxmlformats.org/officeDocument/2006/relationships/image" Target="../media/image36.png"/><Relationship Id="rId5" Type="http://schemas.openxmlformats.org/officeDocument/2006/relationships/image" Target="../media/image35.emf"/><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2.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32.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17.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7.jpeg"/><Relationship Id="rId1" Type="http://schemas.openxmlformats.org/officeDocument/2006/relationships/slideLayout" Target="../slideLayouts/slideLayout117.xml"/></Relationships>
</file>

<file path=ppt/slides/_rels/slide3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1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12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11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117.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9.png"/><Relationship Id="rId4" Type="http://schemas.openxmlformats.org/officeDocument/2006/relationships/diagramLayout" Target="../diagrams/layout4.xml"/><Relationship Id="rId9" Type="http://schemas.openxmlformats.org/officeDocument/2006/relationships/image" Target="../media/image38.png"/></Relationships>
</file>

<file path=ppt/slides/_rels/slide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image" Target="../media/image20.jpg"/><Relationship Id="rId1" Type="http://schemas.openxmlformats.org/officeDocument/2006/relationships/slideLayout" Target="../slideLayouts/slideLayout99.xml"/><Relationship Id="rId6" Type="http://schemas.openxmlformats.org/officeDocument/2006/relationships/image" Target="../media/image23.jpeg"/><Relationship Id="rId5" Type="http://schemas.microsoft.com/office/2007/relationships/hdphoto" Target="../media/hdphoto2.wdp"/><Relationship Id="rId10" Type="http://schemas.openxmlformats.org/officeDocument/2006/relationships/image" Target="../media/image26.png"/><Relationship Id="rId4" Type="http://schemas.openxmlformats.org/officeDocument/2006/relationships/image" Target="../media/image22.png"/><Relationship Id="rId9"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117.xml"/><Relationship Id="rId6" Type="http://schemas.openxmlformats.org/officeDocument/2006/relationships/image" Target="../media/image19.png"/><Relationship Id="rId5" Type="http://schemas.openxmlformats.org/officeDocument/2006/relationships/image" Target="../media/image41.jpeg"/><Relationship Id="rId4" Type="http://schemas.openxmlformats.org/officeDocument/2006/relationships/image" Target="../media/image40.jpeg"/></Relationships>
</file>

<file path=ppt/slides/_rels/slide4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4.xml"/><Relationship Id="rId1" Type="http://schemas.openxmlformats.org/officeDocument/2006/relationships/slideLayout" Target="../slideLayouts/slideLayout11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111.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111.xml"/><Relationship Id="rId4" Type="http://schemas.openxmlformats.org/officeDocument/2006/relationships/image" Target="../media/image19.png"/></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11.xml"/><Relationship Id="rId4" Type="http://schemas.openxmlformats.org/officeDocument/2006/relationships/image" Target="../media/image19.png"/></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111.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11.xml"/><Relationship Id="rId5" Type="http://schemas.openxmlformats.org/officeDocument/2006/relationships/image" Target="../media/image19.png"/><Relationship Id="rId4"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117.xml"/><Relationship Id="rId4" Type="http://schemas.openxmlformats.org/officeDocument/2006/relationships/image" Target="../media/image19.png"/></Relationships>
</file>

<file path=ppt/slides/_rels/slide48.xml.rels><?xml version="1.0" encoding="UTF-8" standalone="yes"?>
<Relationships xmlns="http://schemas.openxmlformats.org/package/2006/relationships"><Relationship Id="rId8" Type="http://schemas.openxmlformats.org/officeDocument/2006/relationships/image" Target="../media/image49.svg"/><Relationship Id="rId13" Type="http://schemas.openxmlformats.org/officeDocument/2006/relationships/image" Target="../media/image54.png"/><Relationship Id="rId18" Type="http://schemas.openxmlformats.org/officeDocument/2006/relationships/image" Target="../media/image59.sv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svg"/><Relationship Id="rId17" Type="http://schemas.openxmlformats.org/officeDocument/2006/relationships/image" Target="../media/image58.png"/><Relationship Id="rId2" Type="http://schemas.openxmlformats.org/officeDocument/2006/relationships/image" Target="../media/image19.png"/><Relationship Id="rId16" Type="http://schemas.openxmlformats.org/officeDocument/2006/relationships/image" Target="../media/image57.svg"/><Relationship Id="rId20" Type="http://schemas.openxmlformats.org/officeDocument/2006/relationships/image" Target="../media/image61.svg"/><Relationship Id="rId1" Type="http://schemas.openxmlformats.org/officeDocument/2006/relationships/slideLayout" Target="../slideLayouts/slideLayout117.xml"/><Relationship Id="rId6" Type="http://schemas.openxmlformats.org/officeDocument/2006/relationships/image" Target="../media/image47.sv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svg"/><Relationship Id="rId19" Type="http://schemas.openxmlformats.org/officeDocument/2006/relationships/image" Target="../media/image60.png"/><Relationship Id="rId4" Type="http://schemas.openxmlformats.org/officeDocument/2006/relationships/image" Target="../media/image45.svg"/><Relationship Id="rId9" Type="http://schemas.openxmlformats.org/officeDocument/2006/relationships/image" Target="../media/image50.png"/><Relationship Id="rId14" Type="http://schemas.openxmlformats.org/officeDocument/2006/relationships/image" Target="../media/image55.svg"/></Relationships>
</file>

<file path=ppt/slides/_rels/slide49.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18" Type="http://schemas.openxmlformats.org/officeDocument/2006/relationships/image" Target="../media/image77.sv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17" Type="http://schemas.openxmlformats.org/officeDocument/2006/relationships/image" Target="../media/image76.png"/><Relationship Id="rId2" Type="http://schemas.openxmlformats.org/officeDocument/2006/relationships/image" Target="../media/image19.png"/><Relationship Id="rId16" Type="http://schemas.openxmlformats.org/officeDocument/2006/relationships/image" Target="../media/image75.svg"/><Relationship Id="rId20" Type="http://schemas.openxmlformats.org/officeDocument/2006/relationships/image" Target="../media/image79.svg"/><Relationship Id="rId1" Type="http://schemas.openxmlformats.org/officeDocument/2006/relationships/slideLayout" Target="../slideLayouts/slideLayout117.xml"/><Relationship Id="rId6" Type="http://schemas.openxmlformats.org/officeDocument/2006/relationships/image" Target="../media/image65.svg"/><Relationship Id="rId11" Type="http://schemas.openxmlformats.org/officeDocument/2006/relationships/image" Target="../media/image70.png"/><Relationship Id="rId5" Type="http://schemas.openxmlformats.org/officeDocument/2006/relationships/image" Target="../media/image64.png"/><Relationship Id="rId15" Type="http://schemas.openxmlformats.org/officeDocument/2006/relationships/image" Target="../media/image74.png"/><Relationship Id="rId10" Type="http://schemas.openxmlformats.org/officeDocument/2006/relationships/image" Target="../media/image69.svg"/><Relationship Id="rId19" Type="http://schemas.openxmlformats.org/officeDocument/2006/relationships/image" Target="../media/image78.pn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9.png"/><Relationship Id="rId4" Type="http://schemas.openxmlformats.org/officeDocument/2006/relationships/tags" Target="../tags/tag4.xml"/><Relationship Id="rId9"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117.xml"/><Relationship Id="rId4" Type="http://schemas.openxmlformats.org/officeDocument/2006/relationships/image" Target="../media/image19.png"/></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0.png"/><Relationship Id="rId1" Type="http://schemas.openxmlformats.org/officeDocument/2006/relationships/slideLayout" Target="../slideLayouts/slideLayout117.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1.png"/><Relationship Id="rId1" Type="http://schemas.openxmlformats.org/officeDocument/2006/relationships/slideLayout" Target="../slideLayouts/slideLayout117.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2.jpeg"/><Relationship Id="rId1" Type="http://schemas.openxmlformats.org/officeDocument/2006/relationships/slideLayout" Target="../slideLayouts/slideLayout112.xml"/></Relationships>
</file>

<file path=ppt/slides/_rels/slide5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12.xml"/><Relationship Id="rId4" Type="http://schemas.openxmlformats.org/officeDocument/2006/relationships/image" Target="../media/image19.png"/></Relationships>
</file>

<file path=ppt/slides/_rels/slide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5.jpeg"/><Relationship Id="rId1" Type="http://schemas.openxmlformats.org/officeDocument/2006/relationships/slideLayout" Target="../slideLayouts/slideLayout112.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6.jpeg"/><Relationship Id="rId1" Type="http://schemas.openxmlformats.org/officeDocument/2006/relationships/slideLayout" Target="../slideLayouts/slideLayout112.xml"/></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7.png"/><Relationship Id="rId1" Type="http://schemas.openxmlformats.org/officeDocument/2006/relationships/slideLayout" Target="../slideLayouts/slideLayout112.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8.png"/><Relationship Id="rId1" Type="http://schemas.openxmlformats.org/officeDocument/2006/relationships/slideLayout" Target="../slideLayouts/slideLayout112.xml"/></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117.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7.jpeg"/><Relationship Id="rId1" Type="http://schemas.openxmlformats.org/officeDocument/2006/relationships/slideLayout" Target="../slideLayouts/slideLayout123.xml"/></Relationships>
</file>

<file path=ppt/slides/_rels/slide6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7.xml"/></Relationships>
</file>

<file path=ppt/slides/_rels/slide6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9.png"/><Relationship Id="rId1" Type="http://schemas.openxmlformats.org/officeDocument/2006/relationships/slideLayout" Target="../slideLayouts/slideLayout117.xml"/><Relationship Id="rId4" Type="http://schemas.openxmlformats.org/officeDocument/2006/relationships/image" Target="../media/image90.png"/></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117.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1.jpeg"/><Relationship Id="rId1" Type="http://schemas.openxmlformats.org/officeDocument/2006/relationships/slideLayout" Target="../slideLayouts/slideLayout117.xml"/></Relationships>
</file>

<file path=ppt/slides/_rels/slide6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34.xml"/><Relationship Id="rId1" Type="http://schemas.openxmlformats.org/officeDocument/2006/relationships/slideLayout" Target="../slideLayouts/slideLayout117.xml"/><Relationship Id="rId6" Type="http://schemas.openxmlformats.org/officeDocument/2006/relationships/image" Target="../media/image94.png"/><Relationship Id="rId5" Type="http://schemas.openxmlformats.org/officeDocument/2006/relationships/image" Target="../media/image19.png"/><Relationship Id="rId4" Type="http://schemas.openxmlformats.org/officeDocument/2006/relationships/image" Target="../media/image93.jpeg"/></Relationships>
</file>

<file path=ppt/slides/_rels/slide6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5.xml"/><Relationship Id="rId1" Type="http://schemas.openxmlformats.org/officeDocument/2006/relationships/slideLayout" Target="../slideLayouts/slideLayout117.xml"/><Relationship Id="rId5" Type="http://schemas.openxmlformats.org/officeDocument/2006/relationships/image" Target="../media/image96.png"/><Relationship Id="rId4" Type="http://schemas.openxmlformats.org/officeDocument/2006/relationships/image" Target="../media/image19.png"/></Relationships>
</file>

<file path=ppt/slides/_rels/slide6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6.xml"/><Relationship Id="rId1" Type="http://schemas.openxmlformats.org/officeDocument/2006/relationships/slideLayout" Target="../slideLayouts/slideLayout117.xml"/><Relationship Id="rId6" Type="http://schemas.openxmlformats.org/officeDocument/2006/relationships/image" Target="../media/image94.png"/><Relationship Id="rId5" Type="http://schemas.openxmlformats.org/officeDocument/2006/relationships/image" Target="../media/image19.png"/><Relationship Id="rId4" Type="http://schemas.openxmlformats.org/officeDocument/2006/relationships/image" Target="../media/image98.jpeg"/></Relationships>
</file>

<file path=ppt/slides/_rels/slide6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117.xml"/></Relationships>
</file>

<file path=ppt/slides/_rels/slide6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8.xml"/><Relationship Id="rId1" Type="http://schemas.openxmlformats.org/officeDocument/2006/relationships/slideLayout" Target="../slideLayouts/slideLayout123.xml"/><Relationship Id="rId4" Type="http://schemas.openxmlformats.org/officeDocument/2006/relationships/image" Target="../media/image19.png"/></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9.png"/><Relationship Id="rId1" Type="http://schemas.openxmlformats.org/officeDocument/2006/relationships/slideLayout" Target="../slideLayouts/slideLayout112.xml"/><Relationship Id="rId4" Type="http://schemas.openxmlformats.org/officeDocument/2006/relationships/image" Target="../media/image100.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17.xml"/></Relationships>
</file>

<file path=ppt/slides/_rels/slide7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12.xml"/><Relationship Id="rId4" Type="http://schemas.openxmlformats.org/officeDocument/2006/relationships/image" Target="../media/image19.png"/></Relationships>
</file>

<file path=ppt/slides/_rels/slide7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9.png"/><Relationship Id="rId1" Type="http://schemas.openxmlformats.org/officeDocument/2006/relationships/slideLayout" Target="../slideLayouts/slideLayout112.xml"/><Relationship Id="rId4" Type="http://schemas.openxmlformats.org/officeDocument/2006/relationships/image" Target="../media/image104.png"/></Relationships>
</file>

<file path=ppt/slides/_rels/slide7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112.xml"/></Relationships>
</file>

<file path=ppt/slides/_rels/slide7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0.xml"/><Relationship Id="rId1" Type="http://schemas.openxmlformats.org/officeDocument/2006/relationships/slideLayout" Target="../slideLayouts/slideLayout117.xml"/><Relationship Id="rId5" Type="http://schemas.openxmlformats.org/officeDocument/2006/relationships/image" Target="../media/image105.png"/><Relationship Id="rId4" Type="http://schemas.openxmlformats.org/officeDocument/2006/relationships/image" Target="../media/image19.png"/></Relationships>
</file>

<file path=ppt/slides/_rels/slide7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1.xml"/><Relationship Id="rId1" Type="http://schemas.openxmlformats.org/officeDocument/2006/relationships/slideLayout" Target="../slideLayouts/slideLayout117.xml"/><Relationship Id="rId5" Type="http://schemas.openxmlformats.org/officeDocument/2006/relationships/image" Target="../media/image19.png"/><Relationship Id="rId4" Type="http://schemas.openxmlformats.org/officeDocument/2006/relationships/image" Target="../media/image106.jpeg"/></Relationships>
</file>

<file path=ppt/slides/_rels/slide75.xml.rels><?xml version="1.0" encoding="UTF-8" standalone="yes"?>
<Relationships xmlns="http://schemas.openxmlformats.org/package/2006/relationships"><Relationship Id="rId3" Type="http://schemas.openxmlformats.org/officeDocument/2006/relationships/image" Target="../media/image107.gif"/><Relationship Id="rId2" Type="http://schemas.openxmlformats.org/officeDocument/2006/relationships/image" Target="../media/image20.jpg"/><Relationship Id="rId1" Type="http://schemas.openxmlformats.org/officeDocument/2006/relationships/slideLayout" Target="../slideLayouts/slideLayout113.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1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1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6105824" y="660400"/>
            <a:ext cx="5409981" cy="0"/>
          </a:xfrm>
          <a:prstGeom prst="line">
            <a:avLst/>
          </a:prstGeom>
          <a:ln w="76200" cap="flat">
            <a:solidFill>
              <a:srgbClr val="0F4662"/>
            </a:solidFill>
            <a:prstDash val="solid"/>
            <a:headEnd type="none" w="sm" len="sm"/>
            <a:tailEnd type="none" w="sm" len="sm"/>
          </a:ln>
        </p:spPr>
      </p:sp>
      <p:sp>
        <p:nvSpPr>
          <p:cNvPr id="3" name="AutoShape 3"/>
          <p:cNvSpPr/>
          <p:nvPr/>
        </p:nvSpPr>
        <p:spPr>
          <a:xfrm>
            <a:off x="695843" y="6197600"/>
            <a:ext cx="5409981" cy="0"/>
          </a:xfrm>
          <a:prstGeom prst="line">
            <a:avLst/>
          </a:prstGeom>
          <a:ln w="76200" cap="flat">
            <a:solidFill>
              <a:srgbClr val="0F4662"/>
            </a:solidFill>
            <a:prstDash val="solid"/>
            <a:headEnd type="none" w="sm" len="sm"/>
            <a:tailEnd type="none" w="sm" len="sm"/>
          </a:ln>
        </p:spPr>
      </p:sp>
      <p:sp>
        <p:nvSpPr>
          <p:cNvPr id="4" name="Freeform 4"/>
          <p:cNvSpPr/>
          <p:nvPr/>
        </p:nvSpPr>
        <p:spPr>
          <a:xfrm>
            <a:off x="6412471" y="6024995"/>
            <a:ext cx="1979236" cy="294411"/>
          </a:xfrm>
          <a:custGeom>
            <a:avLst/>
            <a:gdLst/>
            <a:ahLst/>
            <a:cxnLst/>
            <a:rect l="l" t="t" r="r" b="b"/>
            <a:pathLst>
              <a:path w="2968854" h="441617">
                <a:moveTo>
                  <a:pt x="0" y="0"/>
                </a:moveTo>
                <a:lnTo>
                  <a:pt x="2968854" y="0"/>
                </a:lnTo>
                <a:lnTo>
                  <a:pt x="2968854" y="441616"/>
                </a:lnTo>
                <a:lnTo>
                  <a:pt x="0" y="4416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3764495" y="538595"/>
            <a:ext cx="1979236" cy="294411"/>
          </a:xfrm>
          <a:custGeom>
            <a:avLst/>
            <a:gdLst/>
            <a:ahLst/>
            <a:cxnLst/>
            <a:rect l="l" t="t" r="r" b="b"/>
            <a:pathLst>
              <a:path w="2968854" h="441617">
                <a:moveTo>
                  <a:pt x="0" y="0"/>
                </a:moveTo>
                <a:lnTo>
                  <a:pt x="2968854" y="0"/>
                </a:lnTo>
                <a:lnTo>
                  <a:pt x="2968854" y="441616"/>
                </a:lnTo>
                <a:lnTo>
                  <a:pt x="0" y="4416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8256240" y="6197600"/>
            <a:ext cx="3800730" cy="611137"/>
          </a:xfrm>
          <a:custGeom>
            <a:avLst/>
            <a:gdLst/>
            <a:ahLst/>
            <a:cxnLst/>
            <a:rect l="l" t="t" r="r" b="b"/>
            <a:pathLst>
              <a:path w="2729947" h="473118">
                <a:moveTo>
                  <a:pt x="0" y="0"/>
                </a:moveTo>
                <a:lnTo>
                  <a:pt x="2729947" y="0"/>
                </a:lnTo>
                <a:lnTo>
                  <a:pt x="2729947" y="473118"/>
                </a:lnTo>
                <a:lnTo>
                  <a:pt x="0" y="473118"/>
                </a:lnTo>
                <a:lnTo>
                  <a:pt x="0" y="0"/>
                </a:lnTo>
                <a:close/>
              </a:path>
            </a:pathLst>
          </a:custGeom>
          <a:blipFill>
            <a:blip r:embed="rId4"/>
            <a:stretch>
              <a:fillRect/>
            </a:stretch>
          </a:blipFill>
        </p:spPr>
      </p:sp>
      <p:sp>
        <p:nvSpPr>
          <p:cNvPr id="9" name="標題 1">
            <a:extLst>
              <a:ext uri="{FF2B5EF4-FFF2-40B4-BE49-F238E27FC236}">
                <a16:creationId xmlns:a16="http://schemas.microsoft.com/office/drawing/2014/main" id="{6657164D-5A96-4DD3-8CF2-6F4080B77299}"/>
              </a:ext>
            </a:extLst>
          </p:cNvPr>
          <p:cNvSpPr txBox="1">
            <a:spLocks/>
          </p:cNvSpPr>
          <p:nvPr/>
        </p:nvSpPr>
        <p:spPr>
          <a:xfrm>
            <a:off x="1281288" y="2281998"/>
            <a:ext cx="9649072" cy="212008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ct val="150000"/>
              </a:lnSpc>
              <a:spcAft>
                <a:spcPts val="0"/>
              </a:spcAft>
              <a:defRPr/>
            </a:pPr>
            <a:r>
              <a:rPr kumimoji="0" lang="zh-TW" altLang="en-US" sz="4400" b="1" dirty="0">
                <a:solidFill>
                  <a:srgbClr val="0070C0"/>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十二年國民基本教育</a:t>
            </a:r>
            <a:br>
              <a:rPr kumimoji="0" lang="en-US" altLang="zh-TW" sz="4400" b="1" dirty="0">
                <a:solidFill>
                  <a:srgbClr val="0070C0"/>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br>
            <a:r>
              <a:rPr kumimoji="0" lang="zh-TW" altLang="en-US" sz="4400" b="1" dirty="0">
                <a:solidFill>
                  <a:srgbClr val="0070C0"/>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竹苗區</a:t>
            </a:r>
            <a:r>
              <a:rPr kumimoji="0" lang="en-US" altLang="zh-TW" sz="4400" b="1" dirty="0">
                <a:solidFill>
                  <a:srgbClr val="0070C0"/>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115</a:t>
            </a:r>
            <a:r>
              <a:rPr kumimoji="0" lang="zh-TW" altLang="en-US" sz="4400" b="1" dirty="0">
                <a:solidFill>
                  <a:srgbClr val="0070C0"/>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年適性入學高中及五專宣導</a:t>
            </a:r>
          </a:p>
        </p:txBody>
      </p:sp>
      <p:sp>
        <p:nvSpPr>
          <p:cNvPr id="11" name="Freeform 27">
            <a:extLst>
              <a:ext uri="{FF2B5EF4-FFF2-40B4-BE49-F238E27FC236}">
                <a16:creationId xmlns:a16="http://schemas.microsoft.com/office/drawing/2014/main" id="{5B534C40-70D5-4835-8856-A029E66ED0FA}"/>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5"/>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pSp>
        <p:nvGrpSpPr>
          <p:cNvPr id="75780" name="Group 3"/>
          <p:cNvGrpSpPr>
            <a:grpSpLocks/>
          </p:cNvGrpSpPr>
          <p:nvPr/>
        </p:nvGrpSpPr>
        <p:grpSpPr bwMode="auto">
          <a:xfrm>
            <a:off x="1642218" y="2531063"/>
            <a:ext cx="2462213" cy="2226439"/>
            <a:chOff x="10718" y="-364593"/>
            <a:chExt cx="1935848" cy="1751017"/>
          </a:xfrm>
        </p:grpSpPr>
        <p:grpSp>
          <p:nvGrpSpPr>
            <p:cNvPr id="75803" name="Group 4"/>
            <p:cNvGrpSpPr>
              <a:grpSpLocks/>
            </p:cNvGrpSpPr>
            <p:nvPr/>
          </p:nvGrpSpPr>
          <p:grpSpPr bwMode="auto">
            <a:xfrm>
              <a:off x="101431" y="-364593"/>
              <a:ext cx="1753450" cy="1751017"/>
              <a:chOff x="21" y="-375"/>
              <a:chExt cx="1801" cy="1801"/>
            </a:xfrm>
          </p:grpSpPr>
          <p:sp>
            <p:nvSpPr>
              <p:cNvPr id="75805" name="Oval 7"/>
              <p:cNvSpPr>
                <a:spLocks noChangeArrowheads="1"/>
              </p:cNvSpPr>
              <p:nvPr/>
            </p:nvSpPr>
            <p:spPr bwMode="auto">
              <a:xfrm>
                <a:off x="21" y="-375"/>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6" name="Oval 8"/>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75804" name="Text Box 9"/>
            <p:cNvSpPr>
              <a:spLocks noChangeArrowheads="1"/>
            </p:cNvSpPr>
            <p:nvPr/>
          </p:nvSpPr>
          <p:spPr bwMode="auto">
            <a:xfrm>
              <a:off x="10718" y="3936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3200" b="1" dirty="0">
                  <a:latin typeface="Microsoft YaHei" pitchFamily="34" charset="-122"/>
                  <a:ea typeface="Microsoft YaHei" pitchFamily="34" charset="-122"/>
                  <a:sym typeface="Microsoft YaHei" pitchFamily="34" charset="-122"/>
                </a:rPr>
                <a:t>參加</a:t>
              </a:r>
              <a:endParaRPr kumimoji="0" lang="en-US" altLang="zh-TW" sz="3200" b="1" dirty="0">
                <a:latin typeface="Microsoft YaHei" pitchFamily="34" charset="-122"/>
                <a:ea typeface="Microsoft YaHei" pitchFamily="34" charset="-122"/>
                <a:sym typeface="Microsoft YaHei" pitchFamily="34" charset="-122"/>
              </a:endParaRPr>
            </a:p>
            <a:p>
              <a:pPr algn="ctr" eaLnBrk="1" hangingPunct="1"/>
              <a:r>
                <a:rPr kumimoji="0" lang="zh-TW" altLang="en-US" sz="3200" b="1" dirty="0">
                  <a:latin typeface="Microsoft YaHei" pitchFamily="34" charset="-122"/>
                  <a:ea typeface="Microsoft YaHei" pitchFamily="34" charset="-122"/>
                  <a:sym typeface="Microsoft YaHei" pitchFamily="34" charset="-122"/>
                </a:rPr>
                <a:t>教育會考</a:t>
              </a:r>
              <a:endParaRPr kumimoji="0" lang="zh-CN" altLang="en-US" sz="3200" dirty="0">
                <a:ea typeface="SimSun" pitchFamily="2" charset="-122"/>
              </a:endParaRPr>
            </a:p>
          </p:txBody>
        </p:sp>
      </p:grpSp>
      <p:grpSp>
        <p:nvGrpSpPr>
          <p:cNvPr id="75781" name="Group 8"/>
          <p:cNvGrpSpPr>
            <a:grpSpLocks/>
          </p:cNvGrpSpPr>
          <p:nvPr/>
        </p:nvGrpSpPr>
        <p:grpSpPr bwMode="auto">
          <a:xfrm>
            <a:off x="4902177" y="2531063"/>
            <a:ext cx="2462212" cy="2227262"/>
            <a:chOff x="30539" y="0"/>
            <a:chExt cx="1935848" cy="1751017"/>
          </a:xfrm>
        </p:grpSpPr>
        <p:grpSp>
          <p:nvGrpSpPr>
            <p:cNvPr id="75799" name="Group 9"/>
            <p:cNvGrpSpPr>
              <a:grpSpLocks/>
            </p:cNvGrpSpPr>
            <p:nvPr/>
          </p:nvGrpSpPr>
          <p:grpSpPr bwMode="auto">
            <a:xfrm>
              <a:off x="80986" y="0"/>
              <a:ext cx="1753450" cy="1751017"/>
              <a:chOff x="0" y="0"/>
              <a:chExt cx="1801" cy="1801"/>
            </a:xfrm>
          </p:grpSpPr>
          <p:sp>
            <p:nvSpPr>
              <p:cNvPr id="75801"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2" name="Oval 8"/>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800" name="Text Box 9"/>
            <p:cNvSpPr>
              <a:spLocks noChangeArrowheads="1"/>
            </p:cNvSpPr>
            <p:nvPr/>
          </p:nvSpPr>
          <p:spPr bwMode="auto">
            <a:xfrm>
              <a:off x="30539" y="329652"/>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進行</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直升入學</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作業</a:t>
              </a:r>
              <a:endParaRPr kumimoji="0" lang="zh-CN" altLang="en-US" sz="2800" dirty="0">
                <a:ea typeface="SimSun" pitchFamily="2" charset="-122"/>
              </a:endParaRPr>
            </a:p>
          </p:txBody>
        </p:sp>
      </p:grpSp>
      <p:grpSp>
        <p:nvGrpSpPr>
          <p:cNvPr id="75782" name="Group 13"/>
          <p:cNvGrpSpPr>
            <a:grpSpLocks/>
          </p:cNvGrpSpPr>
          <p:nvPr/>
        </p:nvGrpSpPr>
        <p:grpSpPr bwMode="auto">
          <a:xfrm>
            <a:off x="8098283" y="2531063"/>
            <a:ext cx="2462213" cy="2227262"/>
            <a:chOff x="-473164" y="-972"/>
            <a:chExt cx="1935848" cy="1751017"/>
          </a:xfrm>
        </p:grpSpPr>
        <p:grpSp>
          <p:nvGrpSpPr>
            <p:cNvPr id="75795" name="Group 14"/>
            <p:cNvGrpSpPr>
              <a:grpSpLocks/>
            </p:cNvGrpSpPr>
            <p:nvPr/>
          </p:nvGrpSpPr>
          <p:grpSpPr bwMode="auto">
            <a:xfrm>
              <a:off x="-392183" y="-972"/>
              <a:ext cx="1753450" cy="1751017"/>
              <a:chOff x="-486" y="-1"/>
              <a:chExt cx="1801" cy="1801"/>
            </a:xfrm>
          </p:grpSpPr>
          <p:sp>
            <p:nvSpPr>
              <p:cNvPr id="75797" name="Oval 7"/>
              <p:cNvSpPr>
                <a:spLocks noChangeArrowheads="1"/>
              </p:cNvSpPr>
              <p:nvPr/>
            </p:nvSpPr>
            <p:spPr bwMode="auto">
              <a:xfrm>
                <a:off x="-486" y="-1"/>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798" name="Oval 8"/>
              <p:cNvSpPr>
                <a:spLocks noChangeArrowheads="1"/>
              </p:cNvSpPr>
              <p:nvPr/>
            </p:nvSpPr>
            <p:spPr bwMode="auto">
              <a:xfrm>
                <a:off x="-338" y="93"/>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796" name="Text Box 9"/>
            <p:cNvSpPr>
              <a:spLocks noChangeArrowheads="1"/>
            </p:cNvSpPr>
            <p:nvPr/>
          </p:nvSpPr>
          <p:spPr bwMode="auto">
            <a:xfrm>
              <a:off x="-473164" y="6505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直升入學</a:t>
              </a:r>
              <a:endParaRPr kumimoji="0" lang="zh-CN" altLang="en-US" sz="2800" dirty="0">
                <a:ea typeface="SimSun" pitchFamily="2" charset="-122"/>
              </a:endParaRPr>
            </a:p>
          </p:txBody>
        </p:sp>
      </p:grpSp>
      <p:sp>
        <p:nvSpPr>
          <p:cNvPr id="119" name="Rectangle 28"/>
          <p:cNvSpPr>
            <a:spLocks noChangeArrowheads="1"/>
          </p:cNvSpPr>
          <p:nvPr/>
        </p:nvSpPr>
        <p:spPr bwMode="auto">
          <a:xfrm>
            <a:off x="969980" y="4908386"/>
            <a:ext cx="8769350" cy="868058"/>
          </a:xfrm>
          <a:prstGeom prst="rect">
            <a:avLst/>
          </a:prstGeom>
          <a:solidFill>
            <a:schemeClr val="accent6">
              <a:lumMod val="40000"/>
              <a:lumOff val="60000"/>
            </a:schemeClr>
          </a:solidFill>
          <a:ln>
            <a:noFill/>
          </a:ln>
        </p:spPr>
        <p:txBody>
          <a:bodyPr>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pPr eaLnBrk="1" hangingPunct="1">
              <a:lnSpc>
                <a:spcPct val="120000"/>
              </a:lnSpc>
              <a:defRPr/>
            </a:pPr>
            <a:r>
              <a:rPr kumimoji="0" lang="zh-TW" altLang="en-US" sz="2200" b="1" dirty="0">
                <a:solidFill>
                  <a:srgbClr val="000090"/>
                </a:solidFill>
                <a:ea typeface="文鼎新藝體" pitchFamily="49" charset="-120"/>
              </a:rPr>
              <a:t>新竹縣辦理學校</a:t>
            </a:r>
            <a:r>
              <a:rPr kumimoji="0" lang="zh-TW" altLang="en-US" sz="2200" b="1" dirty="0">
                <a:solidFill>
                  <a:schemeClr val="accent4">
                    <a:lumMod val="50000"/>
                  </a:schemeClr>
                </a:solidFill>
                <a:ea typeface="文鼎新藝體" pitchFamily="49" charset="-120"/>
                <a:cs typeface="新細明體" panose="02020500000000000000" pitchFamily="18" charset="-120"/>
              </a:rPr>
              <a:t>：</a:t>
            </a:r>
            <a:br>
              <a:rPr kumimoji="0" lang="en-US" altLang="zh-TW" sz="2200" b="1" dirty="0">
                <a:solidFill>
                  <a:schemeClr val="accent4">
                    <a:lumMod val="50000"/>
                  </a:schemeClr>
                </a:solidFill>
                <a:ea typeface="文鼎新藝體" pitchFamily="49" charset="-120"/>
                <a:cs typeface="新細明體" panose="02020500000000000000" pitchFamily="18" charset="-120"/>
              </a:rPr>
            </a:br>
            <a:r>
              <a:rPr kumimoji="0" lang="zh-TW" altLang="en-US" sz="2200" b="1" dirty="0">
                <a:solidFill>
                  <a:srgbClr val="FF0000"/>
                </a:solidFill>
                <a:latin typeface="微軟正黑體" panose="020B0604030504040204" pitchFamily="34" charset="-120"/>
                <a:ea typeface="微軟正黑體" panose="020B0604030504040204" pitchFamily="34" charset="-120"/>
              </a:rPr>
              <a:t>六家高中、湖口高中、</a:t>
            </a:r>
            <a:r>
              <a:rPr kumimoji="0" lang="zh-TW" altLang="en-US" sz="2200" b="1" dirty="0">
                <a:solidFill>
                  <a:srgbClr val="FF0000"/>
                </a:solidFill>
                <a:highlight>
                  <a:srgbClr val="FFFF00"/>
                </a:highlight>
                <a:latin typeface="微軟正黑體" panose="020B0604030504040204" pitchFamily="34" charset="-120"/>
                <a:ea typeface="微軟正黑體" panose="020B0604030504040204" pitchFamily="34" charset="-120"/>
              </a:rPr>
              <a:t>自強高工</a:t>
            </a:r>
            <a:r>
              <a:rPr kumimoji="0" lang="zh-TW" altLang="en-US" sz="2200" b="1" dirty="0">
                <a:solidFill>
                  <a:srgbClr val="FF0000"/>
                </a:solidFill>
                <a:latin typeface="微軟正黑體" panose="020B0604030504040204" pitchFamily="34" charset="-120"/>
                <a:ea typeface="微軟正黑體" panose="020B0604030504040204" pitchFamily="34" charset="-120"/>
              </a:rPr>
              <a:t>、義民高中、忠信高中、內思高工</a:t>
            </a:r>
          </a:p>
        </p:txBody>
      </p:sp>
      <p:sp>
        <p:nvSpPr>
          <p:cNvPr id="27" name="箭號: 有線條的向右箭號 26">
            <a:extLst>
              <a:ext uri="{FF2B5EF4-FFF2-40B4-BE49-F238E27FC236}">
                <a16:creationId xmlns:a16="http://schemas.microsoft.com/office/drawing/2014/main" id="{1C512AA5-0EBE-466F-9A4B-D80559C6ECC3}"/>
              </a:ext>
            </a:extLst>
          </p:cNvPr>
          <p:cNvSpPr/>
          <p:nvPr/>
        </p:nvSpPr>
        <p:spPr>
          <a:xfrm>
            <a:off x="4002527" y="3108862"/>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28" name="箭號: 有線條的向右箭號 27">
            <a:extLst>
              <a:ext uri="{FF2B5EF4-FFF2-40B4-BE49-F238E27FC236}">
                <a16:creationId xmlns:a16="http://schemas.microsoft.com/office/drawing/2014/main" id="{48CB341C-6C4D-4A7F-93CB-E4ADD62DB2F4}"/>
              </a:ext>
            </a:extLst>
          </p:cNvPr>
          <p:cNvSpPr/>
          <p:nvPr/>
        </p:nvSpPr>
        <p:spPr>
          <a:xfrm>
            <a:off x="7280965" y="3108862"/>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30" name="標題 1">
            <a:extLst>
              <a:ext uri="{FF2B5EF4-FFF2-40B4-BE49-F238E27FC236}">
                <a16:creationId xmlns:a16="http://schemas.microsoft.com/office/drawing/2014/main" id="{28EA5BF2-CACC-447F-9BD6-36DEEA3A41CF}"/>
              </a:ext>
            </a:extLst>
          </p:cNvPr>
          <p:cNvSpPr txBox="1">
            <a:spLocks/>
          </p:cNvSpPr>
          <p:nvPr/>
        </p:nvSpPr>
        <p:spPr>
          <a:xfrm>
            <a:off x="1463675" y="476672"/>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什麼是直升入學？</a:t>
            </a:r>
            <a:endParaRPr lang="zh-TW" altLang="en-US" sz="5867" b="1" dirty="0">
              <a:latin typeface="微軟正黑體" pitchFamily="34" charset="-120"/>
              <a:ea typeface="微軟正黑體" pitchFamily="34" charset="-120"/>
            </a:endParaRPr>
          </a:p>
        </p:txBody>
      </p:sp>
      <p:sp>
        <p:nvSpPr>
          <p:cNvPr id="37" name="Rectangle 28">
            <a:extLst>
              <a:ext uri="{FF2B5EF4-FFF2-40B4-BE49-F238E27FC236}">
                <a16:creationId xmlns:a16="http://schemas.microsoft.com/office/drawing/2014/main" id="{CD0FBF85-313D-484A-946F-53F9BF8EE372}"/>
              </a:ext>
            </a:extLst>
          </p:cNvPr>
          <p:cNvSpPr>
            <a:spLocks noChangeArrowheads="1"/>
          </p:cNvSpPr>
          <p:nvPr/>
        </p:nvSpPr>
        <p:spPr bwMode="auto">
          <a:xfrm>
            <a:off x="5901601" y="1418060"/>
            <a:ext cx="6113462" cy="87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超額時：</a:t>
            </a: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依「竹苗區免試入學比序項目及順序」依序錄取</a:t>
            </a: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p:txBody>
      </p:sp>
      <p:sp>
        <p:nvSpPr>
          <p:cNvPr id="39" name="Rectangle 28">
            <a:extLst>
              <a:ext uri="{FF2B5EF4-FFF2-40B4-BE49-F238E27FC236}">
                <a16:creationId xmlns:a16="http://schemas.microsoft.com/office/drawing/2014/main" id="{5A11F04F-A61B-43D8-A0CD-BA5673AB369C}"/>
              </a:ext>
            </a:extLst>
          </p:cNvPr>
          <p:cNvSpPr>
            <a:spLocks noChangeArrowheads="1"/>
          </p:cNvSpPr>
          <p:nvPr/>
        </p:nvSpPr>
        <p:spPr bwMode="auto">
          <a:xfrm>
            <a:off x="395171" y="1486659"/>
            <a:ext cx="4959484" cy="868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20000"/>
              </a:lnSpc>
            </a:pPr>
            <a:r>
              <a:rPr kumimoji="0" lang="zh-TW" altLang="en-US" sz="2200" b="1" dirty="0">
                <a:solidFill>
                  <a:srgbClr val="FF0066"/>
                </a:solidFill>
                <a:latin typeface="微軟正黑體" panose="020B0604030504040204" pitchFamily="34" charset="-120"/>
                <a:ea typeface="微軟正黑體" panose="020B0604030504040204" pitchFamily="34" charset="-120"/>
              </a:rPr>
              <a:t>公私立高級中學附設國中部之國三學生於畢業前在該校就讀滿一學年以上者</a:t>
            </a:r>
            <a:endParaRPr kumimoji="0" lang="zh-CN" altLang="en-US" sz="2200" b="1" dirty="0">
              <a:solidFill>
                <a:srgbClr val="FF0066"/>
              </a:solidFill>
              <a:latin typeface="微軟正黑體" panose="020B0604030504040204" pitchFamily="34" charset="-120"/>
              <a:ea typeface="微軟正黑體" panose="020B0604030504040204" pitchFamily="34" charset="-120"/>
            </a:endParaRPr>
          </a:p>
        </p:txBody>
      </p:sp>
      <p:grpSp>
        <p:nvGrpSpPr>
          <p:cNvPr id="35" name="群組 34">
            <a:extLst>
              <a:ext uri="{FF2B5EF4-FFF2-40B4-BE49-F238E27FC236}">
                <a16:creationId xmlns:a16="http://schemas.microsoft.com/office/drawing/2014/main" id="{4B850E11-65E6-4E49-A070-5B79F2AE4C81}"/>
              </a:ext>
            </a:extLst>
          </p:cNvPr>
          <p:cNvGrpSpPr/>
          <p:nvPr/>
        </p:nvGrpSpPr>
        <p:grpSpPr>
          <a:xfrm flipH="1">
            <a:off x="9561885" y="4903428"/>
            <a:ext cx="2630115" cy="2227262"/>
            <a:chOff x="13468920" y="2079663"/>
            <a:chExt cx="2549298" cy="2227262"/>
          </a:xfrm>
        </p:grpSpPr>
        <p:sp>
          <p:nvSpPr>
            <p:cNvPr id="36" name="淚滴形 35">
              <a:extLst>
                <a:ext uri="{FF2B5EF4-FFF2-40B4-BE49-F238E27FC236}">
                  <a16:creationId xmlns:a16="http://schemas.microsoft.com/office/drawing/2014/main" id="{2FA22BC3-D1EE-4CB0-A5B8-3C32E99446B4}"/>
                </a:ext>
              </a:extLst>
            </p:cNvPr>
            <p:cNvSpPr/>
            <p:nvPr/>
          </p:nvSpPr>
          <p:spPr>
            <a:xfrm>
              <a:off x="13468920" y="2079663"/>
              <a:ext cx="2549298" cy="2227262"/>
            </a:xfrm>
            <a:prstGeom prst="teardrop">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Rectangle 28">
              <a:extLst>
                <a:ext uri="{FF2B5EF4-FFF2-40B4-BE49-F238E27FC236}">
                  <a16:creationId xmlns:a16="http://schemas.microsoft.com/office/drawing/2014/main" id="{FAECEB56-0BBF-47F1-AF06-2AE9D3A2EB43}"/>
                </a:ext>
              </a:extLst>
            </p:cNvPr>
            <p:cNvSpPr>
              <a:spLocks noChangeArrowheads="1"/>
            </p:cNvSpPr>
            <p:nvPr/>
          </p:nvSpPr>
          <p:spPr bwMode="auto">
            <a:xfrm>
              <a:off x="13641731" y="2452989"/>
              <a:ext cx="2376487" cy="111760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Freeform 27">
            <a:extLst>
              <a:ext uri="{FF2B5EF4-FFF2-40B4-BE49-F238E27FC236}">
                <a16:creationId xmlns:a16="http://schemas.microsoft.com/office/drawing/2014/main" id="{64C517C7-3E3E-4260-AAA0-3931B68D98C5}"/>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
        <p:nvSpPr>
          <p:cNvPr id="2" name="圖說文字: 向上箭號 1">
            <a:extLst>
              <a:ext uri="{FF2B5EF4-FFF2-40B4-BE49-F238E27FC236}">
                <a16:creationId xmlns:a16="http://schemas.microsoft.com/office/drawing/2014/main" id="{20F26D0C-BA61-4CEF-9E6A-CB658BC99DC8}"/>
              </a:ext>
            </a:extLst>
          </p:cNvPr>
          <p:cNvSpPr/>
          <p:nvPr/>
        </p:nvSpPr>
        <p:spPr>
          <a:xfrm>
            <a:off x="3563231" y="5728704"/>
            <a:ext cx="1702702" cy="103415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b="1" dirty="0">
                <a:solidFill>
                  <a:schemeClr val="tx1"/>
                </a:solidFill>
              </a:rPr>
              <a:t>資訊、電子、化工科</a:t>
            </a:r>
          </a:p>
        </p:txBody>
      </p:sp>
    </p:spTree>
    <p:extLst>
      <p:ext uri="{BB962C8B-B14F-4D97-AF65-F5344CB8AC3E}">
        <p14:creationId xmlns:p14="http://schemas.microsoft.com/office/powerpoint/2010/main" val="20737414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75780"/>
                                        </p:tgtEl>
                                        <p:attrNameLst>
                                          <p:attrName>style.visibility</p:attrName>
                                        </p:attrNameLst>
                                      </p:cBhvr>
                                      <p:to>
                                        <p:strVal val="visible"/>
                                      </p:to>
                                    </p:set>
                                  </p:childTnLst>
                                </p:cTn>
                              </p:par>
                              <p:par>
                                <p:cTn id="10" presetID="2" presetClass="entr" presetSubtype="8"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75781"/>
                                        </p:tgtEl>
                                        <p:attrNameLst>
                                          <p:attrName>style.visibility</p:attrName>
                                        </p:attrNameLst>
                                      </p:cBhvr>
                                      <p:to>
                                        <p:strVal val="visible"/>
                                      </p:to>
                                    </p:se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 presetClass="entr" presetSubtype="0" fill="hold" nodeType="afterEffect">
                                  <p:stCondLst>
                                    <p:cond delay="0"/>
                                  </p:stCondLst>
                                  <p:childTnLst>
                                    <p:set>
                                      <p:cBhvr>
                                        <p:cTn id="24" dur="1" fill="hold">
                                          <p:stCondLst>
                                            <p:cond delay="0"/>
                                          </p:stCondLst>
                                        </p:cTn>
                                        <p:tgtEl>
                                          <p:spTgt spid="75782"/>
                                        </p:tgtEl>
                                        <p:attrNameLst>
                                          <p:attrName>style.visibility</p:attrName>
                                        </p:attrNameLst>
                                      </p:cBhvr>
                                      <p:to>
                                        <p:strVal val="visible"/>
                                      </p:to>
                                    </p:set>
                                  </p:childTnLst>
                                </p:cTn>
                              </p:par>
                            </p:childTnLst>
                          </p:cTn>
                        </p:par>
                        <p:par>
                          <p:cTn id="25" fill="hold">
                            <p:stCondLst>
                              <p:cond delay="1000"/>
                            </p:stCondLst>
                            <p:childTnLst>
                              <p:par>
                                <p:cTn id="26" presetID="5" presetClass="entr" presetSubtype="10" fill="hold" grpId="0" nodeType="after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checkerboard(across)">
                                      <p:cBhvr>
                                        <p:cTn id="28" dur="500"/>
                                        <p:tgtEl>
                                          <p:spTgt spid="119"/>
                                        </p:tgtEl>
                                      </p:cBhvr>
                                    </p:animEffect>
                                  </p:childTnLst>
                                </p:cTn>
                              </p:par>
                            </p:childTnLst>
                          </p:cTn>
                        </p:par>
                        <p:par>
                          <p:cTn id="29" fill="hold">
                            <p:stCondLst>
                              <p:cond delay="1500"/>
                            </p:stCondLst>
                            <p:childTnLst>
                              <p:par>
                                <p:cTn id="30" presetID="1"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childTnLst>
                          </p:cTn>
                        </p:par>
                        <p:par>
                          <p:cTn id="32" fill="hold">
                            <p:stCondLst>
                              <p:cond delay="1500"/>
                            </p:stCondLst>
                            <p:childTnLst>
                              <p:par>
                                <p:cTn id="33" presetID="26" presetClass="entr" presetSubtype="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80">
                                          <p:stCondLst>
                                            <p:cond delay="0"/>
                                          </p:stCondLst>
                                        </p:cTn>
                                        <p:tgtEl>
                                          <p:spTgt spid="35"/>
                                        </p:tgtEl>
                                      </p:cBhvr>
                                    </p:animEffect>
                                    <p:anim calcmode="lin" valueType="num">
                                      <p:cBhvr>
                                        <p:cTn id="36"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41" dur="26">
                                          <p:stCondLst>
                                            <p:cond delay="650"/>
                                          </p:stCondLst>
                                        </p:cTn>
                                        <p:tgtEl>
                                          <p:spTgt spid="35"/>
                                        </p:tgtEl>
                                      </p:cBhvr>
                                      <p:to x="100000" y="60000"/>
                                    </p:animScale>
                                    <p:animScale>
                                      <p:cBhvr>
                                        <p:cTn id="42" dur="166" decel="50000">
                                          <p:stCondLst>
                                            <p:cond delay="676"/>
                                          </p:stCondLst>
                                        </p:cTn>
                                        <p:tgtEl>
                                          <p:spTgt spid="35"/>
                                        </p:tgtEl>
                                      </p:cBhvr>
                                      <p:to x="100000" y="100000"/>
                                    </p:animScale>
                                    <p:animScale>
                                      <p:cBhvr>
                                        <p:cTn id="43" dur="26">
                                          <p:stCondLst>
                                            <p:cond delay="1312"/>
                                          </p:stCondLst>
                                        </p:cTn>
                                        <p:tgtEl>
                                          <p:spTgt spid="35"/>
                                        </p:tgtEl>
                                      </p:cBhvr>
                                      <p:to x="100000" y="80000"/>
                                    </p:animScale>
                                    <p:animScale>
                                      <p:cBhvr>
                                        <p:cTn id="44" dur="166" decel="50000">
                                          <p:stCondLst>
                                            <p:cond delay="1338"/>
                                          </p:stCondLst>
                                        </p:cTn>
                                        <p:tgtEl>
                                          <p:spTgt spid="35"/>
                                        </p:tgtEl>
                                      </p:cBhvr>
                                      <p:to x="100000" y="100000"/>
                                    </p:animScale>
                                    <p:animScale>
                                      <p:cBhvr>
                                        <p:cTn id="45" dur="26">
                                          <p:stCondLst>
                                            <p:cond delay="1642"/>
                                          </p:stCondLst>
                                        </p:cTn>
                                        <p:tgtEl>
                                          <p:spTgt spid="35"/>
                                        </p:tgtEl>
                                      </p:cBhvr>
                                      <p:to x="100000" y="90000"/>
                                    </p:animScale>
                                    <p:animScale>
                                      <p:cBhvr>
                                        <p:cTn id="46" dur="166" decel="50000">
                                          <p:stCondLst>
                                            <p:cond delay="1668"/>
                                          </p:stCondLst>
                                        </p:cTn>
                                        <p:tgtEl>
                                          <p:spTgt spid="35"/>
                                        </p:tgtEl>
                                      </p:cBhvr>
                                      <p:to x="100000" y="100000"/>
                                    </p:animScale>
                                    <p:animScale>
                                      <p:cBhvr>
                                        <p:cTn id="47" dur="26">
                                          <p:stCondLst>
                                            <p:cond delay="1808"/>
                                          </p:stCondLst>
                                        </p:cTn>
                                        <p:tgtEl>
                                          <p:spTgt spid="35"/>
                                        </p:tgtEl>
                                      </p:cBhvr>
                                      <p:to x="100000" y="95000"/>
                                    </p:animScale>
                                    <p:animScale>
                                      <p:cBhvr>
                                        <p:cTn id="48" dur="166" decel="50000">
                                          <p:stCondLst>
                                            <p:cond delay="1834"/>
                                          </p:stCondLst>
                                        </p:cTn>
                                        <p:tgtEl>
                                          <p:spTgt spid="3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27" grpId="0" animBg="1"/>
      <p:bldP spid="28" grpId="0" animBg="1"/>
      <p:bldP spid="37"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75786" name="Rectangle 28"/>
          <p:cNvSpPr>
            <a:spLocks noChangeArrowheads="1"/>
          </p:cNvSpPr>
          <p:nvPr/>
        </p:nvSpPr>
        <p:spPr bwMode="auto">
          <a:xfrm>
            <a:off x="395171" y="1486659"/>
            <a:ext cx="4959484" cy="869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20000"/>
              </a:lnSpc>
            </a:pPr>
            <a:r>
              <a:rPr kumimoji="0" lang="zh-TW" altLang="en-US" sz="2200" b="1" dirty="0">
                <a:solidFill>
                  <a:srgbClr val="FF0066"/>
                </a:solidFill>
                <a:latin typeface="微軟正黑體" panose="020B0604030504040204" pitchFamily="34" charset="-120"/>
                <a:ea typeface="微軟正黑體" panose="020B0604030504040204" pitchFamily="34" charset="-120"/>
                <a:sym typeface="Microsoft YaHei" pitchFamily="34" charset="-122"/>
              </a:rPr>
              <a:t>促進區域教育機會均等，鼓勵就近入學，照顧弱勢學生就學權益</a:t>
            </a:r>
            <a:endParaRPr kumimoji="0" lang="zh-CN" altLang="en-US" sz="2200" b="1" dirty="0">
              <a:solidFill>
                <a:srgbClr val="FF0066"/>
              </a:solidFill>
              <a:latin typeface="微軟正黑體" panose="020B0604030504040204" pitchFamily="34" charset="-120"/>
              <a:ea typeface="微軟正黑體" panose="020B0604030504040204" pitchFamily="34" charset="-120"/>
            </a:endParaRPr>
          </a:p>
        </p:txBody>
      </p:sp>
      <p:grpSp>
        <p:nvGrpSpPr>
          <p:cNvPr id="42" name="Group 3">
            <a:extLst>
              <a:ext uri="{FF2B5EF4-FFF2-40B4-BE49-F238E27FC236}">
                <a16:creationId xmlns:a16="http://schemas.microsoft.com/office/drawing/2014/main" id="{22AFCB0C-8F2F-4280-9102-58731C53151A}"/>
              </a:ext>
            </a:extLst>
          </p:cNvPr>
          <p:cNvGrpSpPr>
            <a:grpSpLocks/>
          </p:cNvGrpSpPr>
          <p:nvPr/>
        </p:nvGrpSpPr>
        <p:grpSpPr bwMode="auto">
          <a:xfrm>
            <a:off x="1703512" y="2542790"/>
            <a:ext cx="2462213" cy="2227676"/>
            <a:chOff x="22401" y="-350007"/>
            <a:chExt cx="1935848" cy="1751988"/>
          </a:xfrm>
        </p:grpSpPr>
        <p:grpSp>
          <p:nvGrpSpPr>
            <p:cNvPr id="43" name="Group 4">
              <a:extLst>
                <a:ext uri="{FF2B5EF4-FFF2-40B4-BE49-F238E27FC236}">
                  <a16:creationId xmlns:a16="http://schemas.microsoft.com/office/drawing/2014/main" id="{E1F3C2AE-F367-4BA5-B408-41C91E22B4AB}"/>
                </a:ext>
              </a:extLst>
            </p:cNvPr>
            <p:cNvGrpSpPr>
              <a:grpSpLocks/>
            </p:cNvGrpSpPr>
            <p:nvPr/>
          </p:nvGrpSpPr>
          <p:grpSpPr bwMode="auto">
            <a:xfrm>
              <a:off x="138428" y="-350007"/>
              <a:ext cx="1703796" cy="1751988"/>
              <a:chOff x="59" y="-360"/>
              <a:chExt cx="1750" cy="1802"/>
            </a:xfrm>
          </p:grpSpPr>
          <p:sp>
            <p:nvSpPr>
              <p:cNvPr id="45" name="Oval 7">
                <a:extLst>
                  <a:ext uri="{FF2B5EF4-FFF2-40B4-BE49-F238E27FC236}">
                    <a16:creationId xmlns:a16="http://schemas.microsoft.com/office/drawing/2014/main" id="{B24F37B3-941F-45F6-ABCB-4D01BBA81704}"/>
                  </a:ext>
                </a:extLst>
              </p:cNvPr>
              <p:cNvSpPr>
                <a:spLocks noChangeArrowheads="1"/>
              </p:cNvSpPr>
              <p:nvPr/>
            </p:nvSpPr>
            <p:spPr bwMode="auto">
              <a:xfrm>
                <a:off x="59" y="-360"/>
                <a:ext cx="1750" cy="1802"/>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46" name="Oval 8">
                <a:extLst>
                  <a:ext uri="{FF2B5EF4-FFF2-40B4-BE49-F238E27FC236}">
                    <a16:creationId xmlns:a16="http://schemas.microsoft.com/office/drawing/2014/main" id="{AC9496F7-C8F7-490E-BFF5-1C45CD2976F8}"/>
                  </a:ext>
                </a:extLst>
              </p:cNvPr>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44" name="Text Box 9">
              <a:extLst>
                <a:ext uri="{FF2B5EF4-FFF2-40B4-BE49-F238E27FC236}">
                  <a16:creationId xmlns:a16="http://schemas.microsoft.com/office/drawing/2014/main" id="{54077B67-0D68-4E59-A25C-9442A3E05258}"/>
                </a:ext>
              </a:extLst>
            </p:cNvPr>
            <p:cNvSpPr>
              <a:spLocks noChangeArrowheads="1"/>
            </p:cNvSpPr>
            <p:nvPr/>
          </p:nvSpPr>
          <p:spPr bwMode="auto">
            <a:xfrm>
              <a:off x="22401" y="13137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參加</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教育會考</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47" name="Group 8">
            <a:extLst>
              <a:ext uri="{FF2B5EF4-FFF2-40B4-BE49-F238E27FC236}">
                <a16:creationId xmlns:a16="http://schemas.microsoft.com/office/drawing/2014/main" id="{5023E27E-C96C-4BE2-B7FC-23D1A741C2C1}"/>
              </a:ext>
            </a:extLst>
          </p:cNvPr>
          <p:cNvGrpSpPr>
            <a:grpSpLocks/>
          </p:cNvGrpSpPr>
          <p:nvPr/>
        </p:nvGrpSpPr>
        <p:grpSpPr bwMode="auto">
          <a:xfrm>
            <a:off x="4799857" y="2542790"/>
            <a:ext cx="2462212" cy="2227262"/>
            <a:chOff x="18150" y="0"/>
            <a:chExt cx="1935848" cy="1751017"/>
          </a:xfrm>
        </p:grpSpPr>
        <p:grpSp>
          <p:nvGrpSpPr>
            <p:cNvPr id="48" name="Group 9">
              <a:extLst>
                <a:ext uri="{FF2B5EF4-FFF2-40B4-BE49-F238E27FC236}">
                  <a16:creationId xmlns:a16="http://schemas.microsoft.com/office/drawing/2014/main" id="{0FF9318E-8CF2-45D7-A364-BB84901DC854}"/>
                </a:ext>
              </a:extLst>
            </p:cNvPr>
            <p:cNvGrpSpPr>
              <a:grpSpLocks/>
            </p:cNvGrpSpPr>
            <p:nvPr/>
          </p:nvGrpSpPr>
          <p:grpSpPr bwMode="auto">
            <a:xfrm>
              <a:off x="80986" y="0"/>
              <a:ext cx="1753450" cy="1751017"/>
              <a:chOff x="0" y="0"/>
              <a:chExt cx="1801" cy="1801"/>
            </a:xfrm>
          </p:grpSpPr>
          <p:sp>
            <p:nvSpPr>
              <p:cNvPr id="50" name="Oval 7">
                <a:extLst>
                  <a:ext uri="{FF2B5EF4-FFF2-40B4-BE49-F238E27FC236}">
                    <a16:creationId xmlns:a16="http://schemas.microsoft.com/office/drawing/2014/main" id="{879F054F-2A8E-41DB-9281-4FE3F27EC33B}"/>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51" name="Oval 8">
                <a:extLst>
                  <a:ext uri="{FF2B5EF4-FFF2-40B4-BE49-F238E27FC236}">
                    <a16:creationId xmlns:a16="http://schemas.microsoft.com/office/drawing/2014/main" id="{0A5A643C-986E-47A9-95C0-E6B557F6667F}"/>
                  </a:ext>
                </a:extLst>
              </p:cNvPr>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49" name="Text Box 9">
              <a:extLst>
                <a:ext uri="{FF2B5EF4-FFF2-40B4-BE49-F238E27FC236}">
                  <a16:creationId xmlns:a16="http://schemas.microsoft.com/office/drawing/2014/main" id="{98D281DF-A2EB-408B-82C6-3ED2295AA64F}"/>
                </a:ext>
              </a:extLst>
            </p:cNvPr>
            <p:cNvSpPr>
              <a:spLocks noChangeArrowheads="1"/>
            </p:cNvSpPr>
            <p:nvPr/>
          </p:nvSpPr>
          <p:spPr bwMode="auto">
            <a:xfrm>
              <a:off x="18150" y="481206"/>
              <a:ext cx="1935848" cy="64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進行</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優免作業</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52" name="Group 13">
            <a:extLst>
              <a:ext uri="{FF2B5EF4-FFF2-40B4-BE49-F238E27FC236}">
                <a16:creationId xmlns:a16="http://schemas.microsoft.com/office/drawing/2014/main" id="{DC360494-85D5-4669-ADB7-20FE793F7DA3}"/>
              </a:ext>
            </a:extLst>
          </p:cNvPr>
          <p:cNvGrpSpPr>
            <a:grpSpLocks/>
          </p:cNvGrpSpPr>
          <p:nvPr/>
        </p:nvGrpSpPr>
        <p:grpSpPr bwMode="auto">
          <a:xfrm>
            <a:off x="7824192" y="2542790"/>
            <a:ext cx="2462213" cy="2227262"/>
            <a:chOff x="-10701" y="0"/>
            <a:chExt cx="1935848" cy="1751017"/>
          </a:xfrm>
        </p:grpSpPr>
        <p:grpSp>
          <p:nvGrpSpPr>
            <p:cNvPr id="53" name="Group 14">
              <a:extLst>
                <a:ext uri="{FF2B5EF4-FFF2-40B4-BE49-F238E27FC236}">
                  <a16:creationId xmlns:a16="http://schemas.microsoft.com/office/drawing/2014/main" id="{27DB1832-C36A-4686-A5F1-D3A7017C38D4}"/>
                </a:ext>
              </a:extLst>
            </p:cNvPr>
            <p:cNvGrpSpPr>
              <a:grpSpLocks/>
            </p:cNvGrpSpPr>
            <p:nvPr/>
          </p:nvGrpSpPr>
          <p:grpSpPr bwMode="auto">
            <a:xfrm>
              <a:off x="80986" y="0"/>
              <a:ext cx="1753450" cy="1751017"/>
              <a:chOff x="0" y="0"/>
              <a:chExt cx="1801" cy="1801"/>
            </a:xfrm>
          </p:grpSpPr>
          <p:sp>
            <p:nvSpPr>
              <p:cNvPr id="55" name="Oval 7">
                <a:extLst>
                  <a:ext uri="{FF2B5EF4-FFF2-40B4-BE49-F238E27FC236}">
                    <a16:creationId xmlns:a16="http://schemas.microsoft.com/office/drawing/2014/main" id="{BAD27102-40F1-44DC-BEB2-0EF1386B689C}"/>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56" name="Oval 8">
                <a:extLst>
                  <a:ext uri="{FF2B5EF4-FFF2-40B4-BE49-F238E27FC236}">
                    <a16:creationId xmlns:a16="http://schemas.microsoft.com/office/drawing/2014/main" id="{537EF703-2E1D-4969-ABD3-59F9E45FDC4F}"/>
                  </a:ext>
                </a:extLst>
              </p:cNvPr>
              <p:cNvSpPr>
                <a:spLocks noChangeArrowheads="1"/>
              </p:cNvSpPr>
              <p:nvPr/>
            </p:nvSpPr>
            <p:spPr bwMode="auto">
              <a:xfrm>
                <a:off x="122" y="122"/>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54" name="Text Box 9">
              <a:extLst>
                <a:ext uri="{FF2B5EF4-FFF2-40B4-BE49-F238E27FC236}">
                  <a16:creationId xmlns:a16="http://schemas.microsoft.com/office/drawing/2014/main" id="{83FA8E84-7E92-4A38-9F15-11DDA6F14EC2}"/>
                </a:ext>
              </a:extLst>
            </p:cNvPr>
            <p:cNvSpPr>
              <a:spLocks noChangeArrowheads="1"/>
            </p:cNvSpPr>
            <p:nvPr/>
          </p:nvSpPr>
          <p:spPr bwMode="auto">
            <a:xfrm>
              <a:off x="-10701" y="4812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優先</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免試入學</a:t>
              </a:r>
              <a:endParaRPr kumimoji="0" lang="zh-CN" altLang="en-US" sz="2800" b="1" dirty="0">
                <a:ea typeface="SimSun" pitchFamily="2" charset="-122"/>
              </a:endParaRPr>
            </a:p>
          </p:txBody>
        </p:sp>
      </p:grpSp>
      <p:sp>
        <p:nvSpPr>
          <p:cNvPr id="63" name="箭號: 有線條的向右箭號 62">
            <a:extLst>
              <a:ext uri="{FF2B5EF4-FFF2-40B4-BE49-F238E27FC236}">
                <a16:creationId xmlns:a16="http://schemas.microsoft.com/office/drawing/2014/main" id="{72F81685-9C0D-46A2-A0FC-47912BDBF277}"/>
              </a:ext>
            </a:extLst>
          </p:cNvPr>
          <p:cNvSpPr/>
          <p:nvPr/>
        </p:nvSpPr>
        <p:spPr>
          <a:xfrm>
            <a:off x="4021709" y="3154875"/>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64" name="箭號: 有線條的向右箭號 63">
            <a:extLst>
              <a:ext uri="{FF2B5EF4-FFF2-40B4-BE49-F238E27FC236}">
                <a16:creationId xmlns:a16="http://schemas.microsoft.com/office/drawing/2014/main" id="{894F3AC1-68B6-4786-9D3F-6E4CB001DE6E}"/>
              </a:ext>
            </a:extLst>
          </p:cNvPr>
          <p:cNvSpPr/>
          <p:nvPr/>
        </p:nvSpPr>
        <p:spPr>
          <a:xfrm>
            <a:off x="7046045" y="3154875"/>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65" name="標題 1">
            <a:extLst>
              <a:ext uri="{FF2B5EF4-FFF2-40B4-BE49-F238E27FC236}">
                <a16:creationId xmlns:a16="http://schemas.microsoft.com/office/drawing/2014/main" id="{6753BAA2-DCD3-40FD-A0BA-F3B3D0141E2B}"/>
              </a:ext>
            </a:extLst>
          </p:cNvPr>
          <p:cNvSpPr txBox="1">
            <a:spLocks/>
          </p:cNvSpPr>
          <p:nvPr/>
        </p:nvSpPr>
        <p:spPr>
          <a:xfrm>
            <a:off x="1463675" y="476672"/>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什麼是優先免試？</a:t>
            </a:r>
            <a:r>
              <a:rPr kumimoji="0" lang="en-US" altLang="zh-TW" sz="5867" b="1" dirty="0">
                <a:latin typeface="微軟正黑體" panose="020B0604030504040204" pitchFamily="34" charset="-120"/>
                <a:ea typeface="微軟正黑體" panose="020B0604030504040204" pitchFamily="34" charset="-120"/>
              </a:rPr>
              <a:t>(</a:t>
            </a:r>
            <a:r>
              <a:rPr kumimoji="0" lang="zh-TW" altLang="en-US" sz="5867" b="1" dirty="0">
                <a:latin typeface="微軟正黑體" panose="020B0604030504040204" pitchFamily="34" charset="-120"/>
                <a:ea typeface="微軟正黑體" panose="020B0604030504040204" pitchFamily="34" charset="-120"/>
              </a:rPr>
              <a:t>優免</a:t>
            </a:r>
            <a:r>
              <a:rPr kumimoji="0" lang="en-US" altLang="zh-TW" sz="5867" b="1" dirty="0">
                <a:latin typeface="微軟正黑體" panose="020B0604030504040204" pitchFamily="34" charset="-120"/>
                <a:ea typeface="微軟正黑體" panose="020B0604030504040204" pitchFamily="34" charset="-120"/>
              </a:rPr>
              <a:t>)</a:t>
            </a:r>
            <a:endParaRPr lang="zh-TW" altLang="en-US" sz="5867" b="1" dirty="0">
              <a:latin typeface="微軟正黑體" pitchFamily="34" charset="-120"/>
              <a:ea typeface="微軟正黑體" pitchFamily="34" charset="-120"/>
            </a:endParaRPr>
          </a:p>
        </p:txBody>
      </p:sp>
      <p:sp>
        <p:nvSpPr>
          <p:cNvPr id="39" name="Rectangle 28">
            <a:extLst>
              <a:ext uri="{FF2B5EF4-FFF2-40B4-BE49-F238E27FC236}">
                <a16:creationId xmlns:a16="http://schemas.microsoft.com/office/drawing/2014/main" id="{D261164D-6A64-4FC6-AA5B-B52307FCE2B8}"/>
              </a:ext>
            </a:extLst>
          </p:cNvPr>
          <p:cNvSpPr>
            <a:spLocks noChangeArrowheads="1"/>
          </p:cNvSpPr>
          <p:nvPr/>
        </p:nvSpPr>
        <p:spPr bwMode="auto">
          <a:xfrm>
            <a:off x="5901601" y="1418060"/>
            <a:ext cx="6113462" cy="87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超額時：</a:t>
            </a: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依「竹苗區免試入學比序項目及順序」依序錄取</a:t>
            </a: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p:txBody>
      </p:sp>
      <p:sp>
        <p:nvSpPr>
          <p:cNvPr id="40" name="Rectangle 28">
            <a:extLst>
              <a:ext uri="{FF2B5EF4-FFF2-40B4-BE49-F238E27FC236}">
                <a16:creationId xmlns:a16="http://schemas.microsoft.com/office/drawing/2014/main" id="{2424FAD2-ABFA-4FBA-BED4-4CF20D544D3B}"/>
              </a:ext>
            </a:extLst>
          </p:cNvPr>
          <p:cNvSpPr>
            <a:spLocks noChangeArrowheads="1"/>
          </p:cNvSpPr>
          <p:nvPr/>
        </p:nvSpPr>
        <p:spPr bwMode="auto">
          <a:xfrm>
            <a:off x="792535" y="4956744"/>
            <a:ext cx="8769350" cy="868058"/>
          </a:xfrm>
          <a:prstGeom prst="rect">
            <a:avLst/>
          </a:prstGeom>
          <a:solidFill>
            <a:schemeClr val="accent6">
              <a:lumMod val="40000"/>
              <a:lumOff val="60000"/>
            </a:schemeClr>
          </a:solidFill>
          <a:ln>
            <a:noFill/>
          </a:ln>
        </p:spPr>
        <p:txBody>
          <a:bodyPr>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pPr eaLnBrk="1" hangingPunct="1">
              <a:lnSpc>
                <a:spcPct val="120000"/>
              </a:lnSpc>
              <a:defRPr/>
            </a:pPr>
            <a:r>
              <a:rPr kumimoji="0" lang="zh-TW" altLang="en-US" sz="2200" b="1" dirty="0">
                <a:solidFill>
                  <a:srgbClr val="000090"/>
                </a:solidFill>
                <a:ea typeface="文鼎新藝體" pitchFamily="49" charset="-120"/>
              </a:rPr>
              <a:t>新竹縣辦理學校</a:t>
            </a:r>
            <a:r>
              <a:rPr kumimoji="0" lang="zh-TW" altLang="en-US" sz="2200" b="1" dirty="0">
                <a:solidFill>
                  <a:schemeClr val="accent4">
                    <a:lumMod val="50000"/>
                  </a:schemeClr>
                </a:solidFill>
                <a:ea typeface="文鼎新藝體" pitchFamily="49" charset="-120"/>
                <a:cs typeface="新細明體" panose="02020500000000000000" pitchFamily="18" charset="-120"/>
              </a:rPr>
              <a:t>：</a:t>
            </a:r>
            <a:br>
              <a:rPr kumimoji="0" lang="en-US" altLang="zh-TW" sz="2200" b="1" dirty="0">
                <a:solidFill>
                  <a:schemeClr val="accent4">
                    <a:lumMod val="50000"/>
                  </a:schemeClr>
                </a:solidFill>
                <a:ea typeface="文鼎新藝體" pitchFamily="49" charset="-120"/>
                <a:cs typeface="新細明體" panose="02020500000000000000" pitchFamily="18" charset="-120"/>
              </a:rPr>
            </a:br>
            <a:r>
              <a:rPr kumimoji="0" lang="zh-TW" altLang="en-US" sz="2200" b="1" dirty="0">
                <a:solidFill>
                  <a:srgbClr val="FF0000"/>
                </a:solidFill>
                <a:latin typeface="微軟正黑體" panose="020B0604030504040204" pitchFamily="34" charset="-120"/>
                <a:ea typeface="微軟正黑體" panose="020B0604030504040204" pitchFamily="34" charset="-120"/>
              </a:rPr>
              <a:t>竹東高中、</a:t>
            </a:r>
            <a:r>
              <a:rPr kumimoji="0" lang="zh-TW" altLang="en-US" sz="2200" b="1" dirty="0">
                <a:solidFill>
                  <a:srgbClr val="FF0000"/>
                </a:solidFill>
                <a:highlight>
                  <a:srgbClr val="FFFF00"/>
                </a:highlight>
                <a:latin typeface="微軟正黑體" panose="020B0604030504040204" pitchFamily="34" charset="-120"/>
                <a:ea typeface="微軟正黑體" panose="020B0604030504040204" pitchFamily="34" charset="-120"/>
              </a:rPr>
              <a:t>陽明交大附屬竹北高中</a:t>
            </a:r>
            <a:r>
              <a:rPr kumimoji="0" lang="zh-TW" altLang="en-US" sz="2200" b="1" dirty="0">
                <a:solidFill>
                  <a:srgbClr val="FF0000"/>
                </a:solidFill>
                <a:latin typeface="微軟正黑體" panose="020B0604030504040204" pitchFamily="34" charset="-120"/>
                <a:ea typeface="微軟正黑體" panose="020B0604030504040204" pitchFamily="34" charset="-120"/>
              </a:rPr>
              <a:t>、關西高中、六家高中、湖口高中</a:t>
            </a:r>
          </a:p>
        </p:txBody>
      </p:sp>
      <p:grpSp>
        <p:nvGrpSpPr>
          <p:cNvPr id="69" name="群組 68">
            <a:extLst>
              <a:ext uri="{FF2B5EF4-FFF2-40B4-BE49-F238E27FC236}">
                <a16:creationId xmlns:a16="http://schemas.microsoft.com/office/drawing/2014/main" id="{F0CFBE13-4BCD-44D0-BDF8-A00CE590F37F}"/>
              </a:ext>
            </a:extLst>
          </p:cNvPr>
          <p:cNvGrpSpPr/>
          <p:nvPr/>
        </p:nvGrpSpPr>
        <p:grpSpPr>
          <a:xfrm flipH="1">
            <a:off x="9561885" y="4946154"/>
            <a:ext cx="2630115" cy="2227262"/>
            <a:chOff x="13468920" y="2079663"/>
            <a:chExt cx="2549298" cy="2227262"/>
          </a:xfrm>
        </p:grpSpPr>
        <p:sp>
          <p:nvSpPr>
            <p:cNvPr id="70" name="淚滴形 69">
              <a:extLst>
                <a:ext uri="{FF2B5EF4-FFF2-40B4-BE49-F238E27FC236}">
                  <a16:creationId xmlns:a16="http://schemas.microsoft.com/office/drawing/2014/main" id="{E40B5119-CD7D-47F9-8D6B-2DCC3A16D083}"/>
                </a:ext>
              </a:extLst>
            </p:cNvPr>
            <p:cNvSpPr/>
            <p:nvPr/>
          </p:nvSpPr>
          <p:spPr>
            <a:xfrm>
              <a:off x="13468920" y="2079663"/>
              <a:ext cx="2549298" cy="2227262"/>
            </a:xfrm>
            <a:prstGeom prst="teardrop">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1" name="Rectangle 28">
              <a:extLst>
                <a:ext uri="{FF2B5EF4-FFF2-40B4-BE49-F238E27FC236}">
                  <a16:creationId xmlns:a16="http://schemas.microsoft.com/office/drawing/2014/main" id="{500BC887-075B-4E7F-9D3C-411CFCC81951}"/>
                </a:ext>
              </a:extLst>
            </p:cNvPr>
            <p:cNvSpPr>
              <a:spLocks noChangeArrowheads="1"/>
            </p:cNvSpPr>
            <p:nvPr/>
          </p:nvSpPr>
          <p:spPr bwMode="auto">
            <a:xfrm>
              <a:off x="13641731" y="2452989"/>
              <a:ext cx="2376487" cy="111760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Freeform 27">
            <a:extLst>
              <a:ext uri="{FF2B5EF4-FFF2-40B4-BE49-F238E27FC236}">
                <a16:creationId xmlns:a16="http://schemas.microsoft.com/office/drawing/2014/main" id="{61E0C35D-FCF5-42C6-8EA9-A83CCC07DD5F}"/>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86"/>
                                        </p:tgtEl>
                                        <p:attrNameLst>
                                          <p:attrName>style.visibility</p:attrName>
                                        </p:attrNameLst>
                                      </p:cBhvr>
                                      <p:to>
                                        <p:strVal val="visible"/>
                                      </p:to>
                                    </p:set>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0-#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0-#ppt_w/2"/>
                                          </p:val>
                                        </p:tav>
                                        <p:tav tm="100000">
                                          <p:val>
                                            <p:strVal val="#ppt_x"/>
                                          </p:val>
                                        </p:tav>
                                      </p:tavLst>
                                    </p:anim>
                                    <p:anim calcmode="lin" valueType="num">
                                      <p:cBhvr additive="base">
                                        <p:cTn id="21" dur="500" fill="hold"/>
                                        <p:tgtEl>
                                          <p:spTgt spid="47"/>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0-#ppt_w/2"/>
                                          </p:val>
                                        </p:tav>
                                        <p:tav tm="100000">
                                          <p:val>
                                            <p:strVal val="#ppt_x"/>
                                          </p:val>
                                        </p:tav>
                                      </p:tavLst>
                                    </p:anim>
                                    <p:anim calcmode="lin" valueType="num">
                                      <p:cBhvr additive="base">
                                        <p:cTn id="26" dur="500" fill="hold"/>
                                        <p:tgtEl>
                                          <p:spTgt spid="6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fill="hold"/>
                                        <p:tgtEl>
                                          <p:spTgt spid="52"/>
                                        </p:tgtEl>
                                        <p:attrNameLst>
                                          <p:attrName>ppt_x</p:attrName>
                                        </p:attrNameLst>
                                      </p:cBhvr>
                                      <p:tavLst>
                                        <p:tav tm="0">
                                          <p:val>
                                            <p:strVal val="0-#ppt_w/2"/>
                                          </p:val>
                                        </p:tav>
                                        <p:tav tm="100000">
                                          <p:val>
                                            <p:strVal val="#ppt_x"/>
                                          </p:val>
                                        </p:tav>
                                      </p:tavLst>
                                    </p:anim>
                                    <p:anim calcmode="lin" valueType="num">
                                      <p:cBhvr additive="base">
                                        <p:cTn id="31" dur="500" fill="hold"/>
                                        <p:tgtEl>
                                          <p:spTgt spid="52"/>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childTnLst>
                          </p:cTn>
                        </p:par>
                        <p:par>
                          <p:cTn id="35" fill="hold">
                            <p:stCondLst>
                              <p:cond delay="2500"/>
                            </p:stCondLst>
                            <p:childTnLst>
                              <p:par>
                                <p:cTn id="36" presetID="5" presetClass="entr" presetSubtype="1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checkerboard(across)">
                                      <p:cBhvr>
                                        <p:cTn id="38" dur="500"/>
                                        <p:tgtEl>
                                          <p:spTgt spid="40"/>
                                        </p:tgtEl>
                                      </p:cBhvr>
                                    </p:animEffect>
                                  </p:childTnLst>
                                </p:cTn>
                              </p:par>
                            </p:childTnLst>
                          </p:cTn>
                        </p:par>
                        <p:par>
                          <p:cTn id="39" fill="hold">
                            <p:stCondLst>
                              <p:cond delay="3000"/>
                            </p:stCondLst>
                            <p:childTnLst>
                              <p:par>
                                <p:cTn id="40" presetID="26" presetClass="entr" presetSubtype="0" fill="hold" nodeType="after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wipe(down)">
                                      <p:cBhvr>
                                        <p:cTn id="42" dur="580">
                                          <p:stCondLst>
                                            <p:cond delay="0"/>
                                          </p:stCondLst>
                                        </p:cTn>
                                        <p:tgtEl>
                                          <p:spTgt spid="69"/>
                                        </p:tgtEl>
                                      </p:cBhvr>
                                    </p:animEffect>
                                    <p:anim calcmode="lin" valueType="num">
                                      <p:cBhvr>
                                        <p:cTn id="43" dur="1822" tmFilter="0,0; 0.14,0.36; 0.43,0.73; 0.71,0.91; 1.0,1.0">
                                          <p:stCondLst>
                                            <p:cond delay="0"/>
                                          </p:stCondLst>
                                        </p:cTn>
                                        <p:tgtEl>
                                          <p:spTgt spid="69"/>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69"/>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69"/>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69"/>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69"/>
                                        </p:tgtEl>
                                        <p:attrNameLst>
                                          <p:attrName>ppt_y</p:attrName>
                                        </p:attrNameLst>
                                      </p:cBhvr>
                                      <p:tavLst>
                                        <p:tav tm="0" fmla="#ppt_y-sin(pi*$)/81">
                                          <p:val>
                                            <p:fltVal val="0"/>
                                          </p:val>
                                        </p:tav>
                                        <p:tav tm="100000">
                                          <p:val>
                                            <p:fltVal val="1"/>
                                          </p:val>
                                        </p:tav>
                                      </p:tavLst>
                                    </p:anim>
                                    <p:animScale>
                                      <p:cBhvr>
                                        <p:cTn id="48" dur="26">
                                          <p:stCondLst>
                                            <p:cond delay="650"/>
                                          </p:stCondLst>
                                        </p:cTn>
                                        <p:tgtEl>
                                          <p:spTgt spid="69"/>
                                        </p:tgtEl>
                                      </p:cBhvr>
                                      <p:to x="100000" y="60000"/>
                                    </p:animScale>
                                    <p:animScale>
                                      <p:cBhvr>
                                        <p:cTn id="49" dur="166" decel="50000">
                                          <p:stCondLst>
                                            <p:cond delay="676"/>
                                          </p:stCondLst>
                                        </p:cTn>
                                        <p:tgtEl>
                                          <p:spTgt spid="69"/>
                                        </p:tgtEl>
                                      </p:cBhvr>
                                      <p:to x="100000" y="100000"/>
                                    </p:animScale>
                                    <p:animScale>
                                      <p:cBhvr>
                                        <p:cTn id="50" dur="26">
                                          <p:stCondLst>
                                            <p:cond delay="1312"/>
                                          </p:stCondLst>
                                        </p:cTn>
                                        <p:tgtEl>
                                          <p:spTgt spid="69"/>
                                        </p:tgtEl>
                                      </p:cBhvr>
                                      <p:to x="100000" y="80000"/>
                                    </p:animScale>
                                    <p:animScale>
                                      <p:cBhvr>
                                        <p:cTn id="51" dur="166" decel="50000">
                                          <p:stCondLst>
                                            <p:cond delay="1338"/>
                                          </p:stCondLst>
                                        </p:cTn>
                                        <p:tgtEl>
                                          <p:spTgt spid="69"/>
                                        </p:tgtEl>
                                      </p:cBhvr>
                                      <p:to x="100000" y="100000"/>
                                    </p:animScale>
                                    <p:animScale>
                                      <p:cBhvr>
                                        <p:cTn id="52" dur="26">
                                          <p:stCondLst>
                                            <p:cond delay="1642"/>
                                          </p:stCondLst>
                                        </p:cTn>
                                        <p:tgtEl>
                                          <p:spTgt spid="69"/>
                                        </p:tgtEl>
                                      </p:cBhvr>
                                      <p:to x="100000" y="90000"/>
                                    </p:animScale>
                                    <p:animScale>
                                      <p:cBhvr>
                                        <p:cTn id="53" dur="166" decel="50000">
                                          <p:stCondLst>
                                            <p:cond delay="1668"/>
                                          </p:stCondLst>
                                        </p:cTn>
                                        <p:tgtEl>
                                          <p:spTgt spid="69"/>
                                        </p:tgtEl>
                                      </p:cBhvr>
                                      <p:to x="100000" y="100000"/>
                                    </p:animScale>
                                    <p:animScale>
                                      <p:cBhvr>
                                        <p:cTn id="54" dur="26">
                                          <p:stCondLst>
                                            <p:cond delay="1808"/>
                                          </p:stCondLst>
                                        </p:cTn>
                                        <p:tgtEl>
                                          <p:spTgt spid="69"/>
                                        </p:tgtEl>
                                      </p:cBhvr>
                                      <p:to x="100000" y="95000"/>
                                    </p:animScale>
                                    <p:animScale>
                                      <p:cBhvr>
                                        <p:cTn id="55" dur="166" decel="50000">
                                          <p:stCondLst>
                                            <p:cond delay="1834"/>
                                          </p:stCondLst>
                                        </p:cTn>
                                        <p:tgtEl>
                                          <p:spTgt spid="6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6" grpId="0"/>
      <p:bldP spid="63" grpId="0" animBg="1"/>
      <p:bldP spid="64" grpId="0" animBg="1"/>
      <p:bldP spid="39" grpId="0"/>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75786" name="Rectangle 28"/>
          <p:cNvSpPr>
            <a:spLocks noChangeArrowheads="1"/>
          </p:cNvSpPr>
          <p:nvPr/>
        </p:nvSpPr>
        <p:spPr bwMode="auto">
          <a:xfrm>
            <a:off x="2433641" y="4883312"/>
            <a:ext cx="723871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kumimoji="0" lang="zh-TW" altLang="en-US" sz="2800" b="1" dirty="0">
                <a:latin typeface="微軟正黑體" panose="020B0604030504040204" pitchFamily="34" charset="-120"/>
                <a:ea typeface="微軟正黑體" panose="020B0604030504040204" pitchFamily="34" charset="-120"/>
              </a:rPr>
              <a:t>全國分為</a:t>
            </a:r>
            <a:r>
              <a:rPr kumimoji="0" lang="en-US" altLang="zh-TW" sz="2800" b="1" dirty="0">
                <a:latin typeface="微軟正黑體" panose="020B0604030504040204" pitchFamily="34" charset="-120"/>
                <a:ea typeface="微軟正黑體" panose="020B0604030504040204" pitchFamily="34" charset="-120"/>
              </a:rPr>
              <a:t>15</a:t>
            </a:r>
            <a:r>
              <a:rPr kumimoji="0" lang="zh-TW" altLang="en-US" sz="2800" b="1" dirty="0">
                <a:latin typeface="微軟正黑體" panose="020B0604030504040204" pitchFamily="34" charset="-120"/>
                <a:ea typeface="微軟正黑體" panose="020B0604030504040204" pitchFamily="34" charset="-120"/>
              </a:rPr>
              <a:t>個就學區，本區為竹苗區，包含</a:t>
            </a:r>
            <a:r>
              <a:rPr kumimoji="0" lang="zh-TW" altLang="en-US" sz="2800" b="1" dirty="0">
                <a:solidFill>
                  <a:srgbClr val="FF0000"/>
                </a:solidFill>
                <a:latin typeface="微軟正黑體" panose="020B0604030504040204" pitchFamily="34" charset="-120"/>
                <a:ea typeface="微軟正黑體" panose="020B0604030504040204" pitchFamily="34" charset="-120"/>
              </a:rPr>
              <a:t>新竹縣</a:t>
            </a:r>
            <a:r>
              <a:rPr kumimoji="0" lang="zh-TW" altLang="en-US" sz="2800" b="1" dirty="0">
                <a:latin typeface="微軟正黑體" panose="020B0604030504040204" pitchFamily="34" charset="-120"/>
                <a:ea typeface="微軟正黑體" panose="020B0604030504040204" pitchFamily="34" charset="-120"/>
              </a:rPr>
              <a:t>、</a:t>
            </a:r>
            <a:r>
              <a:rPr kumimoji="0" lang="zh-TW" altLang="en-US" sz="2800" b="1" dirty="0">
                <a:solidFill>
                  <a:srgbClr val="FF0000"/>
                </a:solidFill>
                <a:latin typeface="微軟正黑體" panose="020B0604030504040204" pitchFamily="34" charset="-120"/>
                <a:ea typeface="微軟正黑體" panose="020B0604030504040204" pitchFamily="34" charset="-120"/>
              </a:rPr>
              <a:t>新竹市</a:t>
            </a:r>
            <a:r>
              <a:rPr kumimoji="0" lang="zh-TW" altLang="en-US" sz="2800" b="1" dirty="0">
                <a:latin typeface="微軟正黑體" panose="020B0604030504040204" pitchFamily="34" charset="-120"/>
                <a:ea typeface="微軟正黑體" panose="020B0604030504040204" pitchFamily="34" charset="-120"/>
              </a:rPr>
              <a:t>、</a:t>
            </a:r>
            <a:r>
              <a:rPr kumimoji="0" lang="zh-TW" altLang="en-US" sz="2800" b="1" dirty="0">
                <a:solidFill>
                  <a:srgbClr val="FF0000"/>
                </a:solidFill>
                <a:latin typeface="微軟正黑體" panose="020B0604030504040204" pitchFamily="34" charset="-120"/>
                <a:ea typeface="微軟正黑體" panose="020B0604030504040204" pitchFamily="34" charset="-120"/>
              </a:rPr>
              <a:t>苗栗縣</a:t>
            </a:r>
            <a:r>
              <a:rPr kumimoji="0" lang="zh-TW" altLang="en-US" sz="2800" b="1" dirty="0">
                <a:latin typeface="微軟正黑體" panose="020B0604030504040204" pitchFamily="34" charset="-120"/>
                <a:ea typeface="微軟正黑體" panose="020B0604030504040204" pitchFamily="34" charset="-120"/>
              </a:rPr>
              <a:t>各國中畢業學生，其他各縣市亦可透過變更就學區至本區就讀</a:t>
            </a:r>
            <a:endParaRPr kumimoji="0" lang="zh-CN" altLang="en-US" sz="2800" b="1" dirty="0">
              <a:latin typeface="微軟正黑體" panose="020B0604030504040204" pitchFamily="34" charset="-120"/>
              <a:ea typeface="微軟正黑體" panose="020B0604030504040204" pitchFamily="34" charset="-120"/>
            </a:endParaRPr>
          </a:p>
        </p:txBody>
      </p:sp>
      <p:grpSp>
        <p:nvGrpSpPr>
          <p:cNvPr id="31" name="Group 3">
            <a:extLst>
              <a:ext uri="{FF2B5EF4-FFF2-40B4-BE49-F238E27FC236}">
                <a16:creationId xmlns:a16="http://schemas.microsoft.com/office/drawing/2014/main" id="{2EAB70A4-E25C-4078-BF0E-1FF30D4864E1}"/>
              </a:ext>
            </a:extLst>
          </p:cNvPr>
          <p:cNvGrpSpPr>
            <a:grpSpLocks/>
          </p:cNvGrpSpPr>
          <p:nvPr/>
        </p:nvGrpSpPr>
        <p:grpSpPr bwMode="auto">
          <a:xfrm>
            <a:off x="3276669" y="2528883"/>
            <a:ext cx="2462213" cy="2227676"/>
            <a:chOff x="22401" y="-350007"/>
            <a:chExt cx="1935848" cy="1751988"/>
          </a:xfrm>
        </p:grpSpPr>
        <p:grpSp>
          <p:nvGrpSpPr>
            <p:cNvPr id="32" name="Group 4">
              <a:extLst>
                <a:ext uri="{FF2B5EF4-FFF2-40B4-BE49-F238E27FC236}">
                  <a16:creationId xmlns:a16="http://schemas.microsoft.com/office/drawing/2014/main" id="{A59D39F0-CBD9-49D6-A3C9-D03B720E387C}"/>
                </a:ext>
              </a:extLst>
            </p:cNvPr>
            <p:cNvGrpSpPr>
              <a:grpSpLocks/>
            </p:cNvGrpSpPr>
            <p:nvPr/>
          </p:nvGrpSpPr>
          <p:grpSpPr bwMode="auto">
            <a:xfrm>
              <a:off x="138428" y="-350007"/>
              <a:ext cx="1703796" cy="1751988"/>
              <a:chOff x="59" y="-360"/>
              <a:chExt cx="1750" cy="1802"/>
            </a:xfrm>
          </p:grpSpPr>
          <p:sp>
            <p:nvSpPr>
              <p:cNvPr id="35" name="Oval 7">
                <a:extLst>
                  <a:ext uri="{FF2B5EF4-FFF2-40B4-BE49-F238E27FC236}">
                    <a16:creationId xmlns:a16="http://schemas.microsoft.com/office/drawing/2014/main" id="{8972B5FC-2B2C-45FD-86DD-F435995B8D57}"/>
                  </a:ext>
                </a:extLst>
              </p:cNvPr>
              <p:cNvSpPr>
                <a:spLocks noChangeArrowheads="1"/>
              </p:cNvSpPr>
              <p:nvPr/>
            </p:nvSpPr>
            <p:spPr bwMode="auto">
              <a:xfrm>
                <a:off x="59" y="-360"/>
                <a:ext cx="1750" cy="1802"/>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39" name="Oval 8">
                <a:extLst>
                  <a:ext uri="{FF2B5EF4-FFF2-40B4-BE49-F238E27FC236}">
                    <a16:creationId xmlns:a16="http://schemas.microsoft.com/office/drawing/2014/main" id="{BDCB830B-1EB9-432D-9AC5-1B00C91D12DD}"/>
                  </a:ext>
                </a:extLst>
              </p:cNvPr>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33" name="Text Box 9">
              <a:extLst>
                <a:ext uri="{FF2B5EF4-FFF2-40B4-BE49-F238E27FC236}">
                  <a16:creationId xmlns:a16="http://schemas.microsoft.com/office/drawing/2014/main" id="{F11A1C0F-D2E3-40DB-9822-3EB48FD5E687}"/>
                </a:ext>
              </a:extLst>
            </p:cNvPr>
            <p:cNvSpPr>
              <a:spLocks noChangeArrowheads="1"/>
            </p:cNvSpPr>
            <p:nvPr/>
          </p:nvSpPr>
          <p:spPr bwMode="auto">
            <a:xfrm>
              <a:off x="22401" y="13137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進行</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適性輔導</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40" name="Group 8">
            <a:extLst>
              <a:ext uri="{FF2B5EF4-FFF2-40B4-BE49-F238E27FC236}">
                <a16:creationId xmlns:a16="http://schemas.microsoft.com/office/drawing/2014/main" id="{CDCE8F29-AC95-411F-98DF-CC576FC864F8}"/>
              </a:ext>
            </a:extLst>
          </p:cNvPr>
          <p:cNvGrpSpPr>
            <a:grpSpLocks/>
          </p:cNvGrpSpPr>
          <p:nvPr/>
        </p:nvGrpSpPr>
        <p:grpSpPr bwMode="auto">
          <a:xfrm>
            <a:off x="6373014" y="2528883"/>
            <a:ext cx="2462212" cy="2227262"/>
            <a:chOff x="18150" y="0"/>
            <a:chExt cx="1935848" cy="1751017"/>
          </a:xfrm>
        </p:grpSpPr>
        <p:grpSp>
          <p:nvGrpSpPr>
            <p:cNvPr id="41" name="Group 9">
              <a:extLst>
                <a:ext uri="{FF2B5EF4-FFF2-40B4-BE49-F238E27FC236}">
                  <a16:creationId xmlns:a16="http://schemas.microsoft.com/office/drawing/2014/main" id="{8598941C-E9EC-49B7-9D61-E7B35C1CF0B4}"/>
                </a:ext>
              </a:extLst>
            </p:cNvPr>
            <p:cNvGrpSpPr>
              <a:grpSpLocks/>
            </p:cNvGrpSpPr>
            <p:nvPr/>
          </p:nvGrpSpPr>
          <p:grpSpPr bwMode="auto">
            <a:xfrm>
              <a:off x="80986" y="0"/>
              <a:ext cx="1753450" cy="1751017"/>
              <a:chOff x="0" y="0"/>
              <a:chExt cx="1801" cy="1801"/>
            </a:xfrm>
          </p:grpSpPr>
          <p:sp>
            <p:nvSpPr>
              <p:cNvPr id="43" name="Oval 7">
                <a:extLst>
                  <a:ext uri="{FF2B5EF4-FFF2-40B4-BE49-F238E27FC236}">
                    <a16:creationId xmlns:a16="http://schemas.microsoft.com/office/drawing/2014/main" id="{CF4B41E0-DFA8-4A49-882C-80E178FD8A3F}"/>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4" name="Oval 8">
                <a:extLst>
                  <a:ext uri="{FF2B5EF4-FFF2-40B4-BE49-F238E27FC236}">
                    <a16:creationId xmlns:a16="http://schemas.microsoft.com/office/drawing/2014/main" id="{69665B7A-9699-4C9F-B76F-9671A9145A2A}"/>
                  </a:ext>
                </a:extLst>
              </p:cNvPr>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42" name="Text Box 9">
              <a:extLst>
                <a:ext uri="{FF2B5EF4-FFF2-40B4-BE49-F238E27FC236}">
                  <a16:creationId xmlns:a16="http://schemas.microsoft.com/office/drawing/2014/main" id="{E7C329C4-32B6-4C1D-AF33-F3B611853560}"/>
                </a:ext>
              </a:extLst>
            </p:cNvPr>
            <p:cNvSpPr>
              <a:spLocks noChangeArrowheads="1"/>
            </p:cNvSpPr>
            <p:nvPr/>
          </p:nvSpPr>
          <p:spPr bwMode="auto">
            <a:xfrm>
              <a:off x="18150" y="481206"/>
              <a:ext cx="1935848" cy="64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個別序位</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區間查詢</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45" name="Group 13">
            <a:extLst>
              <a:ext uri="{FF2B5EF4-FFF2-40B4-BE49-F238E27FC236}">
                <a16:creationId xmlns:a16="http://schemas.microsoft.com/office/drawing/2014/main" id="{C575AEED-7A1B-45D4-8E28-7B05F9780022}"/>
              </a:ext>
            </a:extLst>
          </p:cNvPr>
          <p:cNvGrpSpPr>
            <a:grpSpLocks/>
          </p:cNvGrpSpPr>
          <p:nvPr/>
        </p:nvGrpSpPr>
        <p:grpSpPr bwMode="auto">
          <a:xfrm>
            <a:off x="9397349" y="2528883"/>
            <a:ext cx="2462213" cy="2227262"/>
            <a:chOff x="-10701" y="0"/>
            <a:chExt cx="1935848" cy="1751017"/>
          </a:xfrm>
        </p:grpSpPr>
        <p:grpSp>
          <p:nvGrpSpPr>
            <p:cNvPr id="46" name="Group 14">
              <a:extLst>
                <a:ext uri="{FF2B5EF4-FFF2-40B4-BE49-F238E27FC236}">
                  <a16:creationId xmlns:a16="http://schemas.microsoft.com/office/drawing/2014/main" id="{6A31A6A5-AA20-4C69-BC68-A79856A36DE9}"/>
                </a:ext>
              </a:extLst>
            </p:cNvPr>
            <p:cNvGrpSpPr>
              <a:grpSpLocks/>
            </p:cNvGrpSpPr>
            <p:nvPr/>
          </p:nvGrpSpPr>
          <p:grpSpPr bwMode="auto">
            <a:xfrm>
              <a:off x="80986" y="0"/>
              <a:ext cx="1753450" cy="1751017"/>
              <a:chOff x="0" y="0"/>
              <a:chExt cx="1801" cy="1801"/>
            </a:xfrm>
          </p:grpSpPr>
          <p:sp>
            <p:nvSpPr>
              <p:cNvPr id="48" name="Oval 7">
                <a:extLst>
                  <a:ext uri="{FF2B5EF4-FFF2-40B4-BE49-F238E27FC236}">
                    <a16:creationId xmlns:a16="http://schemas.microsoft.com/office/drawing/2014/main" id="{CC25EB61-C1D8-4733-85A9-AF3D88DA78BD}"/>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9" name="Oval 8">
                <a:extLst>
                  <a:ext uri="{FF2B5EF4-FFF2-40B4-BE49-F238E27FC236}">
                    <a16:creationId xmlns:a16="http://schemas.microsoft.com/office/drawing/2014/main" id="{AED3A563-CB73-45D3-91D1-1B1885CAD51D}"/>
                  </a:ext>
                </a:extLst>
              </p:cNvPr>
              <p:cNvSpPr>
                <a:spLocks noChangeArrowheads="1"/>
              </p:cNvSpPr>
              <p:nvPr/>
            </p:nvSpPr>
            <p:spPr bwMode="auto">
              <a:xfrm>
                <a:off x="122" y="122"/>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47" name="Text Box 9">
              <a:extLst>
                <a:ext uri="{FF2B5EF4-FFF2-40B4-BE49-F238E27FC236}">
                  <a16:creationId xmlns:a16="http://schemas.microsoft.com/office/drawing/2014/main" id="{27799F5B-B678-44D3-86AD-6EBFE597A2EA}"/>
                </a:ext>
              </a:extLst>
            </p:cNvPr>
            <p:cNvSpPr>
              <a:spLocks noChangeArrowheads="1"/>
            </p:cNvSpPr>
            <p:nvPr/>
          </p:nvSpPr>
          <p:spPr bwMode="auto">
            <a:xfrm>
              <a:off x="-10701" y="344808"/>
              <a:ext cx="1935848" cy="102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序位區間</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志願選填</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免試入學</a:t>
              </a:r>
              <a:endParaRPr kumimoji="0" lang="zh-CN" altLang="en-US" sz="2800" b="1" dirty="0">
                <a:ea typeface="SimSun" pitchFamily="2" charset="-122"/>
              </a:endParaRPr>
            </a:p>
          </p:txBody>
        </p:sp>
      </p:grpSp>
      <p:grpSp>
        <p:nvGrpSpPr>
          <p:cNvPr id="50" name="Group 18">
            <a:extLst>
              <a:ext uri="{FF2B5EF4-FFF2-40B4-BE49-F238E27FC236}">
                <a16:creationId xmlns:a16="http://schemas.microsoft.com/office/drawing/2014/main" id="{D9683433-042E-4E4F-B7CF-9C442BEB3466}"/>
              </a:ext>
            </a:extLst>
          </p:cNvPr>
          <p:cNvGrpSpPr>
            <a:grpSpLocks/>
          </p:cNvGrpSpPr>
          <p:nvPr/>
        </p:nvGrpSpPr>
        <p:grpSpPr bwMode="auto">
          <a:xfrm>
            <a:off x="263352" y="2528883"/>
            <a:ext cx="2460625" cy="2227536"/>
            <a:chOff x="33537" y="-183754"/>
            <a:chExt cx="1935848" cy="1751016"/>
          </a:xfrm>
        </p:grpSpPr>
        <p:grpSp>
          <p:nvGrpSpPr>
            <p:cNvPr id="51" name="Group 19">
              <a:extLst>
                <a:ext uri="{FF2B5EF4-FFF2-40B4-BE49-F238E27FC236}">
                  <a16:creationId xmlns:a16="http://schemas.microsoft.com/office/drawing/2014/main" id="{4D9CCC77-77D2-4381-A08A-46A9F224942E}"/>
                </a:ext>
              </a:extLst>
            </p:cNvPr>
            <p:cNvGrpSpPr>
              <a:grpSpLocks/>
            </p:cNvGrpSpPr>
            <p:nvPr/>
          </p:nvGrpSpPr>
          <p:grpSpPr bwMode="auto">
            <a:xfrm>
              <a:off x="109220" y="-183754"/>
              <a:ext cx="1753450" cy="1751016"/>
              <a:chOff x="29" y="-189"/>
              <a:chExt cx="1801" cy="1801"/>
            </a:xfrm>
          </p:grpSpPr>
          <p:sp>
            <p:nvSpPr>
              <p:cNvPr id="53" name="Oval 7">
                <a:extLst>
                  <a:ext uri="{FF2B5EF4-FFF2-40B4-BE49-F238E27FC236}">
                    <a16:creationId xmlns:a16="http://schemas.microsoft.com/office/drawing/2014/main" id="{3B7DE846-93A9-4678-B1A5-8936FA2DE577}"/>
                  </a:ext>
                </a:extLst>
              </p:cNvPr>
              <p:cNvSpPr>
                <a:spLocks noChangeArrowheads="1"/>
              </p:cNvSpPr>
              <p:nvPr/>
            </p:nvSpPr>
            <p:spPr bwMode="auto">
              <a:xfrm>
                <a:off x="29" y="-189"/>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sp>
            <p:nvSpPr>
              <p:cNvPr id="54" name="Oval 8">
                <a:extLst>
                  <a:ext uri="{FF2B5EF4-FFF2-40B4-BE49-F238E27FC236}">
                    <a16:creationId xmlns:a16="http://schemas.microsoft.com/office/drawing/2014/main" id="{697E83CA-5CF3-4800-92CE-FDD525EB7E8E}"/>
                  </a:ext>
                </a:extLst>
              </p:cNvPr>
              <p:cNvSpPr>
                <a:spLocks noChangeArrowheads="1"/>
              </p:cNvSpPr>
              <p:nvPr/>
            </p:nvSpPr>
            <p:spPr bwMode="auto">
              <a:xfrm>
                <a:off x="149" y="-71"/>
                <a:ext cx="1556" cy="1556"/>
              </a:xfrm>
              <a:prstGeom prst="ellipse">
                <a:avLst/>
              </a:prstGeom>
              <a:solidFill>
                <a:srgbClr val="FFC000"/>
              </a:solidFill>
              <a:ln w="38100">
                <a:solidFill>
                  <a:srgbClr val="FFFFFF"/>
                </a:solidFill>
                <a:round/>
                <a:headEnd/>
                <a:tailEnd/>
              </a:ln>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grpSp>
        <p:sp>
          <p:nvSpPr>
            <p:cNvPr id="52" name="Text Box 9">
              <a:extLst>
                <a:ext uri="{FF2B5EF4-FFF2-40B4-BE49-F238E27FC236}">
                  <a16:creationId xmlns:a16="http://schemas.microsoft.com/office/drawing/2014/main" id="{1E056068-8650-458B-BD3B-8682EA8B0B0C}"/>
                </a:ext>
              </a:extLst>
            </p:cNvPr>
            <p:cNvSpPr>
              <a:spLocks noChangeArrowheads="1"/>
            </p:cNvSpPr>
            <p:nvPr/>
          </p:nvSpPr>
          <p:spPr bwMode="auto">
            <a:xfrm>
              <a:off x="33537" y="318768"/>
              <a:ext cx="1935848" cy="77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參加</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教育會考</a:t>
              </a:r>
              <a:endParaRPr kumimoji="0" lang="en-US" altLang="zh-TW" sz="2800" b="1" dirty="0">
                <a:latin typeface="Microsoft YaHei" pitchFamily="34" charset="-122"/>
                <a:ea typeface="Microsoft YaHei" pitchFamily="34" charset="-122"/>
                <a:sym typeface="Microsoft YaHei" pitchFamily="34" charset="-122"/>
              </a:endParaRPr>
            </a:p>
          </p:txBody>
        </p:sp>
      </p:grpSp>
      <p:sp>
        <p:nvSpPr>
          <p:cNvPr id="55" name="箭號: 有線條的向右箭號 54">
            <a:extLst>
              <a:ext uri="{FF2B5EF4-FFF2-40B4-BE49-F238E27FC236}">
                <a16:creationId xmlns:a16="http://schemas.microsoft.com/office/drawing/2014/main" id="{2D405E0A-D229-489B-BB2B-B17092DD9F94}"/>
              </a:ext>
            </a:extLst>
          </p:cNvPr>
          <p:cNvSpPr/>
          <p:nvPr/>
        </p:nvSpPr>
        <p:spPr>
          <a:xfrm>
            <a:off x="2533883" y="3140968"/>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6" name="箭號: 有線條的向右箭號 55">
            <a:extLst>
              <a:ext uri="{FF2B5EF4-FFF2-40B4-BE49-F238E27FC236}">
                <a16:creationId xmlns:a16="http://schemas.microsoft.com/office/drawing/2014/main" id="{8B80B10C-38F1-47A4-8FF1-19CA1D3ECE59}"/>
              </a:ext>
            </a:extLst>
          </p:cNvPr>
          <p:cNvSpPr/>
          <p:nvPr/>
        </p:nvSpPr>
        <p:spPr>
          <a:xfrm>
            <a:off x="5594866" y="3140968"/>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7" name="箭號: 有線條的向右箭號 56">
            <a:extLst>
              <a:ext uri="{FF2B5EF4-FFF2-40B4-BE49-F238E27FC236}">
                <a16:creationId xmlns:a16="http://schemas.microsoft.com/office/drawing/2014/main" id="{37C68E2A-96B2-46F8-A16D-0D2E1235192E}"/>
              </a:ext>
            </a:extLst>
          </p:cNvPr>
          <p:cNvSpPr/>
          <p:nvPr/>
        </p:nvSpPr>
        <p:spPr>
          <a:xfrm>
            <a:off x="8619202" y="3140968"/>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8" name="標題 1">
            <a:extLst>
              <a:ext uri="{FF2B5EF4-FFF2-40B4-BE49-F238E27FC236}">
                <a16:creationId xmlns:a16="http://schemas.microsoft.com/office/drawing/2014/main" id="{192886B5-06E9-4FCD-92B2-04865075F3E4}"/>
              </a:ext>
            </a:extLst>
          </p:cNvPr>
          <p:cNvSpPr txBox="1">
            <a:spLocks/>
          </p:cNvSpPr>
          <p:nvPr/>
        </p:nvSpPr>
        <p:spPr>
          <a:xfrm>
            <a:off x="1463675" y="476672"/>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什麼是分區免試入學？</a:t>
            </a:r>
            <a:r>
              <a:rPr kumimoji="0" lang="en-US" altLang="zh-TW" sz="5867" b="1" dirty="0">
                <a:latin typeface="微軟正黑體" panose="020B0604030504040204" pitchFamily="34" charset="-120"/>
                <a:ea typeface="微軟正黑體" panose="020B0604030504040204" pitchFamily="34" charset="-120"/>
              </a:rPr>
              <a:t>(</a:t>
            </a:r>
            <a:r>
              <a:rPr kumimoji="0" lang="zh-TW" altLang="en-US" sz="5867" b="1" dirty="0">
                <a:latin typeface="微軟正黑體" panose="020B0604030504040204" pitchFamily="34" charset="-120"/>
                <a:ea typeface="微軟正黑體" panose="020B0604030504040204" pitchFamily="34" charset="-120"/>
              </a:rPr>
              <a:t>大免</a:t>
            </a:r>
            <a:r>
              <a:rPr kumimoji="0" lang="en-US" altLang="zh-TW" sz="5867" b="1" dirty="0">
                <a:latin typeface="微軟正黑體" panose="020B0604030504040204" pitchFamily="34" charset="-120"/>
                <a:ea typeface="微軟正黑體" panose="020B0604030504040204" pitchFamily="34" charset="-120"/>
              </a:rPr>
              <a:t>)</a:t>
            </a:r>
            <a:endParaRPr lang="zh-TW" altLang="en-US" sz="5867" b="1" dirty="0">
              <a:latin typeface="微軟正黑體" pitchFamily="34" charset="-120"/>
              <a:ea typeface="微軟正黑體" pitchFamily="34" charset="-120"/>
            </a:endParaRPr>
          </a:p>
        </p:txBody>
      </p:sp>
      <p:sp>
        <p:nvSpPr>
          <p:cNvPr id="38" name="Rectangle 28">
            <a:extLst>
              <a:ext uri="{FF2B5EF4-FFF2-40B4-BE49-F238E27FC236}">
                <a16:creationId xmlns:a16="http://schemas.microsoft.com/office/drawing/2014/main" id="{5ED0B3B0-1FB4-421C-9278-897DE5DBF713}"/>
              </a:ext>
            </a:extLst>
          </p:cNvPr>
          <p:cNvSpPr>
            <a:spLocks noChangeArrowheads="1"/>
          </p:cNvSpPr>
          <p:nvPr/>
        </p:nvSpPr>
        <p:spPr bwMode="auto">
          <a:xfrm>
            <a:off x="5901601" y="1418060"/>
            <a:ext cx="611346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超額時：</a:t>
            </a: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a:p>
            <a:pPr eaLnBrk="1" hangingPunct="1">
              <a:lnSpc>
                <a:spcPct val="120000"/>
              </a:lnSpc>
            </a:pPr>
            <a:r>
              <a:rPr kumimoji="0" lang="zh-TW" altLang="en-US" sz="2200" b="1" dirty="0">
                <a:solidFill>
                  <a:srgbClr val="0C0C0C"/>
                </a:solidFill>
                <a:latin typeface="Microsoft YaHei" pitchFamily="34" charset="-122"/>
                <a:ea typeface="Microsoft YaHei" pitchFamily="34" charset="-122"/>
                <a:sym typeface="Microsoft YaHei" pitchFamily="34" charset="-122"/>
              </a:rPr>
              <a:t>依「竹苗區免試入學比序項目及順序」依序錄取</a:t>
            </a: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p:txBody>
      </p:sp>
      <p:sp>
        <p:nvSpPr>
          <p:cNvPr id="28" name="Freeform 27">
            <a:extLst>
              <a:ext uri="{FF2B5EF4-FFF2-40B4-BE49-F238E27FC236}">
                <a16:creationId xmlns:a16="http://schemas.microsoft.com/office/drawing/2014/main" id="{D132B363-24B8-45F2-A7A9-E530D0E1A2C6}"/>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grpSp>
        <p:nvGrpSpPr>
          <p:cNvPr id="29" name="群組 28">
            <a:extLst>
              <a:ext uri="{FF2B5EF4-FFF2-40B4-BE49-F238E27FC236}">
                <a16:creationId xmlns:a16="http://schemas.microsoft.com/office/drawing/2014/main" id="{F5C0567B-A84C-42D3-86B4-A8CDFA129A8E}"/>
              </a:ext>
            </a:extLst>
          </p:cNvPr>
          <p:cNvGrpSpPr/>
          <p:nvPr/>
        </p:nvGrpSpPr>
        <p:grpSpPr>
          <a:xfrm flipH="1">
            <a:off x="9561885" y="4946154"/>
            <a:ext cx="2630115" cy="2227262"/>
            <a:chOff x="13468920" y="2079663"/>
            <a:chExt cx="2549298" cy="2227262"/>
          </a:xfrm>
        </p:grpSpPr>
        <p:sp>
          <p:nvSpPr>
            <p:cNvPr id="30" name="淚滴形 29">
              <a:extLst>
                <a:ext uri="{FF2B5EF4-FFF2-40B4-BE49-F238E27FC236}">
                  <a16:creationId xmlns:a16="http://schemas.microsoft.com/office/drawing/2014/main" id="{F2410349-1BB5-4448-8BC8-59AFC5EB79BD}"/>
                </a:ext>
              </a:extLst>
            </p:cNvPr>
            <p:cNvSpPr/>
            <p:nvPr/>
          </p:nvSpPr>
          <p:spPr>
            <a:xfrm>
              <a:off x="13468920" y="2079663"/>
              <a:ext cx="2549298" cy="2227262"/>
            </a:xfrm>
            <a:prstGeom prst="teardrop">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Rectangle 28">
              <a:extLst>
                <a:ext uri="{FF2B5EF4-FFF2-40B4-BE49-F238E27FC236}">
                  <a16:creationId xmlns:a16="http://schemas.microsoft.com/office/drawing/2014/main" id="{C943B3EE-B538-48E0-A20D-62AE81D33D44}"/>
                </a:ext>
              </a:extLst>
            </p:cNvPr>
            <p:cNvSpPr>
              <a:spLocks noChangeArrowheads="1"/>
            </p:cNvSpPr>
            <p:nvPr/>
          </p:nvSpPr>
          <p:spPr bwMode="auto">
            <a:xfrm>
              <a:off x="13641731" y="2452989"/>
              <a:ext cx="2376487" cy="111760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860319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5786">
                                            <p:txEl>
                                              <p:pRg st="0" end="0"/>
                                            </p:txEl>
                                          </p:spTgt>
                                        </p:tgtEl>
                                        <p:attrNameLst>
                                          <p:attrName>style.visibility</p:attrName>
                                        </p:attrNameLst>
                                      </p:cBhvr>
                                      <p:to>
                                        <p:strVal val="visible"/>
                                      </p:to>
                                    </p:set>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50"/>
                                        </p:tgtEl>
                                        <p:attrNameLst>
                                          <p:attrName>style.visibility</p:attrName>
                                        </p:attrNameLst>
                                      </p:cBhvr>
                                      <p:to>
                                        <p:strVal val="visible"/>
                                      </p:to>
                                    </p:set>
                                    <p:anim calcmode="lin" valueType="num">
                                      <p:cBhvr additive="base">
                                        <p:cTn id="10" dur="500" fill="hold"/>
                                        <p:tgtEl>
                                          <p:spTgt spid="50"/>
                                        </p:tgtEl>
                                        <p:attrNameLst>
                                          <p:attrName>ppt_x</p:attrName>
                                        </p:attrNameLst>
                                      </p:cBhvr>
                                      <p:tavLst>
                                        <p:tav tm="0">
                                          <p:val>
                                            <p:strVal val="0-#ppt_w/2"/>
                                          </p:val>
                                        </p:tav>
                                        <p:tav tm="100000">
                                          <p:val>
                                            <p:strVal val="#ppt_x"/>
                                          </p:val>
                                        </p:tav>
                                      </p:tavLst>
                                    </p:anim>
                                    <p:anim calcmode="lin" valueType="num">
                                      <p:cBhvr additive="base">
                                        <p:cTn id="11" dur="500" fill="hold"/>
                                        <p:tgtEl>
                                          <p:spTgt spid="5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0-#ppt_w/2"/>
                                          </p:val>
                                        </p:tav>
                                        <p:tav tm="100000">
                                          <p:val>
                                            <p:strVal val="#ppt_x"/>
                                          </p:val>
                                        </p:tav>
                                      </p:tavLst>
                                    </p:anim>
                                    <p:anim calcmode="lin" valueType="num">
                                      <p:cBhvr additive="base">
                                        <p:cTn id="16" dur="500" fill="hold"/>
                                        <p:tgtEl>
                                          <p:spTgt spid="5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0-#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0-#ppt_w/2"/>
                                          </p:val>
                                        </p:tav>
                                        <p:tav tm="100000">
                                          <p:val>
                                            <p:strVal val="#ppt_x"/>
                                          </p:val>
                                        </p:tav>
                                      </p:tavLst>
                                    </p:anim>
                                    <p:anim calcmode="lin" valueType="num">
                                      <p:cBhvr additive="base">
                                        <p:cTn id="26" dur="500" fill="hold"/>
                                        <p:tgtEl>
                                          <p:spTgt spid="56"/>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0-#ppt_w/2"/>
                                          </p:val>
                                        </p:tav>
                                        <p:tav tm="100000">
                                          <p:val>
                                            <p:strVal val="#ppt_x"/>
                                          </p:val>
                                        </p:tav>
                                      </p:tavLst>
                                    </p:anim>
                                    <p:anim calcmode="lin" valueType="num">
                                      <p:cBhvr additive="base">
                                        <p:cTn id="31" dur="500" fill="hold"/>
                                        <p:tgtEl>
                                          <p:spTgt spid="40"/>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0-#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1"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par>
                          <p:cTn id="45" fill="hold">
                            <p:stCondLst>
                              <p:cond delay="3500"/>
                            </p:stCondLst>
                            <p:childTnLst>
                              <p:par>
                                <p:cTn id="46" presetID="26"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580">
                                          <p:stCondLst>
                                            <p:cond delay="0"/>
                                          </p:stCondLst>
                                        </p:cTn>
                                        <p:tgtEl>
                                          <p:spTgt spid="29"/>
                                        </p:tgtEl>
                                      </p:cBhvr>
                                    </p:animEffect>
                                    <p:anim calcmode="lin" valueType="num">
                                      <p:cBhvr>
                                        <p:cTn id="49"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54" dur="26">
                                          <p:stCondLst>
                                            <p:cond delay="650"/>
                                          </p:stCondLst>
                                        </p:cTn>
                                        <p:tgtEl>
                                          <p:spTgt spid="29"/>
                                        </p:tgtEl>
                                      </p:cBhvr>
                                      <p:to x="100000" y="60000"/>
                                    </p:animScale>
                                    <p:animScale>
                                      <p:cBhvr>
                                        <p:cTn id="55" dur="166" decel="50000">
                                          <p:stCondLst>
                                            <p:cond delay="676"/>
                                          </p:stCondLst>
                                        </p:cTn>
                                        <p:tgtEl>
                                          <p:spTgt spid="29"/>
                                        </p:tgtEl>
                                      </p:cBhvr>
                                      <p:to x="100000" y="100000"/>
                                    </p:animScale>
                                    <p:animScale>
                                      <p:cBhvr>
                                        <p:cTn id="56" dur="26">
                                          <p:stCondLst>
                                            <p:cond delay="1312"/>
                                          </p:stCondLst>
                                        </p:cTn>
                                        <p:tgtEl>
                                          <p:spTgt spid="29"/>
                                        </p:tgtEl>
                                      </p:cBhvr>
                                      <p:to x="100000" y="80000"/>
                                    </p:animScale>
                                    <p:animScale>
                                      <p:cBhvr>
                                        <p:cTn id="57" dur="166" decel="50000">
                                          <p:stCondLst>
                                            <p:cond delay="1338"/>
                                          </p:stCondLst>
                                        </p:cTn>
                                        <p:tgtEl>
                                          <p:spTgt spid="29"/>
                                        </p:tgtEl>
                                      </p:cBhvr>
                                      <p:to x="100000" y="100000"/>
                                    </p:animScale>
                                    <p:animScale>
                                      <p:cBhvr>
                                        <p:cTn id="58" dur="26">
                                          <p:stCondLst>
                                            <p:cond delay="1642"/>
                                          </p:stCondLst>
                                        </p:cTn>
                                        <p:tgtEl>
                                          <p:spTgt spid="29"/>
                                        </p:tgtEl>
                                      </p:cBhvr>
                                      <p:to x="100000" y="90000"/>
                                    </p:animScale>
                                    <p:animScale>
                                      <p:cBhvr>
                                        <p:cTn id="59" dur="166" decel="50000">
                                          <p:stCondLst>
                                            <p:cond delay="1668"/>
                                          </p:stCondLst>
                                        </p:cTn>
                                        <p:tgtEl>
                                          <p:spTgt spid="29"/>
                                        </p:tgtEl>
                                      </p:cBhvr>
                                      <p:to x="100000" y="100000"/>
                                    </p:animScale>
                                    <p:animScale>
                                      <p:cBhvr>
                                        <p:cTn id="60" dur="26">
                                          <p:stCondLst>
                                            <p:cond delay="1808"/>
                                          </p:stCondLst>
                                        </p:cTn>
                                        <p:tgtEl>
                                          <p:spTgt spid="29"/>
                                        </p:tgtEl>
                                      </p:cBhvr>
                                      <p:to x="100000" y="95000"/>
                                    </p:animScale>
                                    <p:animScale>
                                      <p:cBhvr>
                                        <p:cTn id="61" dur="166" decel="50000">
                                          <p:stCondLst>
                                            <p:cond delay="1834"/>
                                          </p:stCondLst>
                                        </p:cTn>
                                        <p:tgtEl>
                                          <p:spTgt spid="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4" name="標題 1"/>
          <p:cNvSpPr txBox="1">
            <a:spLocks/>
          </p:cNvSpPr>
          <p:nvPr/>
        </p:nvSpPr>
        <p:spPr>
          <a:xfrm>
            <a:off x="2279650" y="115888"/>
            <a:ext cx="7761288" cy="939800"/>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solidFill>
                  <a:srgbClr val="000099"/>
                </a:solidFill>
                <a:latin typeface="微軟正黑體" panose="020B0604030504040204" pitchFamily="34" charset="-120"/>
                <a:ea typeface="微軟正黑體" panose="020B0604030504040204" pitchFamily="34" charset="-120"/>
                <a:cs typeface="BiauKai"/>
              </a:rPr>
              <a:t>免試入學</a:t>
            </a:r>
            <a:r>
              <a:rPr kumimoji="0" lang="en-US" altLang="zh-TW" sz="5867" b="1" dirty="0">
                <a:solidFill>
                  <a:srgbClr val="000099"/>
                </a:solidFill>
                <a:latin typeface="微軟正黑體" panose="020B0604030504040204" pitchFamily="34" charset="-120"/>
                <a:ea typeface="微軟正黑體" panose="020B0604030504040204" pitchFamily="34" charset="-120"/>
                <a:cs typeface="BiauKai"/>
              </a:rPr>
              <a:t>-</a:t>
            </a:r>
            <a:r>
              <a:rPr kumimoji="0" lang="zh-TW" altLang="en-US" sz="5867" b="1" dirty="0">
                <a:solidFill>
                  <a:srgbClr val="C00000"/>
                </a:solidFill>
                <a:latin typeface="微軟正黑體" panose="020B0604030504040204" pitchFamily="34" charset="-120"/>
                <a:ea typeface="微軟正黑體" panose="020B0604030504040204" pitchFamily="34" charset="-120"/>
                <a:cs typeface="BiauKai"/>
              </a:rPr>
              <a:t>變更就學區</a:t>
            </a:r>
            <a:endParaRPr kumimoji="0" lang="en-US" altLang="zh-TW" sz="5867" b="1" dirty="0">
              <a:solidFill>
                <a:srgbClr val="C00000"/>
              </a:solidFill>
              <a:latin typeface="微軟正黑體" panose="020B0604030504040204" pitchFamily="34" charset="-120"/>
              <a:ea typeface="微軟正黑體" panose="020B0604030504040204" pitchFamily="34" charset="-120"/>
              <a:cs typeface="BiauKai"/>
            </a:endParaRPr>
          </a:p>
        </p:txBody>
      </p:sp>
      <p:sp>
        <p:nvSpPr>
          <p:cNvPr id="5" name="手繪多邊形 4"/>
          <p:cNvSpPr/>
          <p:nvPr/>
        </p:nvSpPr>
        <p:spPr>
          <a:xfrm>
            <a:off x="1733384" y="1542579"/>
            <a:ext cx="10224341" cy="1939104"/>
          </a:xfrm>
          <a:custGeom>
            <a:avLst/>
            <a:gdLst>
              <a:gd name="connsiteX0" fmla="*/ 174628 w 1047750"/>
              <a:gd name="connsiteY0" fmla="*/ 0 h 4885022"/>
              <a:gd name="connsiteX1" fmla="*/ 873122 w 1047750"/>
              <a:gd name="connsiteY1" fmla="*/ 0 h 4885022"/>
              <a:gd name="connsiteX2" fmla="*/ 1047750 w 1047750"/>
              <a:gd name="connsiteY2" fmla="*/ 174628 h 4885022"/>
              <a:gd name="connsiteX3" fmla="*/ 1047750 w 1047750"/>
              <a:gd name="connsiteY3" fmla="*/ 4885022 h 4885022"/>
              <a:gd name="connsiteX4" fmla="*/ 1047750 w 1047750"/>
              <a:gd name="connsiteY4" fmla="*/ 4885022 h 4885022"/>
              <a:gd name="connsiteX5" fmla="*/ 0 w 1047750"/>
              <a:gd name="connsiteY5" fmla="*/ 4885022 h 4885022"/>
              <a:gd name="connsiteX6" fmla="*/ 0 w 1047750"/>
              <a:gd name="connsiteY6" fmla="*/ 4885022 h 4885022"/>
              <a:gd name="connsiteX7" fmla="*/ 0 w 1047750"/>
              <a:gd name="connsiteY7" fmla="*/ 174628 h 4885022"/>
              <a:gd name="connsiteX8" fmla="*/ 174628 w 1047750"/>
              <a:gd name="connsiteY8" fmla="*/ 0 h 488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0" h="4885022">
                <a:moveTo>
                  <a:pt x="1047750" y="814186"/>
                </a:moveTo>
                <a:lnTo>
                  <a:pt x="1047750" y="4070836"/>
                </a:lnTo>
                <a:cubicBezTo>
                  <a:pt x="1047750" y="4520496"/>
                  <a:pt x="1030981" y="4885020"/>
                  <a:pt x="1010295" y="4885020"/>
                </a:cubicBezTo>
                <a:lnTo>
                  <a:pt x="0" y="4885020"/>
                </a:lnTo>
                <a:lnTo>
                  <a:pt x="0" y="4885020"/>
                </a:lnTo>
                <a:lnTo>
                  <a:pt x="0" y="2"/>
                </a:lnTo>
                <a:lnTo>
                  <a:pt x="0" y="2"/>
                </a:lnTo>
                <a:lnTo>
                  <a:pt x="1010295" y="2"/>
                </a:lnTo>
                <a:cubicBezTo>
                  <a:pt x="1030981" y="2"/>
                  <a:pt x="1047750" y="364526"/>
                  <a:pt x="1047750" y="814186"/>
                </a:cubicBezTo>
                <a:close/>
              </a:path>
            </a:pathLst>
          </a:custGeom>
          <a:solidFill>
            <a:schemeClr val="accent6">
              <a:lumMod val="40000"/>
              <a:lumOff val="60000"/>
              <a:alpha val="90000"/>
            </a:schemeClr>
          </a:solidFill>
          <a:scene3d>
            <a:camera prst="orthographicFront"/>
            <a:lightRig rig="flat" dir="t"/>
          </a:scene3d>
          <a:sp3d extrusionH="12700" prstMaterial="plastic">
            <a:bevelT w="50800" h="50800"/>
          </a:sp3d>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lIns="208281" tIns="172335" rIns="276475" bIns="172337" spcCol="1270" anchor="ctr"/>
          <a:lstStyle/>
          <a:p>
            <a:pPr marL="380990" lvl="1" indent="-380990" defTabSz="2429873" eaLnBrk="1" hangingPunct="1">
              <a:spcAft>
                <a:spcPct val="15000"/>
              </a:spcAft>
              <a:buFontTx/>
              <a:buChar char="••"/>
              <a:defRPr/>
            </a:pPr>
            <a:r>
              <a:rPr kumimoji="0" lang="zh-TW" altLang="en-US" sz="2667" dirty="0">
                <a:solidFill>
                  <a:prstClr val="black">
                    <a:hueOff val="0"/>
                    <a:satOff val="0"/>
                    <a:lumOff val="0"/>
                    <a:alphaOff val="0"/>
                  </a:prstClr>
                </a:solidFill>
                <a:latin typeface="標楷體" pitchFamily="65" charset="-120"/>
                <a:ea typeface="標楷體" pitchFamily="65" charset="-120"/>
              </a:rPr>
              <a:t>戶籍遷徙</a:t>
            </a:r>
            <a:endParaRPr kumimoji="0" lang="en-US" altLang="zh-TW" sz="2667" dirty="0">
              <a:solidFill>
                <a:prstClr val="black">
                  <a:hueOff val="0"/>
                  <a:satOff val="0"/>
                  <a:lumOff val="0"/>
                  <a:alphaOff val="0"/>
                </a:prstClr>
              </a:solidFill>
              <a:latin typeface="標楷體" pitchFamily="65" charset="-120"/>
              <a:ea typeface="標楷體" pitchFamily="65" charset="-120"/>
            </a:endParaRPr>
          </a:p>
          <a:p>
            <a:pPr marL="380990" lvl="1" indent="-380990" defTabSz="2429873" eaLnBrk="1" hangingPunct="1">
              <a:spcAft>
                <a:spcPct val="15000"/>
              </a:spcAft>
              <a:buFontTx/>
              <a:buChar char="••"/>
              <a:defRPr/>
            </a:pPr>
            <a:r>
              <a:rPr kumimoji="0" lang="zh-TW" altLang="en-US" sz="2667" dirty="0">
                <a:solidFill>
                  <a:prstClr val="black">
                    <a:hueOff val="0"/>
                    <a:satOff val="0"/>
                    <a:lumOff val="0"/>
                    <a:alphaOff val="0"/>
                  </a:prstClr>
                </a:solidFill>
                <a:latin typeface="標楷體" pitchFamily="65" charset="-120"/>
                <a:ea typeface="標楷體" pitchFamily="65" charset="-120"/>
              </a:rPr>
              <a:t>返回原戶籍所在地就讀。</a:t>
            </a:r>
            <a:endParaRPr kumimoji="0" lang="en-US" altLang="zh-TW" sz="2667" dirty="0">
              <a:solidFill>
                <a:prstClr val="black">
                  <a:hueOff val="0"/>
                  <a:satOff val="0"/>
                  <a:lumOff val="0"/>
                  <a:alphaOff val="0"/>
                </a:prstClr>
              </a:solidFill>
              <a:latin typeface="標楷體" pitchFamily="65" charset="-120"/>
              <a:ea typeface="標楷體" pitchFamily="65" charset="-120"/>
            </a:endParaRPr>
          </a:p>
          <a:p>
            <a:pPr marL="380990" lvl="1" indent="-380990" defTabSz="2429873" eaLnBrk="1" hangingPunct="1">
              <a:spcAft>
                <a:spcPct val="15000"/>
              </a:spcAft>
              <a:buFontTx/>
              <a:buChar char="••"/>
              <a:defRPr/>
            </a:pPr>
            <a:r>
              <a:rPr kumimoji="0" lang="zh-TW" altLang="en-US" sz="2667" dirty="0">
                <a:solidFill>
                  <a:prstClr val="black">
                    <a:hueOff val="0"/>
                    <a:satOff val="0"/>
                    <a:lumOff val="0"/>
                    <a:alphaOff val="0"/>
                  </a:prstClr>
                </a:solidFill>
                <a:latin typeface="標楷體" pitchFamily="65" charset="-120"/>
                <a:ea typeface="標楷體" pitchFamily="65" charset="-120"/>
              </a:rPr>
              <a:t>就讀區內未設置之課程群別或產業特殊需求類科。</a:t>
            </a:r>
            <a:endParaRPr kumimoji="0" lang="en-US" altLang="zh-TW" sz="2667" dirty="0">
              <a:solidFill>
                <a:prstClr val="black">
                  <a:hueOff val="0"/>
                  <a:satOff val="0"/>
                  <a:lumOff val="0"/>
                  <a:alphaOff val="0"/>
                </a:prstClr>
              </a:solidFill>
              <a:latin typeface="標楷體" pitchFamily="65" charset="-120"/>
              <a:ea typeface="標楷體" pitchFamily="65" charset="-120"/>
            </a:endParaRPr>
          </a:p>
          <a:p>
            <a:pPr marL="380990" lvl="1" indent="-380990" defTabSz="2429873" eaLnBrk="1" hangingPunct="1">
              <a:spcAft>
                <a:spcPct val="15000"/>
              </a:spcAft>
              <a:buFontTx/>
              <a:buChar char="••"/>
              <a:defRPr/>
            </a:pPr>
            <a:r>
              <a:rPr kumimoji="0" lang="zh-TW" altLang="en-US" sz="2667" dirty="0">
                <a:solidFill>
                  <a:prstClr val="black">
                    <a:hueOff val="0"/>
                    <a:satOff val="0"/>
                    <a:lumOff val="0"/>
                    <a:alphaOff val="0"/>
                  </a:prstClr>
                </a:solidFill>
                <a:latin typeface="標楷體" pitchFamily="65" charset="-120"/>
                <a:ea typeface="標楷體" pitchFamily="65" charset="-120"/>
              </a:rPr>
              <a:t>特殊理由</a:t>
            </a:r>
            <a:endParaRPr kumimoji="0" lang="en-US" altLang="zh-TW" sz="2667" dirty="0">
              <a:solidFill>
                <a:prstClr val="black">
                  <a:hueOff val="0"/>
                  <a:satOff val="0"/>
                  <a:lumOff val="0"/>
                  <a:alphaOff val="0"/>
                </a:prstClr>
              </a:solidFill>
              <a:latin typeface="標楷體" pitchFamily="65" charset="-120"/>
              <a:ea typeface="標楷體" pitchFamily="65" charset="-120"/>
            </a:endParaRPr>
          </a:p>
        </p:txBody>
      </p:sp>
      <p:sp>
        <p:nvSpPr>
          <p:cNvPr id="6" name="手繪多邊形 5"/>
          <p:cNvSpPr/>
          <p:nvPr/>
        </p:nvSpPr>
        <p:spPr>
          <a:xfrm>
            <a:off x="317300" y="1399587"/>
            <a:ext cx="1488000" cy="2192031"/>
          </a:xfrm>
          <a:custGeom>
            <a:avLst/>
            <a:gdLst>
              <a:gd name="connsiteX0" fmla="*/ 0 w 2747825"/>
              <a:gd name="connsiteY0" fmla="*/ 218286 h 1309687"/>
              <a:gd name="connsiteX1" fmla="*/ 218286 w 2747825"/>
              <a:gd name="connsiteY1" fmla="*/ 0 h 1309687"/>
              <a:gd name="connsiteX2" fmla="*/ 2529539 w 2747825"/>
              <a:gd name="connsiteY2" fmla="*/ 0 h 1309687"/>
              <a:gd name="connsiteX3" fmla="*/ 2747825 w 2747825"/>
              <a:gd name="connsiteY3" fmla="*/ 218286 h 1309687"/>
              <a:gd name="connsiteX4" fmla="*/ 2747825 w 2747825"/>
              <a:gd name="connsiteY4" fmla="*/ 1091401 h 1309687"/>
              <a:gd name="connsiteX5" fmla="*/ 2529539 w 2747825"/>
              <a:gd name="connsiteY5" fmla="*/ 1309687 h 1309687"/>
              <a:gd name="connsiteX6" fmla="*/ 218286 w 2747825"/>
              <a:gd name="connsiteY6" fmla="*/ 1309687 h 1309687"/>
              <a:gd name="connsiteX7" fmla="*/ 0 w 2747825"/>
              <a:gd name="connsiteY7" fmla="*/ 1091401 h 1309687"/>
              <a:gd name="connsiteX8" fmla="*/ 0 w 2747825"/>
              <a:gd name="connsiteY8" fmla="*/ 218286 h 130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825" h="1309687">
                <a:moveTo>
                  <a:pt x="0" y="218286"/>
                </a:moveTo>
                <a:cubicBezTo>
                  <a:pt x="0" y="97730"/>
                  <a:pt x="97730" y="0"/>
                  <a:pt x="218286" y="0"/>
                </a:cubicBezTo>
                <a:lnTo>
                  <a:pt x="2529539" y="0"/>
                </a:lnTo>
                <a:cubicBezTo>
                  <a:pt x="2650095" y="0"/>
                  <a:pt x="2747825" y="97730"/>
                  <a:pt x="2747825" y="218286"/>
                </a:cubicBezTo>
                <a:lnTo>
                  <a:pt x="2747825" y="1091401"/>
                </a:lnTo>
                <a:cubicBezTo>
                  <a:pt x="2747825" y="1211957"/>
                  <a:pt x="2650095" y="1309687"/>
                  <a:pt x="2529539" y="1309687"/>
                </a:cubicBezTo>
                <a:lnTo>
                  <a:pt x="218286" y="1309687"/>
                </a:lnTo>
                <a:cubicBezTo>
                  <a:pt x="97730" y="1309687"/>
                  <a:pt x="0" y="1211957"/>
                  <a:pt x="0" y="1091401"/>
                </a:cubicBezTo>
                <a:lnTo>
                  <a:pt x="0" y="218286"/>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lIns="308765" tIns="197005" rIns="308765" bIns="197005" spcCol="1270" anchor="ctr"/>
          <a:lstStyle/>
          <a:p>
            <a:pPr algn="ctr" defTabSz="2607668" eaLnBrk="1" hangingPunct="1">
              <a:lnSpc>
                <a:spcPct val="90000"/>
              </a:lnSpc>
              <a:spcAft>
                <a:spcPct val="35000"/>
              </a:spcAft>
              <a:defRPr/>
            </a:pPr>
            <a:r>
              <a:rPr kumimoji="0" lang="zh-TW" altLang="en-US" sz="4800" b="1" dirty="0">
                <a:solidFill>
                  <a:prstClr val="white"/>
                </a:solidFill>
                <a:latin typeface="微軟正黑體" panose="020B0604030504040204" pitchFamily="34" charset="-120"/>
                <a:ea typeface="微軟正黑體" panose="020B0604030504040204" pitchFamily="34" charset="-120"/>
                <a:cs typeface="Verdana" panose="020B0604030504040204" pitchFamily="34" charset="0"/>
              </a:rPr>
              <a:t>資格</a:t>
            </a:r>
          </a:p>
        </p:txBody>
      </p:sp>
      <p:sp>
        <p:nvSpPr>
          <p:cNvPr id="7" name="手繪多邊形 6"/>
          <p:cNvSpPr/>
          <p:nvPr/>
        </p:nvSpPr>
        <p:spPr>
          <a:xfrm>
            <a:off x="1825452" y="3645032"/>
            <a:ext cx="10176000" cy="2960621"/>
          </a:xfrm>
          <a:custGeom>
            <a:avLst/>
            <a:gdLst>
              <a:gd name="connsiteX0" fmla="*/ 174628 w 1047750"/>
              <a:gd name="connsiteY0" fmla="*/ 0 h 4885022"/>
              <a:gd name="connsiteX1" fmla="*/ 873122 w 1047750"/>
              <a:gd name="connsiteY1" fmla="*/ 0 h 4885022"/>
              <a:gd name="connsiteX2" fmla="*/ 1047750 w 1047750"/>
              <a:gd name="connsiteY2" fmla="*/ 174628 h 4885022"/>
              <a:gd name="connsiteX3" fmla="*/ 1047750 w 1047750"/>
              <a:gd name="connsiteY3" fmla="*/ 4885022 h 4885022"/>
              <a:gd name="connsiteX4" fmla="*/ 1047750 w 1047750"/>
              <a:gd name="connsiteY4" fmla="*/ 4885022 h 4885022"/>
              <a:gd name="connsiteX5" fmla="*/ 0 w 1047750"/>
              <a:gd name="connsiteY5" fmla="*/ 4885022 h 4885022"/>
              <a:gd name="connsiteX6" fmla="*/ 0 w 1047750"/>
              <a:gd name="connsiteY6" fmla="*/ 4885022 h 4885022"/>
              <a:gd name="connsiteX7" fmla="*/ 0 w 1047750"/>
              <a:gd name="connsiteY7" fmla="*/ 174628 h 4885022"/>
              <a:gd name="connsiteX8" fmla="*/ 174628 w 1047750"/>
              <a:gd name="connsiteY8" fmla="*/ 0 h 488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0" h="4885022">
                <a:moveTo>
                  <a:pt x="1047750" y="814186"/>
                </a:moveTo>
                <a:lnTo>
                  <a:pt x="1047750" y="4070836"/>
                </a:lnTo>
                <a:cubicBezTo>
                  <a:pt x="1047750" y="4520496"/>
                  <a:pt x="1030981" y="4885020"/>
                  <a:pt x="1010295" y="4885020"/>
                </a:cubicBezTo>
                <a:lnTo>
                  <a:pt x="0" y="4885020"/>
                </a:lnTo>
                <a:lnTo>
                  <a:pt x="0" y="4885020"/>
                </a:lnTo>
                <a:lnTo>
                  <a:pt x="0" y="2"/>
                </a:lnTo>
                <a:lnTo>
                  <a:pt x="0" y="2"/>
                </a:lnTo>
                <a:lnTo>
                  <a:pt x="1010295" y="2"/>
                </a:lnTo>
                <a:cubicBezTo>
                  <a:pt x="1030981" y="2"/>
                  <a:pt x="1047750" y="364526"/>
                  <a:pt x="1047750" y="814186"/>
                </a:cubicBezTo>
                <a:close/>
              </a:path>
            </a:pathLst>
          </a:custGeom>
          <a:scene3d>
            <a:camera prst="orthographicFront"/>
            <a:lightRig rig="flat" dir="t"/>
          </a:scene3d>
          <a:sp3d extrusionH="12700" prstMaterial="plastic">
            <a:bevelT w="50800" h="50800"/>
          </a:sp3d>
        </p:spPr>
        <p:style>
          <a:lnRef idx="1">
            <a:schemeClr val="accent2">
              <a:tint val="40000"/>
              <a:alpha val="90000"/>
              <a:hueOff val="2512910"/>
              <a:satOff val="-2189"/>
              <a:lumOff val="-3"/>
              <a:alphaOff val="0"/>
            </a:schemeClr>
          </a:lnRef>
          <a:fillRef idx="1">
            <a:schemeClr val="accent2">
              <a:tint val="40000"/>
              <a:alpha val="90000"/>
              <a:hueOff val="2512910"/>
              <a:satOff val="-2189"/>
              <a:lumOff val="-3"/>
              <a:alphaOff val="0"/>
            </a:schemeClr>
          </a:fillRef>
          <a:effectRef idx="2">
            <a:schemeClr val="accent2">
              <a:tint val="40000"/>
              <a:alpha val="90000"/>
              <a:hueOff val="2512910"/>
              <a:satOff val="-2189"/>
              <a:lumOff val="-3"/>
              <a:alphaOff val="0"/>
            </a:schemeClr>
          </a:effectRef>
          <a:fontRef idx="minor">
            <a:schemeClr val="dk1">
              <a:hueOff val="0"/>
              <a:satOff val="0"/>
              <a:lumOff val="0"/>
              <a:alphaOff val="0"/>
            </a:schemeClr>
          </a:fontRef>
        </p:style>
        <p:txBody>
          <a:bodyPr lIns="208281" tIns="172335" rIns="276475" bIns="172337" spcCol="1270" anchor="ctr"/>
          <a:lstStyle/>
          <a:p>
            <a:pPr marL="380990" lvl="1" indent="-380990" defTabSz="2429873" eaLnBrk="1" hangingPunct="1">
              <a:lnSpc>
                <a:spcPts val="3467"/>
              </a:lnSpc>
              <a:spcAft>
                <a:spcPct val="15000"/>
              </a:spcAft>
              <a:buFontTx/>
              <a:buChar char="••"/>
              <a:defRPr/>
            </a:pPr>
            <a:r>
              <a:rPr kumimoji="0" lang="zh-TW" altLang="en-US" sz="2667" dirty="0">
                <a:solidFill>
                  <a:srgbClr val="FF0000"/>
                </a:solidFill>
                <a:latin typeface="標楷體" pitchFamily="65" charset="-120"/>
                <a:ea typeface="標楷體" pitchFamily="65" charset="-120"/>
              </a:rPr>
              <a:t>應屆畢業生</a:t>
            </a:r>
            <a:br>
              <a:rPr kumimoji="0" lang="en-US" altLang="zh-TW" sz="2667" dirty="0">
                <a:solidFill>
                  <a:prstClr val="black">
                    <a:hueOff val="0"/>
                    <a:satOff val="0"/>
                    <a:lumOff val="0"/>
                    <a:alphaOff val="0"/>
                  </a:prstClr>
                </a:solidFill>
                <a:latin typeface="標楷體" pitchFamily="65" charset="-120"/>
                <a:ea typeface="標楷體" pitchFamily="65" charset="-120"/>
              </a:rPr>
            </a:br>
            <a:r>
              <a:rPr kumimoji="0" lang="zh-TW" altLang="en-US" sz="2667" dirty="0">
                <a:solidFill>
                  <a:srgbClr val="0000FF"/>
                </a:solidFill>
                <a:latin typeface="標楷體" pitchFamily="65" charset="-120"/>
                <a:ea typeface="標楷體" pitchFamily="65" charset="-120"/>
              </a:rPr>
              <a:t>向所就讀之國民中學提出申請</a:t>
            </a:r>
            <a:r>
              <a:rPr kumimoji="0" lang="zh-TW" altLang="en-US" sz="2667" dirty="0">
                <a:solidFill>
                  <a:prstClr val="black">
                    <a:hueOff val="0"/>
                    <a:satOff val="0"/>
                    <a:lumOff val="0"/>
                    <a:alphaOff val="0"/>
                  </a:prstClr>
                </a:solidFill>
                <a:latin typeface="標楷體" pitchFamily="65" charset="-120"/>
                <a:ea typeface="標楷體" pitchFamily="65" charset="-120"/>
              </a:rPr>
              <a:t>，各校彙整資料後發函至該免試委員會辦理。</a:t>
            </a:r>
            <a:endParaRPr kumimoji="0" lang="en-US" altLang="zh-TW" sz="2667" dirty="0">
              <a:solidFill>
                <a:prstClr val="black">
                  <a:hueOff val="0"/>
                  <a:satOff val="0"/>
                  <a:lumOff val="0"/>
                  <a:alphaOff val="0"/>
                </a:prstClr>
              </a:solidFill>
              <a:latin typeface="標楷體" pitchFamily="65" charset="-120"/>
              <a:ea typeface="標楷體" pitchFamily="65" charset="-120"/>
            </a:endParaRPr>
          </a:p>
          <a:p>
            <a:pPr marL="380990" lvl="1" indent="-380990" defTabSz="2429873" eaLnBrk="1" hangingPunct="1">
              <a:lnSpc>
                <a:spcPts val="3467"/>
              </a:lnSpc>
              <a:spcAft>
                <a:spcPct val="15000"/>
              </a:spcAft>
              <a:buFontTx/>
              <a:buChar char="••"/>
              <a:defRPr/>
            </a:pPr>
            <a:r>
              <a:rPr kumimoji="0" lang="zh-TW" altLang="en-US" sz="2667" dirty="0">
                <a:solidFill>
                  <a:srgbClr val="FF0000"/>
                </a:solidFill>
                <a:latin typeface="標楷體" pitchFamily="65" charset="-120"/>
                <a:ea typeface="標楷體" pitchFamily="65" charset="-120"/>
              </a:rPr>
              <a:t>非應屆畢業生</a:t>
            </a:r>
            <a:r>
              <a:rPr kumimoji="0" lang="en-US" altLang="zh-TW" sz="2667" dirty="0">
                <a:solidFill>
                  <a:prstClr val="black">
                    <a:hueOff val="0"/>
                    <a:satOff val="0"/>
                    <a:lumOff val="0"/>
                    <a:alphaOff val="0"/>
                  </a:prstClr>
                </a:solidFill>
                <a:latin typeface="標楷體" pitchFamily="65" charset="-120"/>
                <a:ea typeface="標楷體" pitchFamily="65" charset="-120"/>
              </a:rPr>
              <a:t>(</a:t>
            </a:r>
            <a:r>
              <a:rPr kumimoji="0" lang="zh-TW" altLang="en-US" sz="2667" dirty="0">
                <a:solidFill>
                  <a:prstClr val="black">
                    <a:hueOff val="0"/>
                    <a:satOff val="0"/>
                    <a:lumOff val="0"/>
                    <a:alphaOff val="0"/>
                  </a:prstClr>
                </a:solidFill>
                <a:latin typeface="標楷體" pitchFamily="65" charset="-120"/>
                <a:ea typeface="標楷體" pitchFamily="65" charset="-120"/>
              </a:rPr>
              <a:t>含具同等學力資格者、就讀海外臺灣學校或大陸地區臺商學校者</a:t>
            </a:r>
            <a:r>
              <a:rPr kumimoji="0" lang="en-US" altLang="zh-TW" sz="2667" dirty="0">
                <a:solidFill>
                  <a:prstClr val="black">
                    <a:hueOff val="0"/>
                    <a:satOff val="0"/>
                    <a:lumOff val="0"/>
                    <a:alphaOff val="0"/>
                  </a:prstClr>
                </a:solidFill>
                <a:latin typeface="標楷體" pitchFamily="65" charset="-120"/>
                <a:ea typeface="標楷體" pitchFamily="65" charset="-120"/>
              </a:rPr>
              <a:t>)</a:t>
            </a:r>
            <a:r>
              <a:rPr kumimoji="0" lang="zh-TW" altLang="en-US" sz="2667" dirty="0">
                <a:solidFill>
                  <a:prstClr val="black">
                    <a:hueOff val="0"/>
                    <a:satOff val="0"/>
                    <a:lumOff val="0"/>
                    <a:alphaOff val="0"/>
                  </a:prstClr>
                </a:solidFill>
                <a:latin typeface="標楷體" pitchFamily="65" charset="-120"/>
                <a:ea typeface="標楷體" pitchFamily="65" charset="-120"/>
              </a:rPr>
              <a:t>：直接向</a:t>
            </a:r>
            <a:r>
              <a:rPr kumimoji="0" lang="zh-TW" altLang="en-US" sz="2667" dirty="0">
                <a:solidFill>
                  <a:srgbClr val="0000FF"/>
                </a:solidFill>
                <a:latin typeface="標楷體" pitchFamily="65" charset="-120"/>
                <a:ea typeface="標楷體" pitchFamily="65" charset="-120"/>
              </a:rPr>
              <a:t>免試委員會提出申請。</a:t>
            </a:r>
          </a:p>
        </p:txBody>
      </p:sp>
      <p:sp>
        <p:nvSpPr>
          <p:cNvPr id="8" name="手繪多邊形 7"/>
          <p:cNvSpPr/>
          <p:nvPr/>
        </p:nvSpPr>
        <p:spPr>
          <a:xfrm>
            <a:off x="317301" y="3645024"/>
            <a:ext cx="1488000" cy="3070272"/>
          </a:xfrm>
          <a:custGeom>
            <a:avLst/>
            <a:gdLst>
              <a:gd name="connsiteX0" fmla="*/ 0 w 2747825"/>
              <a:gd name="connsiteY0" fmla="*/ 218286 h 1309687"/>
              <a:gd name="connsiteX1" fmla="*/ 218286 w 2747825"/>
              <a:gd name="connsiteY1" fmla="*/ 0 h 1309687"/>
              <a:gd name="connsiteX2" fmla="*/ 2529539 w 2747825"/>
              <a:gd name="connsiteY2" fmla="*/ 0 h 1309687"/>
              <a:gd name="connsiteX3" fmla="*/ 2747825 w 2747825"/>
              <a:gd name="connsiteY3" fmla="*/ 218286 h 1309687"/>
              <a:gd name="connsiteX4" fmla="*/ 2747825 w 2747825"/>
              <a:gd name="connsiteY4" fmla="*/ 1091401 h 1309687"/>
              <a:gd name="connsiteX5" fmla="*/ 2529539 w 2747825"/>
              <a:gd name="connsiteY5" fmla="*/ 1309687 h 1309687"/>
              <a:gd name="connsiteX6" fmla="*/ 218286 w 2747825"/>
              <a:gd name="connsiteY6" fmla="*/ 1309687 h 1309687"/>
              <a:gd name="connsiteX7" fmla="*/ 0 w 2747825"/>
              <a:gd name="connsiteY7" fmla="*/ 1091401 h 1309687"/>
              <a:gd name="connsiteX8" fmla="*/ 0 w 2747825"/>
              <a:gd name="connsiteY8" fmla="*/ 218286 h 130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825" h="1309687">
                <a:moveTo>
                  <a:pt x="0" y="218286"/>
                </a:moveTo>
                <a:cubicBezTo>
                  <a:pt x="0" y="97730"/>
                  <a:pt x="97730" y="0"/>
                  <a:pt x="218286" y="0"/>
                </a:cubicBezTo>
                <a:lnTo>
                  <a:pt x="2529539" y="0"/>
                </a:lnTo>
                <a:cubicBezTo>
                  <a:pt x="2650095" y="0"/>
                  <a:pt x="2747825" y="97730"/>
                  <a:pt x="2747825" y="218286"/>
                </a:cubicBezTo>
                <a:lnTo>
                  <a:pt x="2747825" y="1091401"/>
                </a:lnTo>
                <a:cubicBezTo>
                  <a:pt x="2747825" y="1211957"/>
                  <a:pt x="2650095" y="1309687"/>
                  <a:pt x="2529539" y="1309687"/>
                </a:cubicBezTo>
                <a:lnTo>
                  <a:pt x="218286" y="1309687"/>
                </a:lnTo>
                <a:cubicBezTo>
                  <a:pt x="97730" y="1309687"/>
                  <a:pt x="0" y="1211957"/>
                  <a:pt x="0" y="1091401"/>
                </a:cubicBezTo>
                <a:lnTo>
                  <a:pt x="0" y="218286"/>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2340759"/>
              <a:satOff val="-2919"/>
              <a:lumOff val="686"/>
              <a:alphaOff val="0"/>
            </a:schemeClr>
          </a:fillRef>
          <a:effectRef idx="2">
            <a:schemeClr val="accent2">
              <a:hueOff val="2340759"/>
              <a:satOff val="-2919"/>
              <a:lumOff val="686"/>
              <a:alphaOff val="0"/>
            </a:schemeClr>
          </a:effectRef>
          <a:fontRef idx="minor">
            <a:schemeClr val="lt1"/>
          </a:fontRef>
        </p:style>
        <p:txBody>
          <a:bodyPr lIns="308765" tIns="197005" rIns="308765" bIns="197005" spcCol="1270" anchor="ctr"/>
          <a:lstStyle/>
          <a:p>
            <a:pPr algn="ctr" defTabSz="2607668" eaLnBrk="1" hangingPunct="1">
              <a:lnSpc>
                <a:spcPct val="90000"/>
              </a:lnSpc>
              <a:spcAft>
                <a:spcPct val="35000"/>
              </a:spcAft>
              <a:defRPr/>
            </a:pPr>
            <a:r>
              <a:rPr kumimoji="0" lang="zh-TW" altLang="en-US" sz="4800" b="1" dirty="0">
                <a:solidFill>
                  <a:prstClr val="white"/>
                </a:solidFill>
                <a:latin typeface="微軟正黑體" panose="020B0604030504040204" pitchFamily="34" charset="-120"/>
                <a:ea typeface="微軟正黑體" panose="020B0604030504040204" pitchFamily="34" charset="-120"/>
              </a:rPr>
              <a:t>申請方式</a:t>
            </a:r>
          </a:p>
        </p:txBody>
      </p:sp>
      <p:sp>
        <p:nvSpPr>
          <p:cNvPr id="132111" name="標題 1"/>
          <p:cNvSpPr txBox="1">
            <a:spLocks/>
          </p:cNvSpPr>
          <p:nvPr/>
        </p:nvSpPr>
        <p:spPr bwMode="auto">
          <a:xfrm>
            <a:off x="1543033" y="981075"/>
            <a:ext cx="9105934"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lnSpc>
                <a:spcPct val="80000"/>
              </a:lnSpc>
            </a:pPr>
            <a:r>
              <a:rPr kumimoji="0" lang="zh-TW" altLang="en-US" sz="3700" b="1" dirty="0">
                <a:solidFill>
                  <a:srgbClr val="660066"/>
                </a:solidFill>
                <a:latin typeface="微軟正黑體" panose="020B0604030504040204" pitchFamily="34" charset="-120"/>
                <a:ea typeface="微軟正黑體" panose="020B0604030504040204" pitchFamily="34" charset="-120"/>
                <a:cs typeface="BiauKai"/>
              </a:rPr>
              <a:t>申請時間</a:t>
            </a:r>
            <a:r>
              <a:rPr kumimoji="0" lang="zh-TW" altLang="zh-TW" sz="3700" b="1" dirty="0">
                <a:solidFill>
                  <a:schemeClr val="folHlink"/>
                </a:solidFill>
                <a:latin typeface="微軟正黑體" panose="020B0604030504040204" pitchFamily="34" charset="-120"/>
                <a:ea typeface="微軟正黑體" panose="020B0604030504040204" pitchFamily="34" charset="-120"/>
              </a:rPr>
              <a:t>：</a:t>
            </a:r>
            <a:r>
              <a:rPr kumimoji="0" lang="en-US" altLang="zh-TW" sz="3700" b="1" dirty="0">
                <a:solidFill>
                  <a:srgbClr val="FFFF00"/>
                </a:solidFill>
                <a:latin typeface="微軟正黑體" panose="020B0604030504040204" pitchFamily="34" charset="-120"/>
                <a:ea typeface="微軟正黑體" panose="020B0604030504040204" pitchFamily="34" charset="-120"/>
              </a:rPr>
              <a:t>115</a:t>
            </a:r>
            <a:r>
              <a:rPr kumimoji="0" lang="zh-TW" altLang="en-US" sz="3700" b="1" dirty="0">
                <a:solidFill>
                  <a:srgbClr val="FFFF00"/>
                </a:solidFill>
                <a:latin typeface="微軟正黑體" panose="020B0604030504040204" pitchFamily="34" charset="-120"/>
                <a:ea typeface="微軟正黑體" panose="020B0604030504040204" pitchFamily="34" charset="-120"/>
              </a:rPr>
              <a:t>年</a:t>
            </a:r>
            <a:r>
              <a:rPr kumimoji="0" lang="en-US" altLang="zh-TW" sz="3700" b="1" dirty="0">
                <a:solidFill>
                  <a:srgbClr val="FFFF00"/>
                </a:solidFill>
                <a:latin typeface="微軟正黑體" panose="020B0604030504040204" pitchFamily="34" charset="-120"/>
                <a:ea typeface="微軟正黑體" panose="020B0604030504040204" pitchFamily="34" charset="-120"/>
              </a:rPr>
              <a:t>4/23</a:t>
            </a:r>
            <a:r>
              <a:rPr kumimoji="0" lang="zh-TW" altLang="en-US" sz="3700" b="1" dirty="0">
                <a:solidFill>
                  <a:srgbClr val="FFFF00"/>
                </a:solidFill>
                <a:latin typeface="微軟正黑體" panose="020B0604030504040204" pitchFamily="34" charset="-120"/>
                <a:ea typeface="微軟正黑體" panose="020B0604030504040204" pitchFamily="34" charset="-120"/>
              </a:rPr>
              <a:t>～</a:t>
            </a:r>
            <a:r>
              <a:rPr kumimoji="0" lang="en-US" altLang="zh-TW" sz="3700" b="1" dirty="0">
                <a:solidFill>
                  <a:srgbClr val="FFFF00"/>
                </a:solidFill>
                <a:latin typeface="微軟正黑體" panose="020B0604030504040204" pitchFamily="34" charset="-120"/>
                <a:ea typeface="微軟正黑體" panose="020B0604030504040204" pitchFamily="34" charset="-120"/>
              </a:rPr>
              <a:t>4/30</a:t>
            </a:r>
            <a:r>
              <a:rPr kumimoji="0" lang="zh-TW" altLang="en-US" sz="3700" b="1" dirty="0">
                <a:solidFill>
                  <a:srgbClr val="FFFF00"/>
                </a:solidFill>
                <a:latin typeface="微軟正黑體" panose="020B0604030504040204" pitchFamily="34" charset="-120"/>
                <a:ea typeface="微軟正黑體" panose="020B0604030504040204" pitchFamily="34" charset="-120"/>
                <a:cs typeface="BiauKai"/>
              </a:rPr>
              <a:t>辦理</a:t>
            </a:r>
            <a:endParaRPr kumimoji="0" lang="en-US" altLang="zh-TW" sz="3700" b="1" dirty="0">
              <a:solidFill>
                <a:srgbClr val="FFFF00"/>
              </a:solidFill>
              <a:latin typeface="微軟正黑體" panose="020B0604030504040204" pitchFamily="34" charset="-120"/>
              <a:ea typeface="微軟正黑體" panose="020B0604030504040204" pitchFamily="34" charset="-120"/>
              <a:cs typeface="BiauKai"/>
            </a:endParaRPr>
          </a:p>
        </p:txBody>
      </p:sp>
      <p:sp>
        <p:nvSpPr>
          <p:cNvPr id="9" name="Freeform 27">
            <a:extLst>
              <a:ext uri="{FF2B5EF4-FFF2-40B4-BE49-F238E27FC236}">
                <a16:creationId xmlns:a16="http://schemas.microsoft.com/office/drawing/2014/main" id="{05C264A2-EFA1-452A-A852-0334D1E1AE8A}"/>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2"/>
            <a:stretch>
              <a:fillRect/>
            </a:stretch>
          </a:blipFill>
        </p:spPr>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33122" name="文字方塊 7"/>
          <p:cNvSpPr>
            <a:spLocks noGrp="1" noChangeArrowheads="1"/>
          </p:cNvSpPr>
          <p:nvPr>
            <p:ph type="title" idx="4294967295"/>
          </p:nvPr>
        </p:nvSpPr>
        <p:spPr>
          <a:xfrm>
            <a:off x="1847528" y="131440"/>
            <a:ext cx="10972800" cy="1143000"/>
          </a:xfrm>
          <a:noFill/>
        </p:spPr>
        <p:txBody>
          <a:bodyPr>
            <a:normAutofit/>
          </a:bodyPr>
          <a:lstStyle/>
          <a:p>
            <a:pPr algn="l"/>
            <a:r>
              <a:rPr kumimoji="1" lang="zh-TW" altLang="en-US" sz="5400" b="1" dirty="0">
                <a:latin typeface="微軟正黑體" panose="020B0604030504040204" pitchFamily="34" charset="-120"/>
                <a:ea typeface="微軟正黑體" panose="020B0604030504040204" pitchFamily="34" charset="-120"/>
              </a:rPr>
              <a:t>竹苗區免試入學</a:t>
            </a:r>
            <a:r>
              <a:rPr kumimoji="1" lang="en-US" altLang="zh-TW" sz="5400" b="1" dirty="0">
                <a:latin typeface="微軟正黑體" panose="020B0604030504040204" pitchFamily="34" charset="-120"/>
                <a:ea typeface="微軟正黑體" panose="020B0604030504040204" pitchFamily="34" charset="-120"/>
              </a:rPr>
              <a:t>-</a:t>
            </a:r>
            <a:r>
              <a:rPr kumimoji="1" lang="zh-TW" altLang="en-US" sz="5400" b="1" dirty="0">
                <a:latin typeface="微軟正黑體" panose="020B0604030504040204" pitchFamily="34" charset="-120"/>
                <a:ea typeface="微軟正黑體" panose="020B0604030504040204" pitchFamily="34" charset="-120"/>
              </a:rPr>
              <a:t>共同就學區</a:t>
            </a:r>
          </a:p>
        </p:txBody>
      </p:sp>
      <p:graphicFrame>
        <p:nvGraphicFramePr>
          <p:cNvPr id="356355" name="Group 3"/>
          <p:cNvGraphicFramePr>
            <a:graphicFrameLocks noGrp="1"/>
          </p:cNvGraphicFramePr>
          <p:nvPr>
            <p:ph idx="4294967295"/>
            <p:extLst>
              <p:ext uri="{D42A27DB-BD31-4B8C-83A1-F6EECF244321}">
                <p14:modId xmlns:p14="http://schemas.microsoft.com/office/powerpoint/2010/main" val="678205820"/>
              </p:ext>
            </p:extLst>
          </p:nvPr>
        </p:nvGraphicFramePr>
        <p:xfrm>
          <a:off x="609599" y="1335047"/>
          <a:ext cx="10972801" cy="5118289"/>
        </p:xfrm>
        <a:graphic>
          <a:graphicData uri="http://schemas.openxmlformats.org/drawingml/2006/table">
            <a:tbl>
              <a:tblPr/>
              <a:tblGrid>
                <a:gridCol w="1825625">
                  <a:extLst>
                    <a:ext uri="{9D8B030D-6E8A-4147-A177-3AD203B41FA5}">
                      <a16:colId xmlns:a16="http://schemas.microsoft.com/office/drawing/2014/main" val="20000"/>
                    </a:ext>
                  </a:extLst>
                </a:gridCol>
                <a:gridCol w="2724672">
                  <a:extLst>
                    <a:ext uri="{9D8B030D-6E8A-4147-A177-3AD203B41FA5}">
                      <a16:colId xmlns:a16="http://schemas.microsoft.com/office/drawing/2014/main" val="20001"/>
                    </a:ext>
                  </a:extLst>
                </a:gridCol>
                <a:gridCol w="2808312">
                  <a:extLst>
                    <a:ext uri="{9D8B030D-6E8A-4147-A177-3AD203B41FA5}">
                      <a16:colId xmlns:a16="http://schemas.microsoft.com/office/drawing/2014/main" val="20002"/>
                    </a:ext>
                  </a:extLst>
                </a:gridCol>
                <a:gridCol w="1327398">
                  <a:extLst>
                    <a:ext uri="{9D8B030D-6E8A-4147-A177-3AD203B41FA5}">
                      <a16:colId xmlns:a16="http://schemas.microsoft.com/office/drawing/2014/main" val="20003"/>
                    </a:ext>
                  </a:extLst>
                </a:gridCol>
                <a:gridCol w="2286794">
                  <a:extLst>
                    <a:ext uri="{9D8B030D-6E8A-4147-A177-3AD203B41FA5}">
                      <a16:colId xmlns:a16="http://schemas.microsoft.com/office/drawing/2014/main" val="20004"/>
                    </a:ext>
                  </a:extLst>
                </a:gridCol>
              </a:tblGrid>
              <a:tr h="1050949">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免試</a:t>
                      </a:r>
                      <a:endParaRPr kumimoji="0" lang="en-US" altLang="zh-TW"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就學區</a:t>
                      </a:r>
                      <a:endPar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可跨入本區高級中等學校就讀之鄉鎮區</a:t>
                      </a:r>
                      <a:endPar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50000"/>
                      </a:schemeClr>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可跨入他區高級中等學校就讀之鄉鎮區</a:t>
                      </a:r>
                      <a:endPar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50000"/>
                      </a:schemeClr>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開放就學</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情形</a:t>
                      </a:r>
                      <a:endPar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50000"/>
                      </a:schemeClr>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備註</a:t>
                      </a:r>
                      <a:endParaRPr kumimoji="0" lang="zh-TW" altLang="en-US" sz="20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lumMod val="50000"/>
                      </a:schemeClr>
                    </a:solidFill>
                  </a:tcPr>
                </a:tc>
                <a:extLst>
                  <a:ext uri="{0D108BD9-81ED-4DB2-BD59-A6C34878D82A}">
                    <a16:rowId xmlns:a16="http://schemas.microsoft.com/office/drawing/2014/main" val="10000"/>
                  </a:ext>
                </a:extLst>
              </a:tr>
              <a:tr h="1051395">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桃連區</a:t>
                      </a:r>
                      <a:endPar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c>
                  <a:txBody>
                    <a:bodyPr/>
                    <a:lstStyle>
                      <a:lvl1pPr marL="20638" indent="-20638"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20638" marR="0" lvl="0" indent="-20638"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新埔鎮 關西鎮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新豐鄉 湖口鄉</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楊梅區 龍潭區 新屋區</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部分開放</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a:ln>
                            <a:noFill/>
                          </a:ln>
                          <a:solidFill>
                            <a:srgbClr val="FF0000"/>
                          </a:solidFill>
                          <a:effectLst/>
                          <a:latin typeface="微軟正黑體" panose="020B0604030504040204" pitchFamily="34" charset="-120"/>
                          <a:ea typeface="微軟正黑體" panose="020B0604030504040204" pitchFamily="34" charset="-120"/>
                        </a:rPr>
                        <a:t> </a:t>
                      </a:r>
                      <a:endParaRPr kumimoji="0" lang="zh-TW" altLang="zh-TW" sz="2000" b="1" i="0" u="none" strike="noStrike" cap="none" normalizeH="0" baseline="0">
                        <a:ln>
                          <a:noFill/>
                        </a:ln>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1049108">
                <a:tc rowSpan="2">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rPr>
                        <a:t>竹苗區</a:t>
                      </a:r>
                      <a:endParaRPr kumimoji="0" lang="zh-TW" altLang="en-US" sz="2800" b="1" i="0" u="none" strike="noStrike" cap="none" normalizeH="0" baseline="0" dirty="0">
                        <a:ln>
                          <a:noFill/>
                        </a:ln>
                        <a:solidFill>
                          <a:srgbClr val="FFFFFF"/>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75000"/>
                      </a:schemeClr>
                    </a:solidFill>
                  </a:tcPr>
                </a:tc>
                <a:tc>
                  <a:txBody>
                    <a:bodyPr/>
                    <a:lstStyle>
                      <a:lvl1pPr marL="495300" indent="-495300"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495300" marR="0" lvl="0" indent="-4953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楊梅區 龍潭區 新屋區</a:t>
                      </a:r>
                      <a:endPar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新埔鎮 關西鎮 </a:t>
                      </a:r>
                      <a:endParaRPr kumimoji="0" lang="en-US" altLang="zh-TW"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新豐鄉 湖口鄉</a:t>
                      </a:r>
                      <a:endPar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部分開放</a:t>
                      </a:r>
                      <a:endParaRPr kumimoji="0" lang="zh-TW" altLang="en-US"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rPr>
                        <a:t> </a:t>
                      </a:r>
                      <a:endParaRPr kumimoji="0" lang="zh-TW" altLang="zh-TW" sz="2000" b="1" i="0" u="none" strike="noStrike" cap="none" normalizeH="0" baseline="0" dirty="0">
                        <a:ln>
                          <a:noFill/>
                        </a:ln>
                        <a:solidFill>
                          <a:schemeClr val="accent4">
                            <a:lumMod val="50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1966837">
                <a:tc vMerge="1">
                  <a:txBody>
                    <a:bodyPr/>
                    <a:lstStyle/>
                    <a:p>
                      <a:endParaRPr lang="zh-TW" altLang="en-US"/>
                    </a:p>
                  </a:txBody>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東勢 新社 豐原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神岡 和平 石岡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大雅 潭子 大甲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大安 清水 沙鹿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梧棲 大肚 龍井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       后里 外埔</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卓蘭鎮 苑裡鎮 </a:t>
                      </a:r>
                      <a:b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b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通霄鎮 三義鄉</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部分開放</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卓蘭鎮 苑裡鎮 </a:t>
                      </a:r>
                      <a:endPar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通霄鎮 三義鄉</a:t>
                      </a:r>
                      <a:endPar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可跨入臺中市全區</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a:t>
                      </a: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分配名額所在學校</a:t>
                      </a:r>
                      <a:r>
                        <a:rPr kumimoji="0" lang="en-US" altLang="zh-TW"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rPr>
                        <a:t>就讀</a:t>
                      </a:r>
                      <a:endParaRPr kumimoji="0" lang="zh-TW" altLang="en-US" sz="2000" b="1" i="0" u="none" strike="noStrike" cap="none" normalizeH="0" baseline="0" dirty="0">
                        <a:ln>
                          <a:noFill/>
                        </a:ln>
                        <a:solidFill>
                          <a:schemeClr val="accent5">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9743" marR="5974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
        <p:nvSpPr>
          <p:cNvPr id="4" name="Freeform 27">
            <a:extLst>
              <a:ext uri="{FF2B5EF4-FFF2-40B4-BE49-F238E27FC236}">
                <a16:creationId xmlns:a16="http://schemas.microsoft.com/office/drawing/2014/main" id="{F0E65697-457C-4064-961B-4D1EC202FE7A}"/>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2"/>
            <a:stretch>
              <a:fillRect/>
            </a:stretch>
          </a:blipFill>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26" name="Rectangle 28"/>
          <p:cNvSpPr>
            <a:spLocks noChangeArrowheads="1"/>
          </p:cNvSpPr>
          <p:nvPr/>
        </p:nvSpPr>
        <p:spPr bwMode="auto">
          <a:xfrm>
            <a:off x="771232" y="1633286"/>
            <a:ext cx="10820640" cy="149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20000"/>
              </a:lnSpc>
            </a:pPr>
            <a:r>
              <a:rPr kumimoji="0" lang="en-US" altLang="zh-TW" sz="2800" b="1" dirty="0">
                <a:latin typeface="微軟正黑體" panose="020B0604030504040204" pitchFamily="34" charset="-120"/>
                <a:ea typeface="微軟正黑體" panose="020B0604030504040204" pitchFamily="34" charset="-120"/>
                <a:sym typeface="Microsoft YaHei" pitchFamily="34" charset="-122"/>
              </a:rPr>
              <a:t>113</a:t>
            </a:r>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學年度新增管道，僅限應屆畢業生，每位學生僅得選擇一個學校科組志願，由畢業國中集體報名。</a:t>
            </a:r>
            <a:endParaRPr kumimoji="0" lang="en-US" altLang="zh-TW" sz="2800" b="1" dirty="0">
              <a:latin typeface="微軟正黑體" panose="020B0604030504040204" pitchFamily="34" charset="-120"/>
              <a:ea typeface="微軟正黑體" panose="020B0604030504040204" pitchFamily="34" charset="-120"/>
              <a:sym typeface="Microsoft YaHei" pitchFamily="34" charset="-122"/>
            </a:endParaRPr>
          </a:p>
          <a:p>
            <a:pPr eaLnBrk="1" hangingPunct="1">
              <a:lnSpc>
                <a:spcPct val="120000"/>
              </a:lnSpc>
            </a:pP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p:txBody>
      </p:sp>
      <p:sp>
        <p:nvSpPr>
          <p:cNvPr id="30" name="標題 1">
            <a:extLst>
              <a:ext uri="{FF2B5EF4-FFF2-40B4-BE49-F238E27FC236}">
                <a16:creationId xmlns:a16="http://schemas.microsoft.com/office/drawing/2014/main" id="{BFA14728-E52F-46C7-A010-1CA58A4EE8CD}"/>
              </a:ext>
            </a:extLst>
          </p:cNvPr>
          <p:cNvSpPr txBox="1">
            <a:spLocks/>
          </p:cNvSpPr>
          <p:nvPr/>
        </p:nvSpPr>
        <p:spPr>
          <a:xfrm>
            <a:off x="1463675" y="476672"/>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什麼是五專完全免試？</a:t>
            </a:r>
            <a:endParaRPr lang="zh-TW" altLang="en-US" sz="5867" b="1" dirty="0">
              <a:latin typeface="微軟正黑體" pitchFamily="34" charset="-120"/>
              <a:ea typeface="微軟正黑體" pitchFamily="34" charset="-120"/>
            </a:endParaRPr>
          </a:p>
        </p:txBody>
      </p:sp>
      <p:grpSp>
        <p:nvGrpSpPr>
          <p:cNvPr id="31" name="Group 3">
            <a:extLst>
              <a:ext uri="{FF2B5EF4-FFF2-40B4-BE49-F238E27FC236}">
                <a16:creationId xmlns:a16="http://schemas.microsoft.com/office/drawing/2014/main" id="{A7A9AA4A-5C81-4E56-A62C-192423F71540}"/>
              </a:ext>
            </a:extLst>
          </p:cNvPr>
          <p:cNvGrpSpPr>
            <a:grpSpLocks/>
          </p:cNvGrpSpPr>
          <p:nvPr/>
        </p:nvGrpSpPr>
        <p:grpSpPr bwMode="auto">
          <a:xfrm>
            <a:off x="3276669" y="4009636"/>
            <a:ext cx="2462213" cy="2227676"/>
            <a:chOff x="22401" y="-350007"/>
            <a:chExt cx="1935848" cy="1751988"/>
          </a:xfrm>
        </p:grpSpPr>
        <p:grpSp>
          <p:nvGrpSpPr>
            <p:cNvPr id="32" name="Group 4">
              <a:extLst>
                <a:ext uri="{FF2B5EF4-FFF2-40B4-BE49-F238E27FC236}">
                  <a16:creationId xmlns:a16="http://schemas.microsoft.com/office/drawing/2014/main" id="{E6C6DF46-62FF-4BAF-BDA5-97EA905304CA}"/>
                </a:ext>
              </a:extLst>
            </p:cNvPr>
            <p:cNvGrpSpPr>
              <a:grpSpLocks/>
            </p:cNvGrpSpPr>
            <p:nvPr/>
          </p:nvGrpSpPr>
          <p:grpSpPr bwMode="auto">
            <a:xfrm>
              <a:off x="138428" y="-350007"/>
              <a:ext cx="1703796" cy="1751988"/>
              <a:chOff x="59" y="-360"/>
              <a:chExt cx="1750" cy="1802"/>
            </a:xfrm>
          </p:grpSpPr>
          <p:sp>
            <p:nvSpPr>
              <p:cNvPr id="35" name="Oval 7">
                <a:extLst>
                  <a:ext uri="{FF2B5EF4-FFF2-40B4-BE49-F238E27FC236}">
                    <a16:creationId xmlns:a16="http://schemas.microsoft.com/office/drawing/2014/main" id="{EED7CB24-05AB-40CB-8307-C903CD12B70D}"/>
                  </a:ext>
                </a:extLst>
              </p:cNvPr>
              <p:cNvSpPr>
                <a:spLocks noChangeArrowheads="1"/>
              </p:cNvSpPr>
              <p:nvPr/>
            </p:nvSpPr>
            <p:spPr bwMode="auto">
              <a:xfrm>
                <a:off x="59" y="-360"/>
                <a:ext cx="1750" cy="1802"/>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36" name="Oval 8">
                <a:extLst>
                  <a:ext uri="{FF2B5EF4-FFF2-40B4-BE49-F238E27FC236}">
                    <a16:creationId xmlns:a16="http://schemas.microsoft.com/office/drawing/2014/main" id="{CE960FAE-061E-4CF9-8CA5-1DBF7CFA1FCC}"/>
                  </a:ext>
                </a:extLst>
              </p:cNvPr>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34" name="Text Box 9">
              <a:extLst>
                <a:ext uri="{FF2B5EF4-FFF2-40B4-BE49-F238E27FC236}">
                  <a16:creationId xmlns:a16="http://schemas.microsoft.com/office/drawing/2014/main" id="{C49CABE6-EA76-43AC-979D-263AAA74FA52}"/>
                </a:ext>
              </a:extLst>
            </p:cNvPr>
            <p:cNvSpPr>
              <a:spLocks noChangeArrowheads="1"/>
            </p:cNvSpPr>
            <p:nvPr/>
          </p:nvSpPr>
          <p:spPr bwMode="auto">
            <a:xfrm>
              <a:off x="22401" y="158879"/>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不採計</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會考成績</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37" name="Group 8">
            <a:extLst>
              <a:ext uri="{FF2B5EF4-FFF2-40B4-BE49-F238E27FC236}">
                <a16:creationId xmlns:a16="http://schemas.microsoft.com/office/drawing/2014/main" id="{2E40FEB4-46CC-4DD4-8C6B-C0A45D48307F}"/>
              </a:ext>
            </a:extLst>
          </p:cNvPr>
          <p:cNvGrpSpPr>
            <a:grpSpLocks/>
          </p:cNvGrpSpPr>
          <p:nvPr/>
        </p:nvGrpSpPr>
        <p:grpSpPr bwMode="auto">
          <a:xfrm>
            <a:off x="6373014" y="4009636"/>
            <a:ext cx="2462212" cy="2227262"/>
            <a:chOff x="18150" y="0"/>
            <a:chExt cx="1935848" cy="1751017"/>
          </a:xfrm>
        </p:grpSpPr>
        <p:grpSp>
          <p:nvGrpSpPr>
            <p:cNvPr id="38" name="Group 9">
              <a:extLst>
                <a:ext uri="{FF2B5EF4-FFF2-40B4-BE49-F238E27FC236}">
                  <a16:creationId xmlns:a16="http://schemas.microsoft.com/office/drawing/2014/main" id="{47AE4442-0A29-45C3-9BB5-2A19B54822F2}"/>
                </a:ext>
              </a:extLst>
            </p:cNvPr>
            <p:cNvGrpSpPr>
              <a:grpSpLocks/>
            </p:cNvGrpSpPr>
            <p:nvPr/>
          </p:nvGrpSpPr>
          <p:grpSpPr bwMode="auto">
            <a:xfrm>
              <a:off x="80986" y="0"/>
              <a:ext cx="1753450" cy="1751017"/>
              <a:chOff x="0" y="0"/>
              <a:chExt cx="1801" cy="1801"/>
            </a:xfrm>
          </p:grpSpPr>
          <p:sp>
            <p:nvSpPr>
              <p:cNvPr id="40" name="Oval 7">
                <a:extLst>
                  <a:ext uri="{FF2B5EF4-FFF2-40B4-BE49-F238E27FC236}">
                    <a16:creationId xmlns:a16="http://schemas.microsoft.com/office/drawing/2014/main" id="{C83194FB-C635-4CFF-B1B2-38C36E782771}"/>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1" name="Oval 8">
                <a:extLst>
                  <a:ext uri="{FF2B5EF4-FFF2-40B4-BE49-F238E27FC236}">
                    <a16:creationId xmlns:a16="http://schemas.microsoft.com/office/drawing/2014/main" id="{7FC5F0BA-0634-425A-9832-21453204A928}"/>
                  </a:ext>
                </a:extLst>
              </p:cNvPr>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39" name="Text Box 9">
              <a:extLst>
                <a:ext uri="{FF2B5EF4-FFF2-40B4-BE49-F238E27FC236}">
                  <a16:creationId xmlns:a16="http://schemas.microsoft.com/office/drawing/2014/main" id="{0E221BDC-1BAF-4BBC-8332-EA13063D3B3D}"/>
                </a:ext>
              </a:extLst>
            </p:cNvPr>
            <p:cNvSpPr>
              <a:spLocks noChangeArrowheads="1"/>
            </p:cNvSpPr>
            <p:nvPr/>
          </p:nvSpPr>
          <p:spPr bwMode="auto">
            <a:xfrm>
              <a:off x="18150" y="481206"/>
              <a:ext cx="1935848" cy="64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會考前</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放榜</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42" name="Group 13">
            <a:extLst>
              <a:ext uri="{FF2B5EF4-FFF2-40B4-BE49-F238E27FC236}">
                <a16:creationId xmlns:a16="http://schemas.microsoft.com/office/drawing/2014/main" id="{197BEE50-5362-49BC-924A-23DDD7EAF361}"/>
              </a:ext>
            </a:extLst>
          </p:cNvPr>
          <p:cNvGrpSpPr>
            <a:grpSpLocks/>
          </p:cNvGrpSpPr>
          <p:nvPr/>
        </p:nvGrpSpPr>
        <p:grpSpPr bwMode="auto">
          <a:xfrm>
            <a:off x="9397349" y="4009636"/>
            <a:ext cx="2462213" cy="2227262"/>
            <a:chOff x="-10701" y="0"/>
            <a:chExt cx="1935848" cy="1751017"/>
          </a:xfrm>
        </p:grpSpPr>
        <p:grpSp>
          <p:nvGrpSpPr>
            <p:cNvPr id="43" name="Group 14">
              <a:extLst>
                <a:ext uri="{FF2B5EF4-FFF2-40B4-BE49-F238E27FC236}">
                  <a16:creationId xmlns:a16="http://schemas.microsoft.com/office/drawing/2014/main" id="{282081A4-76CD-45E7-8EB7-13B1DFC7950C}"/>
                </a:ext>
              </a:extLst>
            </p:cNvPr>
            <p:cNvGrpSpPr>
              <a:grpSpLocks/>
            </p:cNvGrpSpPr>
            <p:nvPr/>
          </p:nvGrpSpPr>
          <p:grpSpPr bwMode="auto">
            <a:xfrm>
              <a:off x="80986" y="0"/>
              <a:ext cx="1753450" cy="1751017"/>
              <a:chOff x="0" y="0"/>
              <a:chExt cx="1801" cy="1801"/>
            </a:xfrm>
          </p:grpSpPr>
          <p:sp>
            <p:nvSpPr>
              <p:cNvPr id="45" name="Oval 7">
                <a:extLst>
                  <a:ext uri="{FF2B5EF4-FFF2-40B4-BE49-F238E27FC236}">
                    <a16:creationId xmlns:a16="http://schemas.microsoft.com/office/drawing/2014/main" id="{40F6A02E-0078-4C7A-BACA-1BF4A94AA4C5}"/>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6" name="Oval 8">
                <a:extLst>
                  <a:ext uri="{FF2B5EF4-FFF2-40B4-BE49-F238E27FC236}">
                    <a16:creationId xmlns:a16="http://schemas.microsoft.com/office/drawing/2014/main" id="{AA1F6F37-61E4-49E6-A35F-0A55E36F975D}"/>
                  </a:ext>
                </a:extLst>
              </p:cNvPr>
              <p:cNvSpPr>
                <a:spLocks noChangeArrowheads="1"/>
              </p:cNvSpPr>
              <p:nvPr/>
            </p:nvSpPr>
            <p:spPr bwMode="auto">
              <a:xfrm>
                <a:off x="122" y="122"/>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44" name="Text Box 9">
              <a:extLst>
                <a:ext uri="{FF2B5EF4-FFF2-40B4-BE49-F238E27FC236}">
                  <a16:creationId xmlns:a16="http://schemas.microsoft.com/office/drawing/2014/main" id="{E4E86D78-3FF7-4F32-85DD-98DE0FA9CB08}"/>
                </a:ext>
              </a:extLst>
            </p:cNvPr>
            <p:cNvSpPr>
              <a:spLocks noChangeArrowheads="1"/>
            </p:cNvSpPr>
            <p:nvPr/>
          </p:nvSpPr>
          <p:spPr bwMode="auto">
            <a:xfrm>
              <a:off x="-10701" y="502507"/>
              <a:ext cx="1935848" cy="102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缺額回流</a:t>
              </a:r>
              <a:endParaRPr kumimoji="0" lang="en-US" altLang="zh-TW" sz="2800" b="1" dirty="0">
                <a:latin typeface="Microsoft YaHei" pitchFamily="34" charset="-122"/>
                <a:ea typeface="Microsoft YaHei" pitchFamily="34" charset="-122"/>
                <a:sym typeface="Microsoft YaHei" pitchFamily="34" charset="-122"/>
              </a:endParaRPr>
            </a:p>
            <a:p>
              <a:pPr algn="ctr" eaLnBrk="1" hangingPunct="1"/>
              <a:r>
                <a:rPr kumimoji="0" lang="zh-TW" altLang="en-US" sz="2800" b="1" dirty="0">
                  <a:latin typeface="Microsoft YaHei" pitchFamily="34" charset="-122"/>
                  <a:ea typeface="Microsoft YaHei" pitchFamily="34" charset="-122"/>
                  <a:sym typeface="Microsoft YaHei" pitchFamily="34" charset="-122"/>
                </a:rPr>
                <a:t>五專聯免</a:t>
              </a:r>
              <a:endParaRPr kumimoji="0" lang="zh-CN" altLang="en-US" sz="2800" b="1" dirty="0">
                <a:ea typeface="SimSun" pitchFamily="2" charset="-122"/>
              </a:endParaRPr>
            </a:p>
          </p:txBody>
        </p:sp>
      </p:grpSp>
      <p:grpSp>
        <p:nvGrpSpPr>
          <p:cNvPr id="47" name="Group 18">
            <a:extLst>
              <a:ext uri="{FF2B5EF4-FFF2-40B4-BE49-F238E27FC236}">
                <a16:creationId xmlns:a16="http://schemas.microsoft.com/office/drawing/2014/main" id="{C39B8471-ACED-4425-A1B7-1B584574A281}"/>
              </a:ext>
            </a:extLst>
          </p:cNvPr>
          <p:cNvGrpSpPr>
            <a:grpSpLocks/>
          </p:cNvGrpSpPr>
          <p:nvPr/>
        </p:nvGrpSpPr>
        <p:grpSpPr bwMode="auto">
          <a:xfrm>
            <a:off x="263352" y="4009636"/>
            <a:ext cx="2460625" cy="2227536"/>
            <a:chOff x="33537" y="-183754"/>
            <a:chExt cx="1935848" cy="1751016"/>
          </a:xfrm>
        </p:grpSpPr>
        <p:grpSp>
          <p:nvGrpSpPr>
            <p:cNvPr id="48" name="Group 19">
              <a:extLst>
                <a:ext uri="{FF2B5EF4-FFF2-40B4-BE49-F238E27FC236}">
                  <a16:creationId xmlns:a16="http://schemas.microsoft.com/office/drawing/2014/main" id="{4851F431-6EBC-4A04-8B88-DB4DA0B8FA81}"/>
                </a:ext>
              </a:extLst>
            </p:cNvPr>
            <p:cNvGrpSpPr>
              <a:grpSpLocks/>
            </p:cNvGrpSpPr>
            <p:nvPr/>
          </p:nvGrpSpPr>
          <p:grpSpPr bwMode="auto">
            <a:xfrm>
              <a:off x="109220" y="-183754"/>
              <a:ext cx="1753450" cy="1751016"/>
              <a:chOff x="29" y="-189"/>
              <a:chExt cx="1801" cy="1801"/>
            </a:xfrm>
          </p:grpSpPr>
          <p:sp>
            <p:nvSpPr>
              <p:cNvPr id="50" name="Oval 7">
                <a:extLst>
                  <a:ext uri="{FF2B5EF4-FFF2-40B4-BE49-F238E27FC236}">
                    <a16:creationId xmlns:a16="http://schemas.microsoft.com/office/drawing/2014/main" id="{683EABFA-3250-4B0F-9710-552B6D84CBE3}"/>
                  </a:ext>
                </a:extLst>
              </p:cNvPr>
              <p:cNvSpPr>
                <a:spLocks noChangeArrowheads="1"/>
              </p:cNvSpPr>
              <p:nvPr/>
            </p:nvSpPr>
            <p:spPr bwMode="auto">
              <a:xfrm>
                <a:off x="29" y="-189"/>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sp>
            <p:nvSpPr>
              <p:cNvPr id="51" name="Oval 8">
                <a:extLst>
                  <a:ext uri="{FF2B5EF4-FFF2-40B4-BE49-F238E27FC236}">
                    <a16:creationId xmlns:a16="http://schemas.microsoft.com/office/drawing/2014/main" id="{B69C2E91-5035-44FD-9C40-3CAC9A9BB291}"/>
                  </a:ext>
                </a:extLst>
              </p:cNvPr>
              <p:cNvSpPr>
                <a:spLocks noChangeArrowheads="1"/>
              </p:cNvSpPr>
              <p:nvPr/>
            </p:nvSpPr>
            <p:spPr bwMode="auto">
              <a:xfrm>
                <a:off x="149" y="-71"/>
                <a:ext cx="1556" cy="1556"/>
              </a:xfrm>
              <a:prstGeom prst="ellipse">
                <a:avLst/>
              </a:prstGeom>
              <a:solidFill>
                <a:srgbClr val="FFC000"/>
              </a:solidFill>
              <a:ln w="38100">
                <a:solidFill>
                  <a:srgbClr val="FFFFFF"/>
                </a:solidFill>
                <a:round/>
                <a:headEnd/>
                <a:tailEnd/>
              </a:ln>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grpSp>
        <p:sp>
          <p:nvSpPr>
            <p:cNvPr id="49" name="Text Box 9">
              <a:extLst>
                <a:ext uri="{FF2B5EF4-FFF2-40B4-BE49-F238E27FC236}">
                  <a16:creationId xmlns:a16="http://schemas.microsoft.com/office/drawing/2014/main" id="{53BE612F-BC25-4F2D-A939-93AD47B2C7F8}"/>
                </a:ext>
              </a:extLst>
            </p:cNvPr>
            <p:cNvSpPr>
              <a:spLocks noChangeArrowheads="1"/>
            </p:cNvSpPr>
            <p:nvPr/>
          </p:nvSpPr>
          <p:spPr bwMode="auto">
            <a:xfrm>
              <a:off x="33537" y="491899"/>
              <a:ext cx="1935848" cy="77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單獨招生</a:t>
              </a:r>
              <a:endParaRPr kumimoji="0" lang="en-US" altLang="zh-TW" sz="2800" b="1" dirty="0">
                <a:latin typeface="Microsoft YaHei" pitchFamily="34" charset="-122"/>
                <a:ea typeface="Microsoft YaHei" pitchFamily="34" charset="-122"/>
                <a:sym typeface="Microsoft YaHei" pitchFamily="34" charset="-122"/>
              </a:endParaRPr>
            </a:p>
          </p:txBody>
        </p:sp>
      </p:grpSp>
      <p:sp>
        <p:nvSpPr>
          <p:cNvPr id="52" name="箭號: 有線條的向右箭號 51">
            <a:extLst>
              <a:ext uri="{FF2B5EF4-FFF2-40B4-BE49-F238E27FC236}">
                <a16:creationId xmlns:a16="http://schemas.microsoft.com/office/drawing/2014/main" id="{888109B3-F7CE-434A-89A4-FF75AB445EF4}"/>
              </a:ext>
            </a:extLst>
          </p:cNvPr>
          <p:cNvSpPr/>
          <p:nvPr/>
        </p:nvSpPr>
        <p:spPr>
          <a:xfrm>
            <a:off x="2533883" y="4621721"/>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3" name="箭號: 有線條的向右箭號 52">
            <a:extLst>
              <a:ext uri="{FF2B5EF4-FFF2-40B4-BE49-F238E27FC236}">
                <a16:creationId xmlns:a16="http://schemas.microsoft.com/office/drawing/2014/main" id="{FA4699C4-D195-46F3-8CE9-E109949F399B}"/>
              </a:ext>
            </a:extLst>
          </p:cNvPr>
          <p:cNvSpPr/>
          <p:nvPr/>
        </p:nvSpPr>
        <p:spPr>
          <a:xfrm>
            <a:off x="5594866" y="4621721"/>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4" name="箭號: 有線條的向右箭號 53">
            <a:extLst>
              <a:ext uri="{FF2B5EF4-FFF2-40B4-BE49-F238E27FC236}">
                <a16:creationId xmlns:a16="http://schemas.microsoft.com/office/drawing/2014/main" id="{0998D753-952B-4AF4-B42F-29C1E2251580}"/>
              </a:ext>
            </a:extLst>
          </p:cNvPr>
          <p:cNvSpPr/>
          <p:nvPr/>
        </p:nvSpPr>
        <p:spPr>
          <a:xfrm>
            <a:off x="8619202" y="4621721"/>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27" name="Freeform 27">
            <a:extLst>
              <a:ext uri="{FF2B5EF4-FFF2-40B4-BE49-F238E27FC236}">
                <a16:creationId xmlns:a16="http://schemas.microsoft.com/office/drawing/2014/main" id="{DAEB0FA1-9EE1-4D84-9EAB-1705967E6382}"/>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38794208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47"/>
                                        </p:tgtEl>
                                        <p:attrNameLst>
                                          <p:attrName>style.visibility</p:attrName>
                                        </p:attrNameLst>
                                      </p:cBhvr>
                                      <p:to>
                                        <p:strVal val="visible"/>
                                      </p:to>
                                    </p:set>
                                    <p:anim calcmode="lin" valueType="num">
                                      <p:cBhvr additive="base">
                                        <p:cTn id="10" dur="500" fill="hold"/>
                                        <p:tgtEl>
                                          <p:spTgt spid="47"/>
                                        </p:tgtEl>
                                        <p:attrNameLst>
                                          <p:attrName>ppt_x</p:attrName>
                                        </p:attrNameLst>
                                      </p:cBhvr>
                                      <p:tavLst>
                                        <p:tav tm="0">
                                          <p:val>
                                            <p:strVal val="0-#ppt_w/2"/>
                                          </p:val>
                                        </p:tav>
                                        <p:tav tm="100000">
                                          <p:val>
                                            <p:strVal val="#ppt_x"/>
                                          </p:val>
                                        </p:tav>
                                      </p:tavLst>
                                    </p:anim>
                                    <p:anim calcmode="lin" valueType="num">
                                      <p:cBhvr additive="base">
                                        <p:cTn id="11" dur="500" fill="hold"/>
                                        <p:tgtEl>
                                          <p:spTgt spid="47"/>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0-#ppt_w/2"/>
                                          </p:val>
                                        </p:tav>
                                        <p:tav tm="100000">
                                          <p:val>
                                            <p:strVal val="#ppt_x"/>
                                          </p:val>
                                        </p:tav>
                                      </p:tavLst>
                                    </p:anim>
                                    <p:anim calcmode="lin" valueType="num">
                                      <p:cBhvr additive="base">
                                        <p:cTn id="16" dur="500" fill="hold"/>
                                        <p:tgtEl>
                                          <p:spTgt spid="5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0-#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0-#ppt_w/2"/>
                                          </p:val>
                                        </p:tav>
                                        <p:tav tm="100000">
                                          <p:val>
                                            <p:strVal val="#ppt_x"/>
                                          </p:val>
                                        </p:tav>
                                      </p:tavLst>
                                    </p:anim>
                                    <p:anim calcmode="lin" valueType="num">
                                      <p:cBhvr additive="base">
                                        <p:cTn id="26" dur="500" fill="hold"/>
                                        <p:tgtEl>
                                          <p:spTgt spid="53"/>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0-#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0-#ppt_w/2"/>
                                          </p:val>
                                        </p:tav>
                                        <p:tav tm="100000">
                                          <p:val>
                                            <p:strVal val="#ppt_x"/>
                                          </p:val>
                                        </p:tav>
                                      </p:tavLst>
                                    </p:anim>
                                    <p:anim calcmode="lin" valueType="num">
                                      <p:cBhvr additive="base">
                                        <p:cTn id="36" dur="500" fill="hold"/>
                                        <p:tgtEl>
                                          <p:spTgt spid="54"/>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0-#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52" grpId="0" animBg="1"/>
      <p:bldP spid="53" grpId="0" animBg="1"/>
      <p:bldP spid="5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26" name="Rectangle 28"/>
          <p:cNvSpPr>
            <a:spLocks noChangeArrowheads="1"/>
          </p:cNvSpPr>
          <p:nvPr/>
        </p:nvSpPr>
        <p:spPr bwMode="auto">
          <a:xfrm>
            <a:off x="771233" y="1633286"/>
            <a:ext cx="7443366" cy="149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20000"/>
              </a:lnSpc>
            </a:pPr>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全國一區，採志願選填，最多可填</a:t>
            </a:r>
            <a:r>
              <a:rPr kumimoji="0" lang="en-US" altLang="zh-TW" sz="2800" b="1" dirty="0">
                <a:latin typeface="微軟正黑體" panose="020B0604030504040204" pitchFamily="34" charset="-120"/>
                <a:ea typeface="微軟正黑體" panose="020B0604030504040204" pitchFamily="34" charset="-120"/>
                <a:sym typeface="Microsoft YaHei" pitchFamily="34" charset="-122"/>
              </a:rPr>
              <a:t>30</a:t>
            </a:r>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個科組志願，由技專校院招生委員會辦理電腦統一分發。</a:t>
            </a:r>
            <a:endParaRPr kumimoji="0" lang="en-US" altLang="zh-TW" sz="2800" b="1" dirty="0">
              <a:latin typeface="微軟正黑體" panose="020B0604030504040204" pitchFamily="34" charset="-120"/>
              <a:ea typeface="微軟正黑體" panose="020B0604030504040204" pitchFamily="34" charset="-120"/>
              <a:sym typeface="Microsoft YaHei" pitchFamily="34" charset="-122"/>
            </a:endParaRPr>
          </a:p>
          <a:p>
            <a:pPr eaLnBrk="1" hangingPunct="1">
              <a:lnSpc>
                <a:spcPct val="120000"/>
              </a:lnSpc>
            </a:pPr>
            <a:endParaRPr kumimoji="0" lang="en-US" altLang="zh-TW" sz="2200" b="1" dirty="0">
              <a:solidFill>
                <a:srgbClr val="0C0C0C"/>
              </a:solidFill>
              <a:latin typeface="Microsoft YaHei" pitchFamily="34" charset="-122"/>
              <a:ea typeface="Microsoft YaHei" pitchFamily="34" charset="-122"/>
              <a:sym typeface="Microsoft YaHei" pitchFamily="34" charset="-122"/>
            </a:endParaRPr>
          </a:p>
        </p:txBody>
      </p:sp>
      <p:sp>
        <p:nvSpPr>
          <p:cNvPr id="30" name="標題 1">
            <a:extLst>
              <a:ext uri="{FF2B5EF4-FFF2-40B4-BE49-F238E27FC236}">
                <a16:creationId xmlns:a16="http://schemas.microsoft.com/office/drawing/2014/main" id="{BFA14728-E52F-46C7-A010-1CA58A4EE8CD}"/>
              </a:ext>
            </a:extLst>
          </p:cNvPr>
          <p:cNvSpPr txBox="1">
            <a:spLocks/>
          </p:cNvSpPr>
          <p:nvPr/>
        </p:nvSpPr>
        <p:spPr>
          <a:xfrm>
            <a:off x="1463675" y="476672"/>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什麼是五專優先免試？</a:t>
            </a:r>
            <a:endParaRPr lang="zh-TW" altLang="en-US" sz="5867" b="1" dirty="0">
              <a:latin typeface="微軟正黑體" pitchFamily="34" charset="-120"/>
              <a:ea typeface="微軟正黑體" pitchFamily="34" charset="-120"/>
            </a:endParaRPr>
          </a:p>
        </p:txBody>
      </p:sp>
      <p:grpSp>
        <p:nvGrpSpPr>
          <p:cNvPr id="31" name="Group 3">
            <a:extLst>
              <a:ext uri="{FF2B5EF4-FFF2-40B4-BE49-F238E27FC236}">
                <a16:creationId xmlns:a16="http://schemas.microsoft.com/office/drawing/2014/main" id="{A7A9AA4A-5C81-4E56-A62C-192423F71540}"/>
              </a:ext>
            </a:extLst>
          </p:cNvPr>
          <p:cNvGrpSpPr>
            <a:grpSpLocks/>
          </p:cNvGrpSpPr>
          <p:nvPr/>
        </p:nvGrpSpPr>
        <p:grpSpPr bwMode="auto">
          <a:xfrm>
            <a:off x="3276669" y="4009636"/>
            <a:ext cx="2462213" cy="2227676"/>
            <a:chOff x="22401" y="-350007"/>
            <a:chExt cx="1935848" cy="1751988"/>
          </a:xfrm>
        </p:grpSpPr>
        <p:grpSp>
          <p:nvGrpSpPr>
            <p:cNvPr id="32" name="Group 4">
              <a:extLst>
                <a:ext uri="{FF2B5EF4-FFF2-40B4-BE49-F238E27FC236}">
                  <a16:creationId xmlns:a16="http://schemas.microsoft.com/office/drawing/2014/main" id="{E6C6DF46-62FF-4BAF-BDA5-97EA905304CA}"/>
                </a:ext>
              </a:extLst>
            </p:cNvPr>
            <p:cNvGrpSpPr>
              <a:grpSpLocks/>
            </p:cNvGrpSpPr>
            <p:nvPr/>
          </p:nvGrpSpPr>
          <p:grpSpPr bwMode="auto">
            <a:xfrm>
              <a:off x="138428" y="-350007"/>
              <a:ext cx="1703796" cy="1751988"/>
              <a:chOff x="59" y="-360"/>
              <a:chExt cx="1750" cy="1802"/>
            </a:xfrm>
          </p:grpSpPr>
          <p:sp>
            <p:nvSpPr>
              <p:cNvPr id="35" name="Oval 7">
                <a:extLst>
                  <a:ext uri="{FF2B5EF4-FFF2-40B4-BE49-F238E27FC236}">
                    <a16:creationId xmlns:a16="http://schemas.microsoft.com/office/drawing/2014/main" id="{EED7CB24-05AB-40CB-8307-C903CD12B70D}"/>
                  </a:ext>
                </a:extLst>
              </p:cNvPr>
              <p:cNvSpPr>
                <a:spLocks noChangeArrowheads="1"/>
              </p:cNvSpPr>
              <p:nvPr/>
            </p:nvSpPr>
            <p:spPr bwMode="auto">
              <a:xfrm>
                <a:off x="59" y="-360"/>
                <a:ext cx="1750" cy="1802"/>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36" name="Oval 8">
                <a:extLst>
                  <a:ext uri="{FF2B5EF4-FFF2-40B4-BE49-F238E27FC236}">
                    <a16:creationId xmlns:a16="http://schemas.microsoft.com/office/drawing/2014/main" id="{CE960FAE-061E-4CF9-8CA5-1DBF7CFA1FCC}"/>
                  </a:ext>
                </a:extLst>
              </p:cNvPr>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34" name="Text Box 9">
              <a:extLst>
                <a:ext uri="{FF2B5EF4-FFF2-40B4-BE49-F238E27FC236}">
                  <a16:creationId xmlns:a16="http://schemas.microsoft.com/office/drawing/2014/main" id="{C49CABE6-EA76-43AC-979D-263AAA74FA52}"/>
                </a:ext>
              </a:extLst>
            </p:cNvPr>
            <p:cNvSpPr>
              <a:spLocks noChangeArrowheads="1"/>
            </p:cNvSpPr>
            <p:nvPr/>
          </p:nvSpPr>
          <p:spPr bwMode="auto">
            <a:xfrm>
              <a:off x="22401" y="158879"/>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網路</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志願選填</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37" name="Group 8">
            <a:extLst>
              <a:ext uri="{FF2B5EF4-FFF2-40B4-BE49-F238E27FC236}">
                <a16:creationId xmlns:a16="http://schemas.microsoft.com/office/drawing/2014/main" id="{2E40FEB4-46CC-4DD4-8C6B-C0A45D48307F}"/>
              </a:ext>
            </a:extLst>
          </p:cNvPr>
          <p:cNvGrpSpPr>
            <a:grpSpLocks/>
          </p:cNvGrpSpPr>
          <p:nvPr/>
        </p:nvGrpSpPr>
        <p:grpSpPr bwMode="auto">
          <a:xfrm>
            <a:off x="6373014" y="4009636"/>
            <a:ext cx="2462212" cy="2227262"/>
            <a:chOff x="18150" y="0"/>
            <a:chExt cx="1935848" cy="1751017"/>
          </a:xfrm>
        </p:grpSpPr>
        <p:grpSp>
          <p:nvGrpSpPr>
            <p:cNvPr id="38" name="Group 9">
              <a:extLst>
                <a:ext uri="{FF2B5EF4-FFF2-40B4-BE49-F238E27FC236}">
                  <a16:creationId xmlns:a16="http://schemas.microsoft.com/office/drawing/2014/main" id="{47AE4442-0A29-45C3-9BB5-2A19B54822F2}"/>
                </a:ext>
              </a:extLst>
            </p:cNvPr>
            <p:cNvGrpSpPr>
              <a:grpSpLocks/>
            </p:cNvGrpSpPr>
            <p:nvPr/>
          </p:nvGrpSpPr>
          <p:grpSpPr bwMode="auto">
            <a:xfrm>
              <a:off x="80986" y="0"/>
              <a:ext cx="1753450" cy="1751017"/>
              <a:chOff x="0" y="0"/>
              <a:chExt cx="1801" cy="1801"/>
            </a:xfrm>
          </p:grpSpPr>
          <p:sp>
            <p:nvSpPr>
              <p:cNvPr id="40" name="Oval 7">
                <a:extLst>
                  <a:ext uri="{FF2B5EF4-FFF2-40B4-BE49-F238E27FC236}">
                    <a16:creationId xmlns:a16="http://schemas.microsoft.com/office/drawing/2014/main" id="{C83194FB-C635-4CFF-B1B2-38C36E782771}"/>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1" name="Oval 8">
                <a:extLst>
                  <a:ext uri="{FF2B5EF4-FFF2-40B4-BE49-F238E27FC236}">
                    <a16:creationId xmlns:a16="http://schemas.microsoft.com/office/drawing/2014/main" id="{7FC5F0BA-0634-425A-9832-21453204A928}"/>
                  </a:ext>
                </a:extLst>
              </p:cNvPr>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39" name="Text Box 9">
              <a:extLst>
                <a:ext uri="{FF2B5EF4-FFF2-40B4-BE49-F238E27FC236}">
                  <a16:creationId xmlns:a16="http://schemas.microsoft.com/office/drawing/2014/main" id="{0E221BDC-1BAF-4BBC-8332-EA13063D3B3D}"/>
                </a:ext>
              </a:extLst>
            </p:cNvPr>
            <p:cNvSpPr>
              <a:spLocks noChangeArrowheads="1"/>
            </p:cNvSpPr>
            <p:nvPr/>
          </p:nvSpPr>
          <p:spPr bwMode="auto">
            <a:xfrm>
              <a:off x="18150" y="481206"/>
              <a:ext cx="1935848" cy="64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en-US" altLang="zh-TW" sz="2800" b="1" dirty="0">
                  <a:latin typeface="Microsoft YaHei" pitchFamily="34" charset="-122"/>
                  <a:ea typeface="Microsoft YaHei" pitchFamily="34" charset="-122"/>
                  <a:sym typeface="Microsoft YaHei" pitchFamily="34" charset="-122"/>
                </a:rPr>
                <a:t>30</a:t>
              </a:r>
              <a:r>
                <a:rPr kumimoji="0" lang="zh-TW" altLang="en-US" sz="2800" b="1" dirty="0">
                  <a:latin typeface="Microsoft YaHei" pitchFamily="34" charset="-122"/>
                  <a:ea typeface="Microsoft YaHei" pitchFamily="34" charset="-122"/>
                  <a:sym typeface="Microsoft YaHei" pitchFamily="34" charset="-122"/>
                </a:rPr>
                <a:t>個</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科組志願</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42" name="Group 13">
            <a:extLst>
              <a:ext uri="{FF2B5EF4-FFF2-40B4-BE49-F238E27FC236}">
                <a16:creationId xmlns:a16="http://schemas.microsoft.com/office/drawing/2014/main" id="{197BEE50-5362-49BC-924A-23DDD7EAF361}"/>
              </a:ext>
            </a:extLst>
          </p:cNvPr>
          <p:cNvGrpSpPr>
            <a:grpSpLocks/>
          </p:cNvGrpSpPr>
          <p:nvPr/>
        </p:nvGrpSpPr>
        <p:grpSpPr bwMode="auto">
          <a:xfrm>
            <a:off x="9397349" y="4009636"/>
            <a:ext cx="2462213" cy="2227262"/>
            <a:chOff x="-10701" y="0"/>
            <a:chExt cx="1935848" cy="1751017"/>
          </a:xfrm>
        </p:grpSpPr>
        <p:grpSp>
          <p:nvGrpSpPr>
            <p:cNvPr id="43" name="Group 14">
              <a:extLst>
                <a:ext uri="{FF2B5EF4-FFF2-40B4-BE49-F238E27FC236}">
                  <a16:creationId xmlns:a16="http://schemas.microsoft.com/office/drawing/2014/main" id="{282081A4-76CD-45E7-8EB7-13B1DFC7950C}"/>
                </a:ext>
              </a:extLst>
            </p:cNvPr>
            <p:cNvGrpSpPr>
              <a:grpSpLocks/>
            </p:cNvGrpSpPr>
            <p:nvPr/>
          </p:nvGrpSpPr>
          <p:grpSpPr bwMode="auto">
            <a:xfrm>
              <a:off x="80986" y="0"/>
              <a:ext cx="1753450" cy="1751017"/>
              <a:chOff x="0" y="0"/>
              <a:chExt cx="1801" cy="1801"/>
            </a:xfrm>
          </p:grpSpPr>
          <p:sp>
            <p:nvSpPr>
              <p:cNvPr id="45" name="Oval 7">
                <a:extLst>
                  <a:ext uri="{FF2B5EF4-FFF2-40B4-BE49-F238E27FC236}">
                    <a16:creationId xmlns:a16="http://schemas.microsoft.com/office/drawing/2014/main" id="{40F6A02E-0078-4C7A-BACA-1BF4A94AA4C5}"/>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6" name="Oval 8">
                <a:extLst>
                  <a:ext uri="{FF2B5EF4-FFF2-40B4-BE49-F238E27FC236}">
                    <a16:creationId xmlns:a16="http://schemas.microsoft.com/office/drawing/2014/main" id="{AA1F6F37-61E4-49E6-A35F-0A55E36F975D}"/>
                  </a:ext>
                </a:extLst>
              </p:cNvPr>
              <p:cNvSpPr>
                <a:spLocks noChangeArrowheads="1"/>
              </p:cNvSpPr>
              <p:nvPr/>
            </p:nvSpPr>
            <p:spPr bwMode="auto">
              <a:xfrm>
                <a:off x="122" y="122"/>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44" name="Text Box 9">
              <a:extLst>
                <a:ext uri="{FF2B5EF4-FFF2-40B4-BE49-F238E27FC236}">
                  <a16:creationId xmlns:a16="http://schemas.microsoft.com/office/drawing/2014/main" id="{E4E86D78-3FF7-4F32-85DD-98DE0FA9CB08}"/>
                </a:ext>
              </a:extLst>
            </p:cNvPr>
            <p:cNvSpPr>
              <a:spLocks noChangeArrowheads="1"/>
            </p:cNvSpPr>
            <p:nvPr/>
          </p:nvSpPr>
          <p:spPr bwMode="auto">
            <a:xfrm>
              <a:off x="-10701" y="502507"/>
              <a:ext cx="1935848" cy="102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電腦</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統一分發</a:t>
              </a:r>
              <a:endParaRPr kumimoji="0" lang="zh-CN" altLang="en-US" sz="2800" b="1" dirty="0">
                <a:ea typeface="SimSun" pitchFamily="2" charset="-122"/>
              </a:endParaRPr>
            </a:p>
          </p:txBody>
        </p:sp>
      </p:grpSp>
      <p:grpSp>
        <p:nvGrpSpPr>
          <p:cNvPr id="47" name="Group 18">
            <a:extLst>
              <a:ext uri="{FF2B5EF4-FFF2-40B4-BE49-F238E27FC236}">
                <a16:creationId xmlns:a16="http://schemas.microsoft.com/office/drawing/2014/main" id="{C39B8471-ACED-4425-A1B7-1B584574A281}"/>
              </a:ext>
            </a:extLst>
          </p:cNvPr>
          <p:cNvGrpSpPr>
            <a:grpSpLocks/>
          </p:cNvGrpSpPr>
          <p:nvPr/>
        </p:nvGrpSpPr>
        <p:grpSpPr bwMode="auto">
          <a:xfrm>
            <a:off x="263352" y="4009636"/>
            <a:ext cx="2460625" cy="2227536"/>
            <a:chOff x="33537" y="-183754"/>
            <a:chExt cx="1935848" cy="1751016"/>
          </a:xfrm>
        </p:grpSpPr>
        <p:grpSp>
          <p:nvGrpSpPr>
            <p:cNvPr id="48" name="Group 19">
              <a:extLst>
                <a:ext uri="{FF2B5EF4-FFF2-40B4-BE49-F238E27FC236}">
                  <a16:creationId xmlns:a16="http://schemas.microsoft.com/office/drawing/2014/main" id="{4851F431-6EBC-4A04-8B88-DB4DA0B8FA81}"/>
                </a:ext>
              </a:extLst>
            </p:cNvPr>
            <p:cNvGrpSpPr>
              <a:grpSpLocks/>
            </p:cNvGrpSpPr>
            <p:nvPr/>
          </p:nvGrpSpPr>
          <p:grpSpPr bwMode="auto">
            <a:xfrm>
              <a:off x="109220" y="-183754"/>
              <a:ext cx="1753450" cy="1751016"/>
              <a:chOff x="29" y="-189"/>
              <a:chExt cx="1801" cy="1801"/>
            </a:xfrm>
          </p:grpSpPr>
          <p:sp>
            <p:nvSpPr>
              <p:cNvPr id="50" name="Oval 7">
                <a:extLst>
                  <a:ext uri="{FF2B5EF4-FFF2-40B4-BE49-F238E27FC236}">
                    <a16:creationId xmlns:a16="http://schemas.microsoft.com/office/drawing/2014/main" id="{683EABFA-3250-4B0F-9710-552B6D84CBE3}"/>
                  </a:ext>
                </a:extLst>
              </p:cNvPr>
              <p:cNvSpPr>
                <a:spLocks noChangeArrowheads="1"/>
              </p:cNvSpPr>
              <p:nvPr/>
            </p:nvSpPr>
            <p:spPr bwMode="auto">
              <a:xfrm>
                <a:off x="29" y="-189"/>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sp>
            <p:nvSpPr>
              <p:cNvPr id="51" name="Oval 8">
                <a:extLst>
                  <a:ext uri="{FF2B5EF4-FFF2-40B4-BE49-F238E27FC236}">
                    <a16:creationId xmlns:a16="http://schemas.microsoft.com/office/drawing/2014/main" id="{B69C2E91-5035-44FD-9C40-3CAC9A9BB291}"/>
                  </a:ext>
                </a:extLst>
              </p:cNvPr>
              <p:cNvSpPr>
                <a:spLocks noChangeArrowheads="1"/>
              </p:cNvSpPr>
              <p:nvPr/>
            </p:nvSpPr>
            <p:spPr bwMode="auto">
              <a:xfrm>
                <a:off x="149" y="-71"/>
                <a:ext cx="1556" cy="1556"/>
              </a:xfrm>
              <a:prstGeom prst="ellipse">
                <a:avLst/>
              </a:prstGeom>
              <a:solidFill>
                <a:srgbClr val="FFC000"/>
              </a:solidFill>
              <a:ln w="38100">
                <a:solidFill>
                  <a:srgbClr val="FFFFFF"/>
                </a:solidFill>
                <a:round/>
                <a:headEnd/>
                <a:tailEnd/>
              </a:ln>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grpSp>
        <p:sp>
          <p:nvSpPr>
            <p:cNvPr id="49" name="Text Box 9">
              <a:extLst>
                <a:ext uri="{FF2B5EF4-FFF2-40B4-BE49-F238E27FC236}">
                  <a16:creationId xmlns:a16="http://schemas.microsoft.com/office/drawing/2014/main" id="{53BE612F-BC25-4F2D-A939-93AD47B2C7F8}"/>
                </a:ext>
              </a:extLst>
            </p:cNvPr>
            <p:cNvSpPr>
              <a:spLocks noChangeArrowheads="1"/>
            </p:cNvSpPr>
            <p:nvPr/>
          </p:nvSpPr>
          <p:spPr bwMode="auto">
            <a:xfrm>
              <a:off x="33537" y="491899"/>
              <a:ext cx="1935848" cy="77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全國一區</a:t>
              </a:r>
              <a:endParaRPr kumimoji="0" lang="en-US" altLang="zh-TW" sz="2800" b="1" dirty="0">
                <a:latin typeface="Microsoft YaHei" pitchFamily="34" charset="-122"/>
                <a:ea typeface="Microsoft YaHei" pitchFamily="34" charset="-122"/>
                <a:sym typeface="Microsoft YaHei" pitchFamily="34" charset="-122"/>
              </a:endParaRPr>
            </a:p>
          </p:txBody>
        </p:sp>
      </p:grpSp>
      <p:sp>
        <p:nvSpPr>
          <p:cNvPr id="52" name="箭號: 有線條的向右箭號 51">
            <a:extLst>
              <a:ext uri="{FF2B5EF4-FFF2-40B4-BE49-F238E27FC236}">
                <a16:creationId xmlns:a16="http://schemas.microsoft.com/office/drawing/2014/main" id="{888109B3-F7CE-434A-89A4-FF75AB445EF4}"/>
              </a:ext>
            </a:extLst>
          </p:cNvPr>
          <p:cNvSpPr/>
          <p:nvPr/>
        </p:nvSpPr>
        <p:spPr>
          <a:xfrm>
            <a:off x="2533883" y="4621721"/>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3" name="箭號: 有線條的向右箭號 52">
            <a:extLst>
              <a:ext uri="{FF2B5EF4-FFF2-40B4-BE49-F238E27FC236}">
                <a16:creationId xmlns:a16="http://schemas.microsoft.com/office/drawing/2014/main" id="{FA4699C4-D195-46F3-8CE9-E109949F399B}"/>
              </a:ext>
            </a:extLst>
          </p:cNvPr>
          <p:cNvSpPr/>
          <p:nvPr/>
        </p:nvSpPr>
        <p:spPr>
          <a:xfrm>
            <a:off x="5594866" y="4621721"/>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4" name="箭號: 有線條的向右箭號 53">
            <a:extLst>
              <a:ext uri="{FF2B5EF4-FFF2-40B4-BE49-F238E27FC236}">
                <a16:creationId xmlns:a16="http://schemas.microsoft.com/office/drawing/2014/main" id="{0998D753-952B-4AF4-B42F-29C1E2251580}"/>
              </a:ext>
            </a:extLst>
          </p:cNvPr>
          <p:cNvSpPr/>
          <p:nvPr/>
        </p:nvSpPr>
        <p:spPr>
          <a:xfrm>
            <a:off x="8619202" y="4621721"/>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2" name="矩形 1">
            <a:extLst>
              <a:ext uri="{FF2B5EF4-FFF2-40B4-BE49-F238E27FC236}">
                <a16:creationId xmlns:a16="http://schemas.microsoft.com/office/drawing/2014/main" id="{DFD4B4C3-B0B7-491D-93C2-F4111EB157BF}"/>
              </a:ext>
            </a:extLst>
          </p:cNvPr>
          <p:cNvSpPr/>
          <p:nvPr/>
        </p:nvSpPr>
        <p:spPr>
          <a:xfrm rot="1150697">
            <a:off x="8602841" y="1624831"/>
            <a:ext cx="2954655" cy="1754326"/>
          </a:xfrm>
          <a:prstGeom prst="rect">
            <a:avLst/>
          </a:prstGeom>
          <a:noFill/>
        </p:spPr>
        <p:txBody>
          <a:bodyPr wrap="none" lIns="91440" tIns="45720" rIns="91440" bIns="45720">
            <a:spAutoFit/>
          </a:bodyPr>
          <a:lstStyle/>
          <a:p>
            <a:pPr algn="ctr"/>
            <a:r>
              <a:rPr lang="zh-TW" alt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名額最多</a:t>
            </a:r>
            <a:endParaRPr lang="en-US" altLang="zh-TW"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TW" alt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機會最大</a:t>
            </a:r>
            <a:endParaRPr lang="zh-TW" alt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28" name="Freeform 27">
            <a:extLst>
              <a:ext uri="{FF2B5EF4-FFF2-40B4-BE49-F238E27FC236}">
                <a16:creationId xmlns:a16="http://schemas.microsoft.com/office/drawing/2014/main" id="{FFB87EFC-7567-4A3D-97F9-CDF9FE9566A4}"/>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11946684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47"/>
                                        </p:tgtEl>
                                        <p:attrNameLst>
                                          <p:attrName>style.visibility</p:attrName>
                                        </p:attrNameLst>
                                      </p:cBhvr>
                                      <p:to>
                                        <p:strVal val="visible"/>
                                      </p:to>
                                    </p:set>
                                    <p:anim calcmode="lin" valueType="num">
                                      <p:cBhvr additive="base">
                                        <p:cTn id="10" dur="500" fill="hold"/>
                                        <p:tgtEl>
                                          <p:spTgt spid="47"/>
                                        </p:tgtEl>
                                        <p:attrNameLst>
                                          <p:attrName>ppt_x</p:attrName>
                                        </p:attrNameLst>
                                      </p:cBhvr>
                                      <p:tavLst>
                                        <p:tav tm="0">
                                          <p:val>
                                            <p:strVal val="0-#ppt_w/2"/>
                                          </p:val>
                                        </p:tav>
                                        <p:tav tm="100000">
                                          <p:val>
                                            <p:strVal val="#ppt_x"/>
                                          </p:val>
                                        </p:tav>
                                      </p:tavLst>
                                    </p:anim>
                                    <p:anim calcmode="lin" valueType="num">
                                      <p:cBhvr additive="base">
                                        <p:cTn id="11" dur="500" fill="hold"/>
                                        <p:tgtEl>
                                          <p:spTgt spid="47"/>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0-#ppt_w/2"/>
                                          </p:val>
                                        </p:tav>
                                        <p:tav tm="100000">
                                          <p:val>
                                            <p:strVal val="#ppt_x"/>
                                          </p:val>
                                        </p:tav>
                                      </p:tavLst>
                                    </p:anim>
                                    <p:anim calcmode="lin" valueType="num">
                                      <p:cBhvr additive="base">
                                        <p:cTn id="16" dur="500" fill="hold"/>
                                        <p:tgtEl>
                                          <p:spTgt spid="5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0-#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0-#ppt_w/2"/>
                                          </p:val>
                                        </p:tav>
                                        <p:tav tm="100000">
                                          <p:val>
                                            <p:strVal val="#ppt_x"/>
                                          </p:val>
                                        </p:tav>
                                      </p:tavLst>
                                    </p:anim>
                                    <p:anim calcmode="lin" valueType="num">
                                      <p:cBhvr additive="base">
                                        <p:cTn id="26" dur="500" fill="hold"/>
                                        <p:tgtEl>
                                          <p:spTgt spid="53"/>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0-#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0-#ppt_w/2"/>
                                          </p:val>
                                        </p:tav>
                                        <p:tav tm="100000">
                                          <p:val>
                                            <p:strVal val="#ppt_x"/>
                                          </p:val>
                                        </p:tav>
                                      </p:tavLst>
                                    </p:anim>
                                    <p:anim calcmode="lin" valueType="num">
                                      <p:cBhvr additive="base">
                                        <p:cTn id="36" dur="500" fill="hold"/>
                                        <p:tgtEl>
                                          <p:spTgt spid="54"/>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0-#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5"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2000"/>
                                        <p:tgtEl>
                                          <p:spTgt spid="2"/>
                                        </p:tgtEl>
                                      </p:cBhvr>
                                    </p:animEffect>
                                    <p:anim calcmode="lin" valueType="num">
                                      <p:cBhvr>
                                        <p:cTn id="47" dur="2000" fill="hold"/>
                                        <p:tgtEl>
                                          <p:spTgt spid="2"/>
                                        </p:tgtEl>
                                        <p:attrNameLst>
                                          <p:attrName>ppt_w</p:attrName>
                                        </p:attrNameLst>
                                      </p:cBhvr>
                                      <p:tavLst>
                                        <p:tav tm="0" fmla="#ppt_w*sin(2.5*pi*$)">
                                          <p:val>
                                            <p:fltVal val="0"/>
                                          </p:val>
                                        </p:tav>
                                        <p:tav tm="100000">
                                          <p:val>
                                            <p:fltVal val="1"/>
                                          </p:val>
                                        </p:tav>
                                      </p:tavLst>
                                    </p:anim>
                                    <p:anim calcmode="lin" valueType="num">
                                      <p:cBhvr>
                                        <p:cTn id="48"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52" grpId="0" animBg="1"/>
      <p:bldP spid="53" grpId="0" animBg="1"/>
      <p:bldP spid="54" grpId="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0" name="標題 1">
            <a:extLst>
              <a:ext uri="{FF2B5EF4-FFF2-40B4-BE49-F238E27FC236}">
                <a16:creationId xmlns:a16="http://schemas.microsoft.com/office/drawing/2014/main" id="{BFA14728-E52F-46C7-A010-1CA58A4EE8CD}"/>
              </a:ext>
            </a:extLst>
          </p:cNvPr>
          <p:cNvSpPr txBox="1">
            <a:spLocks/>
          </p:cNvSpPr>
          <p:nvPr/>
        </p:nvSpPr>
        <p:spPr>
          <a:xfrm>
            <a:off x="1463675" y="476672"/>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什麼是五專聯合免試？</a:t>
            </a:r>
            <a:endParaRPr lang="zh-TW" altLang="en-US" sz="5867" b="1" dirty="0">
              <a:latin typeface="微軟正黑體" pitchFamily="34" charset="-120"/>
              <a:ea typeface="微軟正黑體" pitchFamily="34" charset="-120"/>
            </a:endParaRPr>
          </a:p>
        </p:txBody>
      </p:sp>
      <p:grpSp>
        <p:nvGrpSpPr>
          <p:cNvPr id="31" name="Group 3">
            <a:extLst>
              <a:ext uri="{FF2B5EF4-FFF2-40B4-BE49-F238E27FC236}">
                <a16:creationId xmlns:a16="http://schemas.microsoft.com/office/drawing/2014/main" id="{A7A9AA4A-5C81-4E56-A62C-192423F71540}"/>
              </a:ext>
            </a:extLst>
          </p:cNvPr>
          <p:cNvGrpSpPr>
            <a:grpSpLocks/>
          </p:cNvGrpSpPr>
          <p:nvPr/>
        </p:nvGrpSpPr>
        <p:grpSpPr bwMode="auto">
          <a:xfrm>
            <a:off x="3276669" y="4009636"/>
            <a:ext cx="2462213" cy="2227676"/>
            <a:chOff x="22401" y="-350007"/>
            <a:chExt cx="1935848" cy="1751988"/>
          </a:xfrm>
        </p:grpSpPr>
        <p:grpSp>
          <p:nvGrpSpPr>
            <p:cNvPr id="32" name="Group 4">
              <a:extLst>
                <a:ext uri="{FF2B5EF4-FFF2-40B4-BE49-F238E27FC236}">
                  <a16:creationId xmlns:a16="http://schemas.microsoft.com/office/drawing/2014/main" id="{E6C6DF46-62FF-4BAF-BDA5-97EA905304CA}"/>
                </a:ext>
              </a:extLst>
            </p:cNvPr>
            <p:cNvGrpSpPr>
              <a:grpSpLocks/>
            </p:cNvGrpSpPr>
            <p:nvPr/>
          </p:nvGrpSpPr>
          <p:grpSpPr bwMode="auto">
            <a:xfrm>
              <a:off x="138428" y="-350007"/>
              <a:ext cx="1703796" cy="1751988"/>
              <a:chOff x="59" y="-360"/>
              <a:chExt cx="1750" cy="1802"/>
            </a:xfrm>
          </p:grpSpPr>
          <p:sp>
            <p:nvSpPr>
              <p:cNvPr id="35" name="Oval 7">
                <a:extLst>
                  <a:ext uri="{FF2B5EF4-FFF2-40B4-BE49-F238E27FC236}">
                    <a16:creationId xmlns:a16="http://schemas.microsoft.com/office/drawing/2014/main" id="{EED7CB24-05AB-40CB-8307-C903CD12B70D}"/>
                  </a:ext>
                </a:extLst>
              </p:cNvPr>
              <p:cNvSpPr>
                <a:spLocks noChangeArrowheads="1"/>
              </p:cNvSpPr>
              <p:nvPr/>
            </p:nvSpPr>
            <p:spPr bwMode="auto">
              <a:xfrm>
                <a:off x="59" y="-360"/>
                <a:ext cx="1750" cy="1802"/>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36" name="Oval 8">
                <a:extLst>
                  <a:ext uri="{FF2B5EF4-FFF2-40B4-BE49-F238E27FC236}">
                    <a16:creationId xmlns:a16="http://schemas.microsoft.com/office/drawing/2014/main" id="{CE960FAE-061E-4CF9-8CA5-1DBF7CFA1FCC}"/>
                  </a:ext>
                </a:extLst>
              </p:cNvPr>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34" name="Text Box 9">
              <a:extLst>
                <a:ext uri="{FF2B5EF4-FFF2-40B4-BE49-F238E27FC236}">
                  <a16:creationId xmlns:a16="http://schemas.microsoft.com/office/drawing/2014/main" id="{C49CABE6-EA76-43AC-979D-263AAA74FA52}"/>
                </a:ext>
              </a:extLst>
            </p:cNvPr>
            <p:cNvSpPr>
              <a:spLocks noChangeArrowheads="1"/>
            </p:cNvSpPr>
            <p:nvPr/>
          </p:nvSpPr>
          <p:spPr bwMode="auto">
            <a:xfrm>
              <a:off x="22401" y="158879"/>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選定</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一區一校</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37" name="Group 8">
            <a:extLst>
              <a:ext uri="{FF2B5EF4-FFF2-40B4-BE49-F238E27FC236}">
                <a16:creationId xmlns:a16="http://schemas.microsoft.com/office/drawing/2014/main" id="{2E40FEB4-46CC-4DD4-8C6B-C0A45D48307F}"/>
              </a:ext>
            </a:extLst>
          </p:cNvPr>
          <p:cNvGrpSpPr>
            <a:grpSpLocks/>
          </p:cNvGrpSpPr>
          <p:nvPr/>
        </p:nvGrpSpPr>
        <p:grpSpPr bwMode="auto">
          <a:xfrm>
            <a:off x="6373014" y="4009636"/>
            <a:ext cx="2462212" cy="2227262"/>
            <a:chOff x="18150" y="0"/>
            <a:chExt cx="1935848" cy="1751017"/>
          </a:xfrm>
        </p:grpSpPr>
        <p:grpSp>
          <p:nvGrpSpPr>
            <p:cNvPr id="38" name="Group 9">
              <a:extLst>
                <a:ext uri="{FF2B5EF4-FFF2-40B4-BE49-F238E27FC236}">
                  <a16:creationId xmlns:a16="http://schemas.microsoft.com/office/drawing/2014/main" id="{47AE4442-0A29-45C3-9BB5-2A19B54822F2}"/>
                </a:ext>
              </a:extLst>
            </p:cNvPr>
            <p:cNvGrpSpPr>
              <a:grpSpLocks/>
            </p:cNvGrpSpPr>
            <p:nvPr/>
          </p:nvGrpSpPr>
          <p:grpSpPr bwMode="auto">
            <a:xfrm>
              <a:off x="80986" y="0"/>
              <a:ext cx="1753450" cy="1751017"/>
              <a:chOff x="0" y="0"/>
              <a:chExt cx="1801" cy="1801"/>
            </a:xfrm>
          </p:grpSpPr>
          <p:sp>
            <p:nvSpPr>
              <p:cNvPr id="40" name="Oval 7">
                <a:extLst>
                  <a:ext uri="{FF2B5EF4-FFF2-40B4-BE49-F238E27FC236}">
                    <a16:creationId xmlns:a16="http://schemas.microsoft.com/office/drawing/2014/main" id="{C83194FB-C635-4CFF-B1B2-38C36E782771}"/>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1" name="Oval 8">
                <a:extLst>
                  <a:ext uri="{FF2B5EF4-FFF2-40B4-BE49-F238E27FC236}">
                    <a16:creationId xmlns:a16="http://schemas.microsoft.com/office/drawing/2014/main" id="{7FC5F0BA-0634-425A-9832-21453204A928}"/>
                  </a:ext>
                </a:extLst>
              </p:cNvPr>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39" name="Text Box 9">
              <a:extLst>
                <a:ext uri="{FF2B5EF4-FFF2-40B4-BE49-F238E27FC236}">
                  <a16:creationId xmlns:a16="http://schemas.microsoft.com/office/drawing/2014/main" id="{0E221BDC-1BAF-4BBC-8332-EA13063D3B3D}"/>
                </a:ext>
              </a:extLst>
            </p:cNvPr>
            <p:cNvSpPr>
              <a:spLocks noChangeArrowheads="1"/>
            </p:cNvSpPr>
            <p:nvPr/>
          </p:nvSpPr>
          <p:spPr bwMode="auto">
            <a:xfrm>
              <a:off x="18150" y="481206"/>
              <a:ext cx="1935848" cy="64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依各校訂定</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積分採計</a:t>
              </a:r>
              <a:endParaRPr kumimoji="0" lang="en-US" altLang="zh-TW" sz="2800" b="1" dirty="0">
                <a:latin typeface="Microsoft YaHei" pitchFamily="34" charset="-122"/>
                <a:ea typeface="Microsoft YaHei" pitchFamily="34" charset="-122"/>
                <a:sym typeface="Microsoft YaHei" pitchFamily="34" charset="-122"/>
              </a:endParaRPr>
            </a:p>
          </p:txBody>
        </p:sp>
      </p:grpSp>
      <p:grpSp>
        <p:nvGrpSpPr>
          <p:cNvPr id="42" name="Group 13">
            <a:extLst>
              <a:ext uri="{FF2B5EF4-FFF2-40B4-BE49-F238E27FC236}">
                <a16:creationId xmlns:a16="http://schemas.microsoft.com/office/drawing/2014/main" id="{197BEE50-5362-49BC-924A-23DDD7EAF361}"/>
              </a:ext>
            </a:extLst>
          </p:cNvPr>
          <p:cNvGrpSpPr>
            <a:grpSpLocks/>
          </p:cNvGrpSpPr>
          <p:nvPr/>
        </p:nvGrpSpPr>
        <p:grpSpPr bwMode="auto">
          <a:xfrm>
            <a:off x="9397349" y="4009636"/>
            <a:ext cx="2462213" cy="2227262"/>
            <a:chOff x="-10701" y="0"/>
            <a:chExt cx="1935848" cy="1751017"/>
          </a:xfrm>
        </p:grpSpPr>
        <p:grpSp>
          <p:nvGrpSpPr>
            <p:cNvPr id="43" name="Group 14">
              <a:extLst>
                <a:ext uri="{FF2B5EF4-FFF2-40B4-BE49-F238E27FC236}">
                  <a16:creationId xmlns:a16="http://schemas.microsoft.com/office/drawing/2014/main" id="{282081A4-76CD-45E7-8EB7-13B1DFC7950C}"/>
                </a:ext>
              </a:extLst>
            </p:cNvPr>
            <p:cNvGrpSpPr>
              <a:grpSpLocks/>
            </p:cNvGrpSpPr>
            <p:nvPr/>
          </p:nvGrpSpPr>
          <p:grpSpPr bwMode="auto">
            <a:xfrm>
              <a:off x="80986" y="0"/>
              <a:ext cx="1753450" cy="1751017"/>
              <a:chOff x="0" y="0"/>
              <a:chExt cx="1801" cy="1801"/>
            </a:xfrm>
          </p:grpSpPr>
          <p:sp>
            <p:nvSpPr>
              <p:cNvPr id="45" name="Oval 7">
                <a:extLst>
                  <a:ext uri="{FF2B5EF4-FFF2-40B4-BE49-F238E27FC236}">
                    <a16:creationId xmlns:a16="http://schemas.microsoft.com/office/drawing/2014/main" id="{40F6A02E-0078-4C7A-BACA-1BF4A94AA4C5}"/>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6" name="Oval 8">
                <a:extLst>
                  <a:ext uri="{FF2B5EF4-FFF2-40B4-BE49-F238E27FC236}">
                    <a16:creationId xmlns:a16="http://schemas.microsoft.com/office/drawing/2014/main" id="{AA1F6F37-61E4-49E6-A35F-0A55E36F975D}"/>
                  </a:ext>
                </a:extLst>
              </p:cNvPr>
              <p:cNvSpPr>
                <a:spLocks noChangeArrowheads="1"/>
              </p:cNvSpPr>
              <p:nvPr/>
            </p:nvSpPr>
            <p:spPr bwMode="auto">
              <a:xfrm>
                <a:off x="122" y="122"/>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44" name="Text Box 9">
              <a:extLst>
                <a:ext uri="{FF2B5EF4-FFF2-40B4-BE49-F238E27FC236}">
                  <a16:creationId xmlns:a16="http://schemas.microsoft.com/office/drawing/2014/main" id="{E4E86D78-3FF7-4F32-85DD-98DE0FA9CB08}"/>
                </a:ext>
              </a:extLst>
            </p:cNvPr>
            <p:cNvSpPr>
              <a:spLocks noChangeArrowheads="1"/>
            </p:cNvSpPr>
            <p:nvPr/>
          </p:nvSpPr>
          <p:spPr bwMode="auto">
            <a:xfrm>
              <a:off x="-10701" y="502507"/>
              <a:ext cx="1935848" cy="102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現場</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撕榜分發</a:t>
              </a:r>
              <a:endParaRPr kumimoji="0" lang="zh-CN" altLang="en-US" sz="2800" b="1" dirty="0">
                <a:ea typeface="SimSun" pitchFamily="2" charset="-122"/>
              </a:endParaRPr>
            </a:p>
          </p:txBody>
        </p:sp>
      </p:grpSp>
      <p:grpSp>
        <p:nvGrpSpPr>
          <p:cNvPr id="47" name="Group 18">
            <a:extLst>
              <a:ext uri="{FF2B5EF4-FFF2-40B4-BE49-F238E27FC236}">
                <a16:creationId xmlns:a16="http://schemas.microsoft.com/office/drawing/2014/main" id="{C39B8471-ACED-4425-A1B7-1B584574A281}"/>
              </a:ext>
            </a:extLst>
          </p:cNvPr>
          <p:cNvGrpSpPr>
            <a:grpSpLocks/>
          </p:cNvGrpSpPr>
          <p:nvPr/>
        </p:nvGrpSpPr>
        <p:grpSpPr bwMode="auto">
          <a:xfrm>
            <a:off x="263352" y="4009636"/>
            <a:ext cx="2460625" cy="2227536"/>
            <a:chOff x="33537" y="-183754"/>
            <a:chExt cx="1935848" cy="1751016"/>
          </a:xfrm>
        </p:grpSpPr>
        <p:grpSp>
          <p:nvGrpSpPr>
            <p:cNvPr id="48" name="Group 19">
              <a:extLst>
                <a:ext uri="{FF2B5EF4-FFF2-40B4-BE49-F238E27FC236}">
                  <a16:creationId xmlns:a16="http://schemas.microsoft.com/office/drawing/2014/main" id="{4851F431-6EBC-4A04-8B88-DB4DA0B8FA81}"/>
                </a:ext>
              </a:extLst>
            </p:cNvPr>
            <p:cNvGrpSpPr>
              <a:grpSpLocks/>
            </p:cNvGrpSpPr>
            <p:nvPr/>
          </p:nvGrpSpPr>
          <p:grpSpPr bwMode="auto">
            <a:xfrm>
              <a:off x="109220" y="-183754"/>
              <a:ext cx="1753450" cy="1751016"/>
              <a:chOff x="29" y="-189"/>
              <a:chExt cx="1801" cy="1801"/>
            </a:xfrm>
          </p:grpSpPr>
          <p:sp>
            <p:nvSpPr>
              <p:cNvPr id="50" name="Oval 7">
                <a:extLst>
                  <a:ext uri="{FF2B5EF4-FFF2-40B4-BE49-F238E27FC236}">
                    <a16:creationId xmlns:a16="http://schemas.microsoft.com/office/drawing/2014/main" id="{683EABFA-3250-4B0F-9710-552B6D84CBE3}"/>
                  </a:ext>
                </a:extLst>
              </p:cNvPr>
              <p:cNvSpPr>
                <a:spLocks noChangeArrowheads="1"/>
              </p:cNvSpPr>
              <p:nvPr/>
            </p:nvSpPr>
            <p:spPr bwMode="auto">
              <a:xfrm>
                <a:off x="29" y="-189"/>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sp>
            <p:nvSpPr>
              <p:cNvPr id="51" name="Oval 8">
                <a:extLst>
                  <a:ext uri="{FF2B5EF4-FFF2-40B4-BE49-F238E27FC236}">
                    <a16:creationId xmlns:a16="http://schemas.microsoft.com/office/drawing/2014/main" id="{B69C2E91-5035-44FD-9C40-3CAC9A9BB291}"/>
                  </a:ext>
                </a:extLst>
              </p:cNvPr>
              <p:cNvSpPr>
                <a:spLocks noChangeArrowheads="1"/>
              </p:cNvSpPr>
              <p:nvPr/>
            </p:nvSpPr>
            <p:spPr bwMode="auto">
              <a:xfrm>
                <a:off x="149" y="-71"/>
                <a:ext cx="1556" cy="1556"/>
              </a:xfrm>
              <a:prstGeom prst="ellipse">
                <a:avLst/>
              </a:prstGeom>
              <a:solidFill>
                <a:srgbClr val="FFC000"/>
              </a:solidFill>
              <a:ln w="38100">
                <a:solidFill>
                  <a:srgbClr val="FFFFFF"/>
                </a:solidFill>
                <a:round/>
                <a:headEnd/>
                <a:tailEnd/>
              </a:ln>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grpSp>
        <p:sp>
          <p:nvSpPr>
            <p:cNvPr id="49" name="Text Box 9">
              <a:extLst>
                <a:ext uri="{FF2B5EF4-FFF2-40B4-BE49-F238E27FC236}">
                  <a16:creationId xmlns:a16="http://schemas.microsoft.com/office/drawing/2014/main" id="{53BE612F-BC25-4F2D-A939-93AD47B2C7F8}"/>
                </a:ext>
              </a:extLst>
            </p:cNvPr>
            <p:cNvSpPr>
              <a:spLocks noChangeArrowheads="1"/>
            </p:cNvSpPr>
            <p:nvPr/>
          </p:nvSpPr>
          <p:spPr bwMode="auto">
            <a:xfrm>
              <a:off x="33537" y="322087"/>
              <a:ext cx="1935848" cy="77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Microsoft YaHei" pitchFamily="34" charset="-122"/>
                  <a:ea typeface="Microsoft YaHei" pitchFamily="34" charset="-122"/>
                  <a:sym typeface="Microsoft YaHei" pitchFamily="34" charset="-122"/>
                </a:rPr>
                <a:t>全國</a:t>
              </a:r>
              <a:br>
                <a:rPr kumimoji="0" lang="en-US" altLang="zh-TW" sz="2800" b="1" dirty="0">
                  <a:latin typeface="Microsoft YaHei" pitchFamily="34" charset="-122"/>
                  <a:ea typeface="Microsoft YaHei" pitchFamily="34" charset="-122"/>
                  <a:sym typeface="Microsoft YaHei" pitchFamily="34" charset="-122"/>
                </a:rPr>
              </a:br>
              <a:r>
                <a:rPr kumimoji="0" lang="zh-TW" altLang="en-US" sz="2800" b="1" dirty="0">
                  <a:latin typeface="Microsoft YaHei" pitchFamily="34" charset="-122"/>
                  <a:ea typeface="Microsoft YaHei" pitchFamily="34" charset="-122"/>
                  <a:sym typeface="Microsoft YaHei" pitchFamily="34" charset="-122"/>
                </a:rPr>
                <a:t>北中南三區</a:t>
              </a:r>
              <a:endParaRPr kumimoji="0" lang="en-US" altLang="zh-TW" sz="2800" b="1" dirty="0">
                <a:latin typeface="Microsoft YaHei" pitchFamily="34" charset="-122"/>
                <a:ea typeface="Microsoft YaHei" pitchFamily="34" charset="-122"/>
                <a:sym typeface="Microsoft YaHei" pitchFamily="34" charset="-122"/>
              </a:endParaRPr>
            </a:p>
          </p:txBody>
        </p:sp>
      </p:grpSp>
      <p:sp>
        <p:nvSpPr>
          <p:cNvPr id="52" name="箭號: 有線條的向右箭號 51">
            <a:extLst>
              <a:ext uri="{FF2B5EF4-FFF2-40B4-BE49-F238E27FC236}">
                <a16:creationId xmlns:a16="http://schemas.microsoft.com/office/drawing/2014/main" id="{888109B3-F7CE-434A-89A4-FF75AB445EF4}"/>
              </a:ext>
            </a:extLst>
          </p:cNvPr>
          <p:cNvSpPr/>
          <p:nvPr/>
        </p:nvSpPr>
        <p:spPr>
          <a:xfrm>
            <a:off x="2533883" y="4621721"/>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3" name="箭號: 有線條的向右箭號 52">
            <a:extLst>
              <a:ext uri="{FF2B5EF4-FFF2-40B4-BE49-F238E27FC236}">
                <a16:creationId xmlns:a16="http://schemas.microsoft.com/office/drawing/2014/main" id="{FA4699C4-D195-46F3-8CE9-E109949F399B}"/>
              </a:ext>
            </a:extLst>
          </p:cNvPr>
          <p:cNvSpPr/>
          <p:nvPr/>
        </p:nvSpPr>
        <p:spPr>
          <a:xfrm>
            <a:off x="5594866" y="4621721"/>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4" name="箭號: 有線條的向右箭號 53">
            <a:extLst>
              <a:ext uri="{FF2B5EF4-FFF2-40B4-BE49-F238E27FC236}">
                <a16:creationId xmlns:a16="http://schemas.microsoft.com/office/drawing/2014/main" id="{0998D753-952B-4AF4-B42F-29C1E2251580}"/>
              </a:ext>
            </a:extLst>
          </p:cNvPr>
          <p:cNvSpPr/>
          <p:nvPr/>
        </p:nvSpPr>
        <p:spPr>
          <a:xfrm>
            <a:off x="8619202" y="4621721"/>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29" name="文字方塊 28">
            <a:extLst>
              <a:ext uri="{FF2B5EF4-FFF2-40B4-BE49-F238E27FC236}">
                <a16:creationId xmlns:a16="http://schemas.microsoft.com/office/drawing/2014/main" id="{E0E16BE9-4778-47AB-8FF7-4A88F364D944}"/>
              </a:ext>
            </a:extLst>
          </p:cNvPr>
          <p:cNvSpPr txBox="1"/>
          <p:nvPr/>
        </p:nvSpPr>
        <p:spPr>
          <a:xfrm>
            <a:off x="514050" y="1633927"/>
            <a:ext cx="9884562"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TW" sz="2800" b="1" i="0" u="none" strike="noStrike" kern="1200" cap="none" spc="0" normalizeH="0" baseline="0" noProof="0" dirty="0">
                <a:ln>
                  <a:noFill/>
                </a:ln>
                <a:effectLst/>
                <a:uLnTx/>
                <a:uFillTx/>
                <a:latin typeface="微軟正黑體" panose="020B0604030504040204" pitchFamily="34" charset="-120"/>
                <a:ea typeface="微軟正黑體" panose="020B0604030504040204" pitchFamily="34" charset="-120"/>
              </a:rPr>
              <a:t>※</a:t>
            </a:r>
            <a:r>
              <a:rPr kumimoji="0" lang="zh-TW" altLang="en-US" sz="2800" b="1" i="0" u="none" strike="noStrike" kern="1200" cap="none" spc="0" normalizeH="0" baseline="0" noProof="0" dirty="0">
                <a:ln>
                  <a:noFill/>
                </a:ln>
                <a:effectLst/>
                <a:uLnTx/>
                <a:uFillTx/>
                <a:latin typeface="微軟正黑體" panose="020B0604030504040204" pitchFamily="34" charset="-120"/>
                <a:ea typeface="微軟正黑體" panose="020B0604030504040204" pitchFamily="34" charset="-120"/>
              </a:rPr>
              <a:t>可至各區報名，各區限一所學校撕榜</a:t>
            </a:r>
            <a:endParaRPr kumimoji="0" lang="en-US" altLang="zh-TW" sz="2800" b="1" i="0" u="none" strike="noStrike" kern="1200" cap="none" spc="0" normalizeH="0" baseline="0" noProof="0" dirty="0">
              <a:ln>
                <a:noFill/>
              </a:ln>
              <a:effectLst/>
              <a:uLnTx/>
              <a:uFillTx/>
              <a:latin typeface="微軟正黑體" panose="020B0604030504040204" pitchFamily="34" charset="-120"/>
              <a:ea typeface="微軟正黑體" panose="020B0604030504040204" pitchFamily="34" charset="-12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TW" sz="2800" b="1" i="0" u="none" strike="noStrike" kern="1200" cap="none" spc="0" normalizeH="0" baseline="0" noProof="0" dirty="0">
                <a:ln>
                  <a:noFill/>
                </a:ln>
                <a:effectLst/>
                <a:uLnTx/>
                <a:uFillTx/>
                <a:latin typeface="微軟正黑體" panose="020B0604030504040204" pitchFamily="34" charset="-120"/>
                <a:ea typeface="微軟正黑體" panose="020B0604030504040204" pitchFamily="34" charset="-120"/>
              </a:rPr>
              <a:t>※</a:t>
            </a:r>
            <a:r>
              <a:rPr kumimoji="1" lang="zh-TW" altLang="en-US" sz="2800" b="1" i="0" u="none" strike="noStrike" kern="1200" cap="none" spc="0" normalizeH="0" baseline="0" noProof="0" dirty="0">
                <a:ln>
                  <a:noFill/>
                </a:ln>
                <a:effectLst/>
                <a:uLnTx/>
                <a:uFillTx/>
                <a:latin typeface="微軟正黑體" panose="020B0604030504040204" pitchFamily="34" charset="-120"/>
                <a:ea typeface="微軟正黑體" panose="020B0604030504040204" pitchFamily="34" charset="-120"/>
              </a:rPr>
              <a:t>由各招生學校訂定積分採計項目、權重與同分比序項目順序</a:t>
            </a:r>
          </a:p>
        </p:txBody>
      </p:sp>
      <p:sp>
        <p:nvSpPr>
          <p:cNvPr id="27" name="Freeform 27">
            <a:extLst>
              <a:ext uri="{FF2B5EF4-FFF2-40B4-BE49-F238E27FC236}">
                <a16:creationId xmlns:a16="http://schemas.microsoft.com/office/drawing/2014/main" id="{AD4C7290-6CDF-444F-A12B-8714DFF50D78}"/>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39824058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0-#ppt_w/2"/>
                                          </p:val>
                                        </p:tav>
                                        <p:tav tm="100000">
                                          <p:val>
                                            <p:strVal val="#ppt_x"/>
                                          </p:val>
                                        </p:tav>
                                      </p:tavLst>
                                    </p:anim>
                                    <p:anim calcmode="lin" valueType="num">
                                      <p:cBhvr additive="base">
                                        <p:cTn id="13" dur="50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0-#ppt_w/2"/>
                                          </p:val>
                                        </p:tav>
                                        <p:tav tm="100000">
                                          <p:val>
                                            <p:strVal val="#ppt_x"/>
                                          </p:val>
                                        </p:tav>
                                      </p:tavLst>
                                    </p:anim>
                                    <p:anim calcmode="lin" valueType="num">
                                      <p:cBhvr additive="base">
                                        <p:cTn id="23" dur="50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0-#ppt_w/2"/>
                                          </p:val>
                                        </p:tav>
                                        <p:tav tm="100000">
                                          <p:val>
                                            <p:strVal val="#ppt_x"/>
                                          </p:val>
                                        </p:tav>
                                      </p:tavLst>
                                    </p:anim>
                                    <p:anim calcmode="lin" valueType="num">
                                      <p:cBhvr additive="base">
                                        <p:cTn id="28" dur="500" fill="hold"/>
                                        <p:tgtEl>
                                          <p:spTgt spid="3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500" fill="hold"/>
                                        <p:tgtEl>
                                          <p:spTgt spid="54"/>
                                        </p:tgtEl>
                                        <p:attrNameLst>
                                          <p:attrName>ppt_x</p:attrName>
                                        </p:attrNameLst>
                                      </p:cBhvr>
                                      <p:tavLst>
                                        <p:tav tm="0">
                                          <p:val>
                                            <p:strVal val="0-#ppt_w/2"/>
                                          </p:val>
                                        </p:tav>
                                        <p:tav tm="100000">
                                          <p:val>
                                            <p:strVal val="#ppt_x"/>
                                          </p:val>
                                        </p:tav>
                                      </p:tavLst>
                                    </p:anim>
                                    <p:anim calcmode="lin" valueType="num">
                                      <p:cBhvr additive="base">
                                        <p:cTn id="33" dur="500" fill="hold"/>
                                        <p:tgtEl>
                                          <p:spTgt spid="5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0-#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0" name="標題 1">
            <a:extLst>
              <a:ext uri="{FF2B5EF4-FFF2-40B4-BE49-F238E27FC236}">
                <a16:creationId xmlns:a16="http://schemas.microsoft.com/office/drawing/2014/main" id="{BFA14728-E52F-46C7-A010-1CA58A4EE8CD}"/>
              </a:ext>
            </a:extLst>
          </p:cNvPr>
          <p:cNvSpPr txBox="1">
            <a:spLocks/>
          </p:cNvSpPr>
          <p:nvPr/>
        </p:nvSpPr>
        <p:spPr>
          <a:xfrm>
            <a:off x="1144569" y="836712"/>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補充說明</a:t>
            </a:r>
            <a:endParaRPr lang="zh-TW" altLang="en-US" sz="5867" b="1" dirty="0">
              <a:latin typeface="微軟正黑體" pitchFamily="34" charset="-120"/>
              <a:ea typeface="微軟正黑體" pitchFamily="34" charset="-120"/>
            </a:endParaRPr>
          </a:p>
        </p:txBody>
      </p:sp>
      <p:sp>
        <p:nvSpPr>
          <p:cNvPr id="29" name="文字方塊 28">
            <a:extLst>
              <a:ext uri="{FF2B5EF4-FFF2-40B4-BE49-F238E27FC236}">
                <a16:creationId xmlns:a16="http://schemas.microsoft.com/office/drawing/2014/main" id="{E0E16BE9-4778-47AB-8FF7-4A88F364D944}"/>
              </a:ext>
            </a:extLst>
          </p:cNvPr>
          <p:cNvSpPr txBox="1"/>
          <p:nvPr/>
        </p:nvSpPr>
        <p:spPr>
          <a:xfrm>
            <a:off x="1153719" y="2136338"/>
            <a:ext cx="9884562" cy="258532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TW" sz="5400" b="1" i="0" u="none" strike="noStrike" kern="1200" cap="none" spc="0" normalizeH="0" baseline="0" noProof="0" dirty="0">
                <a:ln>
                  <a:noFill/>
                </a:ln>
                <a:effectLst/>
                <a:uLnTx/>
                <a:uFillTx/>
                <a:latin typeface="微軟正黑體" panose="020B0604030504040204" pitchFamily="34" charset="-120"/>
                <a:ea typeface="微軟正黑體" panose="020B0604030504040204" pitchFamily="34" charset="-120"/>
              </a:rPr>
              <a:t>※115</a:t>
            </a:r>
            <a:r>
              <a:rPr kumimoji="0" lang="zh-TW" altLang="en-US" sz="5400" b="1" i="0" u="none" strike="noStrike" kern="1200" cap="none" spc="0" normalizeH="0" baseline="0" noProof="0" dirty="0">
                <a:ln>
                  <a:noFill/>
                </a:ln>
                <a:effectLst/>
                <a:uLnTx/>
                <a:uFillTx/>
                <a:latin typeface="微軟正黑體" panose="020B0604030504040204" pitchFamily="34" charset="-120"/>
                <a:ea typeface="微軟正黑體" panose="020B0604030504040204" pitchFamily="34" charset="-120"/>
              </a:rPr>
              <a:t>學年度關西高中已無招收綜合高中學生，改為</a:t>
            </a:r>
            <a:r>
              <a:rPr kumimoji="0" lang="zh-TW" altLang="en-US" sz="5400" b="1" i="0" u="none" strike="noStrike" kern="1200" cap="none" spc="0" normalizeH="0" baseline="0" noProof="0" dirty="0">
                <a:ln>
                  <a:noFill/>
                </a:ln>
                <a:solidFill>
                  <a:srgbClr val="000099"/>
                </a:solidFill>
                <a:effectLst/>
                <a:uLnTx/>
                <a:uFillTx/>
                <a:latin typeface="微軟正黑體" panose="020B0604030504040204" pitchFamily="34" charset="-120"/>
                <a:ea typeface="微軟正黑體" panose="020B0604030504040204" pitchFamily="34" charset="-120"/>
              </a:rPr>
              <a:t>普通科</a:t>
            </a:r>
            <a:endParaRPr kumimoji="0" lang="en-US" altLang="zh-TW" sz="5400" b="1" i="0" u="none" strike="noStrike" kern="1200" cap="none" spc="0" normalizeH="0" baseline="0" noProof="0" dirty="0">
              <a:ln>
                <a:noFill/>
              </a:ln>
              <a:solidFill>
                <a:srgbClr val="000099"/>
              </a:solidFill>
              <a:effectLst/>
              <a:uLnTx/>
              <a:uFillTx/>
              <a:latin typeface="微軟正黑體" panose="020B0604030504040204" pitchFamily="34" charset="-120"/>
              <a:ea typeface="微軟正黑體" panose="020B0604030504040204" pitchFamily="34" charset="-12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TW" altLang="en-US" sz="5400" b="1" dirty="0">
                <a:latin typeface="微軟正黑體" panose="020B0604030504040204" pitchFamily="34" charset="-120"/>
                <a:ea typeface="微軟正黑體" panose="020B0604030504040204" pitchFamily="34" charset="-120"/>
              </a:rPr>
              <a:t>且增加</a:t>
            </a:r>
            <a:r>
              <a:rPr kumimoji="0" lang="zh-TW" altLang="en-US" sz="5400" b="1" dirty="0">
                <a:solidFill>
                  <a:srgbClr val="000099"/>
                </a:solidFill>
                <a:latin typeface="微軟正黑體" panose="020B0604030504040204" pitchFamily="34" charset="-120"/>
                <a:ea typeface="微軟正黑體" panose="020B0604030504040204" pitchFamily="34" charset="-120"/>
              </a:rPr>
              <a:t>商經科、電機科、餐飲科</a:t>
            </a:r>
            <a:endParaRPr kumimoji="1" lang="zh-TW" altLang="en-US" sz="5400" b="1" i="0" u="none" strike="noStrike" kern="1200" cap="none" spc="0" normalizeH="0" baseline="0" noProof="0" dirty="0">
              <a:ln>
                <a:noFill/>
              </a:ln>
              <a:solidFill>
                <a:srgbClr val="000099"/>
              </a:solidFill>
              <a:effectLst/>
              <a:uLnTx/>
              <a:uFillTx/>
              <a:latin typeface="微軟正黑體" panose="020B0604030504040204" pitchFamily="34" charset="-120"/>
              <a:ea typeface="微軟正黑體" panose="020B0604030504040204" pitchFamily="34" charset="-120"/>
            </a:endParaRPr>
          </a:p>
        </p:txBody>
      </p:sp>
      <p:sp>
        <p:nvSpPr>
          <p:cNvPr id="27" name="Freeform 27">
            <a:extLst>
              <a:ext uri="{FF2B5EF4-FFF2-40B4-BE49-F238E27FC236}">
                <a16:creationId xmlns:a16="http://schemas.microsoft.com/office/drawing/2014/main" id="{AD4C7290-6CDF-444F-A12B-8714DFF50D78}"/>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226963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B3FD596B-AB5F-49B5-B7A0-2C49B6A8650D}"/>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897632" y="38030"/>
            <a:ext cx="10972800" cy="1143000"/>
          </a:xfrm>
        </p:spPr>
        <p:txBody>
          <a:bodyPr/>
          <a:lstStyle/>
          <a:p>
            <a:pPr algn="l"/>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科學班</a:t>
            </a:r>
          </a:p>
        </p:txBody>
      </p:sp>
      <p:sp>
        <p:nvSpPr>
          <p:cNvPr id="3" name="內容版面配置區 2"/>
          <p:cNvSpPr>
            <a:spLocks noGrp="1"/>
          </p:cNvSpPr>
          <p:nvPr>
            <p:ph idx="1"/>
          </p:nvPr>
        </p:nvSpPr>
        <p:spPr>
          <a:xfrm>
            <a:off x="1775520" y="1242898"/>
            <a:ext cx="9217024" cy="5472608"/>
          </a:xfrm>
        </p:spPr>
        <p:txBody>
          <a:bodyPr>
            <a:normAutofit/>
          </a:bodyPr>
          <a:lstStyle/>
          <a:p>
            <a:pPr>
              <a:buSzPct val="70000"/>
            </a:pPr>
            <a:r>
              <a:rPr lang="zh-TW" altLang="en-US" dirty="0"/>
              <a:t>科學班甄選辦理學校共</a:t>
            </a:r>
            <a:r>
              <a:rPr lang="en-US" altLang="zh-TW" dirty="0"/>
              <a:t>10</a:t>
            </a:r>
            <a:r>
              <a:rPr lang="zh-TW" altLang="en-US" dirty="0"/>
              <a:t>校</a:t>
            </a:r>
            <a:endParaRPr lang="en-US" altLang="zh-TW" dirty="0"/>
          </a:p>
          <a:p>
            <a:pPr>
              <a:buSzPct val="70000"/>
            </a:pPr>
            <a:r>
              <a:rPr lang="zh-TW" altLang="en-US" dirty="0"/>
              <a:t>均為</a:t>
            </a:r>
            <a:r>
              <a:rPr lang="zh-TW" altLang="en-US" b="1" u="sng" dirty="0">
                <a:solidFill>
                  <a:srgbClr val="FF0000"/>
                </a:solidFill>
              </a:rPr>
              <a:t>各校單獨招生。</a:t>
            </a:r>
            <a:endParaRPr lang="en-US" altLang="zh-TW" b="1" u="sng" dirty="0">
              <a:solidFill>
                <a:srgbClr val="FF0000"/>
              </a:solidFill>
            </a:endParaRPr>
          </a:p>
          <a:p>
            <a:pPr>
              <a:buSzPct val="70000"/>
            </a:pPr>
            <a:r>
              <a:rPr lang="zh-TW" altLang="en-US" dirty="0"/>
              <a:t>辦理方式</a:t>
            </a:r>
            <a:endParaRPr lang="en-US" altLang="zh-TW" dirty="0"/>
          </a:p>
          <a:p>
            <a:pPr lvl="1">
              <a:buSzPct val="80000"/>
            </a:pPr>
            <a:r>
              <a:rPr lang="zh-TW" altLang="en-US" dirty="0"/>
              <a:t>直接錄取</a:t>
            </a:r>
            <a:endParaRPr lang="en-US" altLang="zh-TW" dirty="0"/>
          </a:p>
          <a:p>
            <a:pPr lvl="1">
              <a:buSzPct val="80000"/>
            </a:pPr>
            <a:r>
              <a:rPr lang="zh-TW" altLang="en-US" dirty="0"/>
              <a:t>甄選錄取</a:t>
            </a:r>
            <a:endParaRPr lang="en-US" altLang="zh-TW" dirty="0"/>
          </a:p>
          <a:p>
            <a:pPr lvl="2"/>
            <a:r>
              <a:rPr lang="zh-TW" altLang="en-US" dirty="0"/>
              <a:t>科學能力檢定</a:t>
            </a:r>
            <a:endParaRPr lang="en-US" altLang="zh-TW" dirty="0"/>
          </a:p>
          <a:p>
            <a:pPr lvl="2"/>
            <a:r>
              <a:rPr lang="zh-TW" altLang="en-US" dirty="0"/>
              <a:t>實驗實作</a:t>
            </a:r>
            <a:endParaRPr lang="en-US" altLang="zh-TW" dirty="0"/>
          </a:p>
          <a:p>
            <a:pPr lvl="2"/>
            <a:endParaRPr lang="en-US" altLang="zh-TW" dirty="0"/>
          </a:p>
          <a:p>
            <a:pPr>
              <a:buSzPct val="70000"/>
            </a:pPr>
            <a:r>
              <a:rPr lang="zh-TW" altLang="en-US" dirty="0"/>
              <a:t>本區學校：</a:t>
            </a:r>
            <a:r>
              <a:rPr lang="zh-TW" altLang="en-US" b="1" dirty="0">
                <a:solidFill>
                  <a:srgbClr val="FF0000"/>
                </a:solidFill>
              </a:rPr>
              <a:t>國立新竹科學園區實驗高級中等學校</a:t>
            </a:r>
            <a:endParaRPr lang="zh-TW" altLang="en-US" sz="3600" b="1" dirty="0">
              <a:solidFill>
                <a:srgbClr val="FF0000"/>
              </a:solidFill>
            </a:endParaRPr>
          </a:p>
        </p:txBody>
      </p:sp>
      <p:pic>
        <p:nvPicPr>
          <p:cNvPr id="5" name="圖片 4">
            <a:extLst>
              <a:ext uri="{FF2B5EF4-FFF2-40B4-BE49-F238E27FC236}">
                <a16:creationId xmlns:a16="http://schemas.microsoft.com/office/drawing/2014/main" id="{22BD0F03-F814-4C33-8E0E-F7A2A9D1D805}"/>
              </a:ext>
            </a:extLst>
          </p:cNvPr>
          <p:cNvPicPr>
            <a:picLocks noChangeAspect="1"/>
          </p:cNvPicPr>
          <p:nvPr/>
        </p:nvPicPr>
        <p:blipFill>
          <a:blip r:embed="rId5"/>
          <a:stretch>
            <a:fillRect/>
          </a:stretch>
        </p:blipFill>
        <p:spPr>
          <a:xfrm>
            <a:off x="8520152" y="2262161"/>
            <a:ext cx="2271469" cy="2939436"/>
          </a:xfrm>
          <a:prstGeom prst="rect">
            <a:avLst/>
          </a:prstGeom>
        </p:spPr>
      </p:pic>
      <p:sp>
        <p:nvSpPr>
          <p:cNvPr id="4" name="文字方塊 3">
            <a:extLst>
              <a:ext uri="{FF2B5EF4-FFF2-40B4-BE49-F238E27FC236}">
                <a16:creationId xmlns:a16="http://schemas.microsoft.com/office/drawing/2014/main" id="{D0C9E3A2-DFAD-4252-99AF-8C42640438E5}"/>
              </a:ext>
            </a:extLst>
          </p:cNvPr>
          <p:cNvSpPr txBox="1"/>
          <p:nvPr/>
        </p:nvSpPr>
        <p:spPr>
          <a:xfrm>
            <a:off x="7896200" y="6252391"/>
            <a:ext cx="3329050" cy="461665"/>
          </a:xfrm>
          <a:prstGeom prst="rect">
            <a:avLst/>
          </a:prstGeom>
          <a:noFill/>
        </p:spPr>
        <p:txBody>
          <a:bodyPr wrap="square" rtlCol="0">
            <a:spAutoFit/>
          </a:bodyPr>
          <a:lstStyle/>
          <a:p>
            <a:r>
              <a:rPr lang="zh-TW" altLang="en-US" sz="2400" b="1" dirty="0">
                <a:solidFill>
                  <a:schemeClr val="bg1"/>
                </a:solidFill>
                <a:latin typeface="+mj-ea"/>
                <a:ea typeface="+mj-ea"/>
              </a:rPr>
              <a:t>適性入學宣導手冊</a:t>
            </a:r>
            <a:r>
              <a:rPr lang="en-US" altLang="zh-TW" sz="2400" b="1" dirty="0">
                <a:solidFill>
                  <a:schemeClr val="bg1"/>
                </a:solidFill>
                <a:latin typeface="+mj-ea"/>
                <a:ea typeface="+mj-ea"/>
              </a:rPr>
              <a:t>P.36</a:t>
            </a:r>
            <a:endParaRPr lang="zh-TW" altLang="en-US" sz="2400" b="1" dirty="0">
              <a:solidFill>
                <a:schemeClr val="bg1"/>
              </a:solidFill>
              <a:latin typeface="+mj-ea"/>
              <a:ea typeface="+mj-ea"/>
            </a:endParaRPr>
          </a:p>
        </p:txBody>
      </p:sp>
      <p:sp>
        <p:nvSpPr>
          <p:cNvPr id="7" name="Freeform 27">
            <a:extLst>
              <a:ext uri="{FF2B5EF4-FFF2-40B4-BE49-F238E27FC236}">
                <a16:creationId xmlns:a16="http://schemas.microsoft.com/office/drawing/2014/main" id="{7A284FAF-6929-4098-AC4D-B1DFDBFF8B14}"/>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6"/>
            <a:stretch>
              <a:fillRect/>
            </a:stretch>
          </a:blipFill>
        </p:spPr>
      </p:sp>
    </p:spTree>
    <p:extLst>
      <p:ext uri="{BB962C8B-B14F-4D97-AF65-F5344CB8AC3E}">
        <p14:creationId xmlns:p14="http://schemas.microsoft.com/office/powerpoint/2010/main" val="2144811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65539" name="Title 1"/>
          <p:cNvSpPr>
            <a:spLocks/>
          </p:cNvSpPr>
          <p:nvPr/>
        </p:nvSpPr>
        <p:spPr bwMode="auto">
          <a:xfrm>
            <a:off x="1703388" y="1341438"/>
            <a:ext cx="8624887"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kumimoji="0" lang="en-GB" altLang="zh-TW" sz="6000" b="1">
              <a:solidFill>
                <a:srgbClr val="3366FF"/>
              </a:solidFill>
              <a:latin typeface="Calibri" pitchFamily="34" charset="0"/>
              <a:ea typeface="SimSun" pitchFamily="2" charset="-122"/>
            </a:endParaRPr>
          </a:p>
        </p:txBody>
      </p:sp>
      <p:grpSp>
        <p:nvGrpSpPr>
          <p:cNvPr id="89" name="群組 88">
            <a:extLst>
              <a:ext uri="{FF2B5EF4-FFF2-40B4-BE49-F238E27FC236}">
                <a16:creationId xmlns:a16="http://schemas.microsoft.com/office/drawing/2014/main" id="{8A881211-79CE-4862-9C4E-BB4691CACC63}"/>
              </a:ext>
            </a:extLst>
          </p:cNvPr>
          <p:cNvGrpSpPr/>
          <p:nvPr/>
        </p:nvGrpSpPr>
        <p:grpSpPr>
          <a:xfrm>
            <a:off x="846073" y="-571159"/>
            <a:ext cx="3592268" cy="6589863"/>
            <a:chOff x="804626" y="-533849"/>
            <a:chExt cx="3592268" cy="6589863"/>
          </a:xfrm>
        </p:grpSpPr>
        <p:sp>
          <p:nvSpPr>
            <p:cNvPr id="90" name="Freeform 24">
              <a:extLst>
                <a:ext uri="{FF2B5EF4-FFF2-40B4-BE49-F238E27FC236}">
                  <a16:creationId xmlns:a16="http://schemas.microsoft.com/office/drawing/2014/main" id="{06E70BC9-38C3-4218-8D29-A38D53C286CF}"/>
                </a:ext>
              </a:extLst>
            </p:cNvPr>
            <p:cNvSpPr>
              <a:spLocks/>
            </p:cNvSpPr>
            <p:nvPr/>
          </p:nvSpPr>
          <p:spPr bwMode="auto">
            <a:xfrm>
              <a:off x="3800144" y="4241873"/>
              <a:ext cx="596750" cy="170206"/>
            </a:xfrm>
            <a:custGeom>
              <a:avLst/>
              <a:gdLst>
                <a:gd name="T0" fmla="*/ 183 w 188"/>
                <a:gd name="T1" fmla="*/ 35 h 58"/>
                <a:gd name="T2" fmla="*/ 103 w 188"/>
                <a:gd name="T3" fmla="*/ 26 h 58"/>
                <a:gd name="T4" fmla="*/ 15 w 188"/>
                <a:gd name="T5" fmla="*/ 3 h 58"/>
                <a:gd name="T6" fmla="*/ 6 w 188"/>
                <a:gd name="T7" fmla="*/ 14 h 58"/>
                <a:gd name="T8" fmla="*/ 183 w 188"/>
                <a:gd name="T9" fmla="*/ 44 h 58"/>
                <a:gd name="T10" fmla="*/ 183 w 188"/>
                <a:gd name="T11" fmla="*/ 35 h 58"/>
              </a:gdLst>
              <a:ahLst/>
              <a:cxnLst>
                <a:cxn ang="0">
                  <a:pos x="T0" y="T1"/>
                </a:cxn>
                <a:cxn ang="0">
                  <a:pos x="T2" y="T3"/>
                </a:cxn>
                <a:cxn ang="0">
                  <a:pos x="T4" y="T5"/>
                </a:cxn>
                <a:cxn ang="0">
                  <a:pos x="T6" y="T7"/>
                </a:cxn>
                <a:cxn ang="0">
                  <a:pos x="T8" y="T9"/>
                </a:cxn>
                <a:cxn ang="0">
                  <a:pos x="T10" y="T11"/>
                </a:cxn>
              </a:cxnLst>
              <a:rect l="0" t="0" r="r" b="b"/>
              <a:pathLst>
                <a:path w="188" h="58">
                  <a:moveTo>
                    <a:pt x="183" y="35"/>
                  </a:moveTo>
                  <a:cubicBezTo>
                    <a:pt x="157" y="29"/>
                    <a:pt x="130" y="29"/>
                    <a:pt x="103" y="26"/>
                  </a:cubicBezTo>
                  <a:cubicBezTo>
                    <a:pt x="72" y="23"/>
                    <a:pt x="43" y="16"/>
                    <a:pt x="15" y="3"/>
                  </a:cubicBezTo>
                  <a:cubicBezTo>
                    <a:pt x="8" y="0"/>
                    <a:pt x="0" y="8"/>
                    <a:pt x="6" y="14"/>
                  </a:cubicBezTo>
                  <a:cubicBezTo>
                    <a:pt x="54" y="51"/>
                    <a:pt x="126" y="58"/>
                    <a:pt x="183" y="44"/>
                  </a:cubicBezTo>
                  <a:cubicBezTo>
                    <a:pt x="188" y="43"/>
                    <a:pt x="188" y="36"/>
                    <a:pt x="183" y="3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25">
              <a:extLst>
                <a:ext uri="{FF2B5EF4-FFF2-40B4-BE49-F238E27FC236}">
                  <a16:creationId xmlns:a16="http://schemas.microsoft.com/office/drawing/2014/main" id="{7963B391-8573-43C0-9BBE-BEEB591A52B3}"/>
                </a:ext>
              </a:extLst>
            </p:cNvPr>
            <p:cNvSpPr>
              <a:spLocks/>
            </p:cNvSpPr>
            <p:nvPr/>
          </p:nvSpPr>
          <p:spPr bwMode="auto">
            <a:xfrm>
              <a:off x="3828115" y="4491164"/>
              <a:ext cx="522157" cy="245853"/>
            </a:xfrm>
            <a:custGeom>
              <a:avLst/>
              <a:gdLst>
                <a:gd name="T0" fmla="*/ 160 w 164"/>
                <a:gd name="T1" fmla="*/ 76 h 84"/>
                <a:gd name="T2" fmla="*/ 77 w 164"/>
                <a:gd name="T3" fmla="*/ 40 h 84"/>
                <a:gd name="T4" fmla="*/ 6 w 164"/>
                <a:gd name="T5" fmla="*/ 1 h 84"/>
                <a:gd name="T6" fmla="*/ 2 w 164"/>
                <a:gd name="T7" fmla="*/ 7 h 84"/>
                <a:gd name="T8" fmla="*/ 72 w 164"/>
                <a:gd name="T9" fmla="*/ 61 h 84"/>
                <a:gd name="T10" fmla="*/ 159 w 164"/>
                <a:gd name="T11" fmla="*/ 84 h 84"/>
                <a:gd name="T12" fmla="*/ 160 w 164"/>
                <a:gd name="T13" fmla="*/ 76 h 84"/>
              </a:gdLst>
              <a:ahLst/>
              <a:cxnLst>
                <a:cxn ang="0">
                  <a:pos x="T0" y="T1"/>
                </a:cxn>
                <a:cxn ang="0">
                  <a:pos x="T2" y="T3"/>
                </a:cxn>
                <a:cxn ang="0">
                  <a:pos x="T4" y="T5"/>
                </a:cxn>
                <a:cxn ang="0">
                  <a:pos x="T6" y="T7"/>
                </a:cxn>
                <a:cxn ang="0">
                  <a:pos x="T8" y="T9"/>
                </a:cxn>
                <a:cxn ang="0">
                  <a:pos x="T10" y="T11"/>
                </a:cxn>
                <a:cxn ang="0">
                  <a:pos x="T12" y="T13"/>
                </a:cxn>
              </a:cxnLst>
              <a:rect l="0" t="0" r="r" b="b"/>
              <a:pathLst>
                <a:path w="164" h="84">
                  <a:moveTo>
                    <a:pt x="160" y="76"/>
                  </a:moveTo>
                  <a:cubicBezTo>
                    <a:pt x="132" y="65"/>
                    <a:pt x="104" y="54"/>
                    <a:pt x="77" y="40"/>
                  </a:cubicBezTo>
                  <a:cubicBezTo>
                    <a:pt x="53" y="28"/>
                    <a:pt x="31" y="11"/>
                    <a:pt x="6" y="1"/>
                  </a:cubicBezTo>
                  <a:cubicBezTo>
                    <a:pt x="3" y="0"/>
                    <a:pt x="0" y="4"/>
                    <a:pt x="2" y="7"/>
                  </a:cubicBezTo>
                  <a:cubicBezTo>
                    <a:pt x="17" y="31"/>
                    <a:pt x="47" y="48"/>
                    <a:pt x="72" y="61"/>
                  </a:cubicBezTo>
                  <a:cubicBezTo>
                    <a:pt x="100" y="75"/>
                    <a:pt x="129" y="83"/>
                    <a:pt x="159" y="84"/>
                  </a:cubicBezTo>
                  <a:cubicBezTo>
                    <a:pt x="164" y="84"/>
                    <a:pt x="164" y="78"/>
                    <a:pt x="160" y="7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
              <a:extLst>
                <a:ext uri="{FF2B5EF4-FFF2-40B4-BE49-F238E27FC236}">
                  <a16:creationId xmlns:a16="http://schemas.microsoft.com/office/drawing/2014/main" id="{6E74DAC6-44B3-421B-ABCD-621F236A04FB}"/>
                </a:ext>
              </a:extLst>
            </p:cNvPr>
            <p:cNvSpPr>
              <a:spLocks noEditPoints="1"/>
            </p:cNvSpPr>
            <p:nvPr/>
          </p:nvSpPr>
          <p:spPr bwMode="auto">
            <a:xfrm>
              <a:off x="1323053" y="2966532"/>
              <a:ext cx="2222896" cy="2377715"/>
            </a:xfrm>
            <a:custGeom>
              <a:avLst/>
              <a:gdLst>
                <a:gd name="T0" fmla="*/ 669 w 698"/>
                <a:gd name="T1" fmla="*/ 327 h 810"/>
                <a:gd name="T2" fmla="*/ 662 w 698"/>
                <a:gd name="T3" fmla="*/ 318 h 810"/>
                <a:gd name="T4" fmla="*/ 656 w 698"/>
                <a:gd name="T5" fmla="*/ 291 h 810"/>
                <a:gd name="T6" fmla="*/ 640 w 698"/>
                <a:gd name="T7" fmla="*/ 271 h 810"/>
                <a:gd name="T8" fmla="*/ 566 w 698"/>
                <a:gd name="T9" fmla="*/ 171 h 810"/>
                <a:gd name="T10" fmla="*/ 489 w 698"/>
                <a:gd name="T11" fmla="*/ 106 h 810"/>
                <a:gd name="T12" fmla="*/ 475 w 698"/>
                <a:gd name="T13" fmla="*/ 88 h 810"/>
                <a:gd name="T14" fmla="*/ 458 w 698"/>
                <a:gd name="T15" fmla="*/ 27 h 810"/>
                <a:gd name="T16" fmla="*/ 457 w 698"/>
                <a:gd name="T17" fmla="*/ 27 h 810"/>
                <a:gd name="T18" fmla="*/ 426 w 698"/>
                <a:gd name="T19" fmla="*/ 11 h 810"/>
                <a:gd name="T20" fmla="*/ 376 w 698"/>
                <a:gd name="T21" fmla="*/ 3 h 810"/>
                <a:gd name="T22" fmla="*/ 295 w 698"/>
                <a:gd name="T23" fmla="*/ 6 h 810"/>
                <a:gd name="T24" fmla="*/ 284 w 698"/>
                <a:gd name="T25" fmla="*/ 11 h 810"/>
                <a:gd name="T26" fmla="*/ 276 w 698"/>
                <a:gd name="T27" fmla="*/ 12 h 810"/>
                <a:gd name="T28" fmla="*/ 266 w 698"/>
                <a:gd name="T29" fmla="*/ 29 h 810"/>
                <a:gd name="T30" fmla="*/ 265 w 698"/>
                <a:gd name="T31" fmla="*/ 53 h 810"/>
                <a:gd name="T32" fmla="*/ 258 w 698"/>
                <a:gd name="T33" fmla="*/ 62 h 810"/>
                <a:gd name="T34" fmla="*/ 246 w 698"/>
                <a:gd name="T35" fmla="*/ 83 h 810"/>
                <a:gd name="T36" fmla="*/ 246 w 698"/>
                <a:gd name="T37" fmla="*/ 84 h 810"/>
                <a:gd name="T38" fmla="*/ 175 w 698"/>
                <a:gd name="T39" fmla="*/ 153 h 810"/>
                <a:gd name="T40" fmla="*/ 140 w 698"/>
                <a:gd name="T41" fmla="*/ 189 h 810"/>
                <a:gd name="T42" fmla="*/ 114 w 698"/>
                <a:gd name="T43" fmla="*/ 202 h 810"/>
                <a:gd name="T44" fmla="*/ 61 w 698"/>
                <a:gd name="T45" fmla="*/ 610 h 810"/>
                <a:gd name="T46" fmla="*/ 61 w 698"/>
                <a:gd name="T47" fmla="*/ 611 h 810"/>
                <a:gd name="T48" fmla="*/ 62 w 698"/>
                <a:gd name="T49" fmla="*/ 619 h 810"/>
                <a:gd name="T50" fmla="*/ 144 w 698"/>
                <a:gd name="T51" fmla="*/ 731 h 810"/>
                <a:gd name="T52" fmla="*/ 268 w 698"/>
                <a:gd name="T53" fmla="*/ 797 h 810"/>
                <a:gd name="T54" fmla="*/ 415 w 698"/>
                <a:gd name="T55" fmla="*/ 799 h 810"/>
                <a:gd name="T56" fmla="*/ 462 w 698"/>
                <a:gd name="T57" fmla="*/ 785 h 810"/>
                <a:gd name="T58" fmla="*/ 610 w 698"/>
                <a:gd name="T59" fmla="*/ 710 h 810"/>
                <a:gd name="T60" fmla="*/ 622 w 698"/>
                <a:gd name="T61" fmla="*/ 691 h 810"/>
                <a:gd name="T62" fmla="*/ 662 w 698"/>
                <a:gd name="T63" fmla="*/ 628 h 810"/>
                <a:gd name="T64" fmla="*/ 672 w 698"/>
                <a:gd name="T65" fmla="*/ 574 h 810"/>
                <a:gd name="T66" fmla="*/ 669 w 698"/>
                <a:gd name="T67" fmla="*/ 327 h 810"/>
                <a:gd name="T68" fmla="*/ 534 w 698"/>
                <a:gd name="T69" fmla="*/ 523 h 810"/>
                <a:gd name="T70" fmla="*/ 536 w 698"/>
                <a:gd name="T71" fmla="*/ 520 h 810"/>
                <a:gd name="T72" fmla="*/ 535 w 698"/>
                <a:gd name="T73" fmla="*/ 527 h 810"/>
                <a:gd name="T74" fmla="*/ 535 w 698"/>
                <a:gd name="T75" fmla="*/ 529 h 810"/>
                <a:gd name="T76" fmla="*/ 535 w 698"/>
                <a:gd name="T77" fmla="*/ 530 h 810"/>
                <a:gd name="T78" fmla="*/ 534 w 698"/>
                <a:gd name="T79" fmla="*/ 525 h 810"/>
                <a:gd name="T80" fmla="*/ 534 w 698"/>
                <a:gd name="T81" fmla="*/ 52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8" h="810">
                  <a:moveTo>
                    <a:pt x="669" y="327"/>
                  </a:moveTo>
                  <a:cubicBezTo>
                    <a:pt x="667" y="323"/>
                    <a:pt x="665" y="320"/>
                    <a:pt x="662" y="318"/>
                  </a:cubicBezTo>
                  <a:cubicBezTo>
                    <a:pt x="660" y="309"/>
                    <a:pt x="658" y="300"/>
                    <a:pt x="656" y="291"/>
                  </a:cubicBezTo>
                  <a:cubicBezTo>
                    <a:pt x="655" y="282"/>
                    <a:pt x="648" y="275"/>
                    <a:pt x="640" y="271"/>
                  </a:cubicBezTo>
                  <a:cubicBezTo>
                    <a:pt x="629" y="231"/>
                    <a:pt x="597" y="196"/>
                    <a:pt x="566" y="171"/>
                  </a:cubicBezTo>
                  <a:cubicBezTo>
                    <a:pt x="542" y="151"/>
                    <a:pt x="511" y="131"/>
                    <a:pt x="489" y="106"/>
                  </a:cubicBezTo>
                  <a:cubicBezTo>
                    <a:pt x="487" y="97"/>
                    <a:pt x="482" y="91"/>
                    <a:pt x="475" y="88"/>
                  </a:cubicBezTo>
                  <a:cubicBezTo>
                    <a:pt x="463" y="70"/>
                    <a:pt x="456" y="50"/>
                    <a:pt x="458" y="27"/>
                  </a:cubicBezTo>
                  <a:cubicBezTo>
                    <a:pt x="458" y="27"/>
                    <a:pt x="458" y="27"/>
                    <a:pt x="457" y="27"/>
                  </a:cubicBezTo>
                  <a:cubicBezTo>
                    <a:pt x="458" y="10"/>
                    <a:pt x="438" y="3"/>
                    <a:pt x="426" y="11"/>
                  </a:cubicBezTo>
                  <a:cubicBezTo>
                    <a:pt x="410" y="6"/>
                    <a:pt x="392" y="5"/>
                    <a:pt x="376" y="3"/>
                  </a:cubicBezTo>
                  <a:cubicBezTo>
                    <a:pt x="349" y="0"/>
                    <a:pt x="322" y="1"/>
                    <a:pt x="295" y="6"/>
                  </a:cubicBezTo>
                  <a:cubicBezTo>
                    <a:pt x="290" y="7"/>
                    <a:pt x="287" y="9"/>
                    <a:pt x="284" y="11"/>
                  </a:cubicBezTo>
                  <a:cubicBezTo>
                    <a:pt x="281" y="11"/>
                    <a:pt x="279" y="11"/>
                    <a:pt x="276" y="12"/>
                  </a:cubicBezTo>
                  <a:cubicBezTo>
                    <a:pt x="267" y="12"/>
                    <a:pt x="263" y="22"/>
                    <a:pt x="266" y="29"/>
                  </a:cubicBezTo>
                  <a:cubicBezTo>
                    <a:pt x="266" y="37"/>
                    <a:pt x="266" y="45"/>
                    <a:pt x="265" y="53"/>
                  </a:cubicBezTo>
                  <a:cubicBezTo>
                    <a:pt x="262" y="55"/>
                    <a:pt x="260" y="58"/>
                    <a:pt x="258" y="62"/>
                  </a:cubicBezTo>
                  <a:cubicBezTo>
                    <a:pt x="254" y="69"/>
                    <a:pt x="250" y="76"/>
                    <a:pt x="246" y="83"/>
                  </a:cubicBezTo>
                  <a:cubicBezTo>
                    <a:pt x="246" y="84"/>
                    <a:pt x="246" y="84"/>
                    <a:pt x="246" y="84"/>
                  </a:cubicBezTo>
                  <a:cubicBezTo>
                    <a:pt x="227" y="111"/>
                    <a:pt x="201" y="131"/>
                    <a:pt x="175" y="153"/>
                  </a:cubicBezTo>
                  <a:cubicBezTo>
                    <a:pt x="163" y="164"/>
                    <a:pt x="151" y="176"/>
                    <a:pt x="140" y="189"/>
                  </a:cubicBezTo>
                  <a:cubicBezTo>
                    <a:pt x="130" y="188"/>
                    <a:pt x="120" y="192"/>
                    <a:pt x="114" y="202"/>
                  </a:cubicBezTo>
                  <a:cubicBezTo>
                    <a:pt x="44" y="325"/>
                    <a:pt x="0" y="474"/>
                    <a:pt x="61" y="610"/>
                  </a:cubicBezTo>
                  <a:cubicBezTo>
                    <a:pt x="61" y="610"/>
                    <a:pt x="61" y="611"/>
                    <a:pt x="61" y="611"/>
                  </a:cubicBezTo>
                  <a:cubicBezTo>
                    <a:pt x="61" y="614"/>
                    <a:pt x="61" y="616"/>
                    <a:pt x="62" y="619"/>
                  </a:cubicBezTo>
                  <a:cubicBezTo>
                    <a:pt x="83" y="661"/>
                    <a:pt x="107" y="700"/>
                    <a:pt x="144" y="731"/>
                  </a:cubicBezTo>
                  <a:cubicBezTo>
                    <a:pt x="179" y="762"/>
                    <a:pt x="222" y="786"/>
                    <a:pt x="268" y="797"/>
                  </a:cubicBezTo>
                  <a:cubicBezTo>
                    <a:pt x="316" y="809"/>
                    <a:pt x="367" y="810"/>
                    <a:pt x="415" y="799"/>
                  </a:cubicBezTo>
                  <a:cubicBezTo>
                    <a:pt x="430" y="796"/>
                    <a:pt x="446" y="791"/>
                    <a:pt x="462" y="785"/>
                  </a:cubicBezTo>
                  <a:cubicBezTo>
                    <a:pt x="522" y="786"/>
                    <a:pt x="574" y="758"/>
                    <a:pt x="610" y="710"/>
                  </a:cubicBezTo>
                  <a:cubicBezTo>
                    <a:pt x="614" y="704"/>
                    <a:pt x="618" y="697"/>
                    <a:pt x="622" y="691"/>
                  </a:cubicBezTo>
                  <a:cubicBezTo>
                    <a:pt x="646" y="682"/>
                    <a:pt x="656" y="649"/>
                    <a:pt x="662" y="628"/>
                  </a:cubicBezTo>
                  <a:cubicBezTo>
                    <a:pt x="667" y="611"/>
                    <a:pt x="672" y="592"/>
                    <a:pt x="672" y="574"/>
                  </a:cubicBezTo>
                  <a:cubicBezTo>
                    <a:pt x="698" y="493"/>
                    <a:pt x="696" y="408"/>
                    <a:pt x="669" y="327"/>
                  </a:cubicBezTo>
                  <a:moveTo>
                    <a:pt x="534" y="523"/>
                  </a:moveTo>
                  <a:cubicBezTo>
                    <a:pt x="535" y="522"/>
                    <a:pt x="535" y="521"/>
                    <a:pt x="536" y="520"/>
                  </a:cubicBezTo>
                  <a:cubicBezTo>
                    <a:pt x="535" y="522"/>
                    <a:pt x="535" y="525"/>
                    <a:pt x="535" y="527"/>
                  </a:cubicBezTo>
                  <a:cubicBezTo>
                    <a:pt x="535" y="528"/>
                    <a:pt x="535" y="529"/>
                    <a:pt x="535" y="529"/>
                  </a:cubicBezTo>
                  <a:cubicBezTo>
                    <a:pt x="535" y="530"/>
                    <a:pt x="535" y="530"/>
                    <a:pt x="535" y="530"/>
                  </a:cubicBezTo>
                  <a:cubicBezTo>
                    <a:pt x="534" y="529"/>
                    <a:pt x="534" y="527"/>
                    <a:pt x="534" y="525"/>
                  </a:cubicBezTo>
                  <a:cubicBezTo>
                    <a:pt x="534" y="525"/>
                    <a:pt x="534" y="524"/>
                    <a:pt x="534" y="5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14">
              <a:extLst>
                <a:ext uri="{FF2B5EF4-FFF2-40B4-BE49-F238E27FC236}">
                  <a16:creationId xmlns:a16="http://schemas.microsoft.com/office/drawing/2014/main" id="{DA95FEF7-3D1F-4EF5-923A-250A3B97ABF7}"/>
                </a:ext>
              </a:extLst>
            </p:cNvPr>
            <p:cNvSpPr>
              <a:spLocks/>
            </p:cNvSpPr>
            <p:nvPr/>
          </p:nvSpPr>
          <p:spPr bwMode="auto">
            <a:xfrm>
              <a:off x="2699309" y="5000398"/>
              <a:ext cx="85783" cy="84244"/>
            </a:xfrm>
            <a:custGeom>
              <a:avLst/>
              <a:gdLst>
                <a:gd name="T0" fmla="*/ 22 w 27"/>
                <a:gd name="T1" fmla="*/ 4 h 29"/>
                <a:gd name="T2" fmla="*/ 10 w 27"/>
                <a:gd name="T3" fmla="*/ 1 h 29"/>
                <a:gd name="T4" fmla="*/ 1 w 27"/>
                <a:gd name="T5" fmla="*/ 10 h 29"/>
                <a:gd name="T6" fmla="*/ 2 w 27"/>
                <a:gd name="T7" fmla="*/ 22 h 29"/>
                <a:gd name="T8" fmla="*/ 10 w 27"/>
                <a:gd name="T9" fmla="*/ 28 h 29"/>
                <a:gd name="T10" fmla="*/ 11 w 27"/>
                <a:gd name="T11" fmla="*/ 28 h 29"/>
                <a:gd name="T12" fmla="*/ 11 w 27"/>
                <a:gd name="T13" fmla="*/ 28 h 29"/>
                <a:gd name="T14" fmla="*/ 21 w 27"/>
                <a:gd name="T15" fmla="*/ 26 h 29"/>
                <a:gd name="T16" fmla="*/ 27 w 27"/>
                <a:gd name="T17" fmla="*/ 14 h 29"/>
                <a:gd name="T18" fmla="*/ 22 w 27"/>
                <a:gd name="T1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9">
                  <a:moveTo>
                    <a:pt x="22" y="4"/>
                  </a:moveTo>
                  <a:cubicBezTo>
                    <a:pt x="19" y="1"/>
                    <a:pt x="15" y="0"/>
                    <a:pt x="10" y="1"/>
                  </a:cubicBezTo>
                  <a:cubicBezTo>
                    <a:pt x="6" y="2"/>
                    <a:pt x="2" y="6"/>
                    <a:pt x="1" y="10"/>
                  </a:cubicBezTo>
                  <a:cubicBezTo>
                    <a:pt x="1" y="14"/>
                    <a:pt x="0" y="18"/>
                    <a:pt x="2" y="22"/>
                  </a:cubicBezTo>
                  <a:cubicBezTo>
                    <a:pt x="3" y="25"/>
                    <a:pt x="6" y="28"/>
                    <a:pt x="10" y="28"/>
                  </a:cubicBezTo>
                  <a:cubicBezTo>
                    <a:pt x="10" y="28"/>
                    <a:pt x="11" y="28"/>
                    <a:pt x="11" y="28"/>
                  </a:cubicBezTo>
                  <a:cubicBezTo>
                    <a:pt x="11" y="28"/>
                    <a:pt x="11" y="28"/>
                    <a:pt x="11" y="28"/>
                  </a:cubicBezTo>
                  <a:cubicBezTo>
                    <a:pt x="14" y="29"/>
                    <a:pt x="18" y="27"/>
                    <a:pt x="21" y="26"/>
                  </a:cubicBezTo>
                  <a:cubicBezTo>
                    <a:pt x="25" y="24"/>
                    <a:pt x="27" y="18"/>
                    <a:pt x="27" y="14"/>
                  </a:cubicBezTo>
                  <a:cubicBezTo>
                    <a:pt x="27" y="10"/>
                    <a:pt x="25" y="6"/>
                    <a:pt x="22" y="4"/>
                  </a:cubicBezTo>
                </a:path>
              </a:pathLst>
            </a:custGeom>
            <a:solidFill>
              <a:srgbClr val="FBCD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5">
              <a:extLst>
                <a:ext uri="{FF2B5EF4-FFF2-40B4-BE49-F238E27FC236}">
                  <a16:creationId xmlns:a16="http://schemas.microsoft.com/office/drawing/2014/main" id="{1B9CE181-C246-44AA-9C15-F86CA94FBBD9}"/>
                </a:ext>
              </a:extLst>
            </p:cNvPr>
            <p:cNvSpPr>
              <a:spLocks noEditPoints="1"/>
            </p:cNvSpPr>
            <p:nvPr/>
          </p:nvSpPr>
          <p:spPr bwMode="auto">
            <a:xfrm>
              <a:off x="2113748" y="2182557"/>
              <a:ext cx="757127" cy="804606"/>
            </a:xfrm>
            <a:custGeom>
              <a:avLst/>
              <a:gdLst>
                <a:gd name="T0" fmla="*/ 226 w 238"/>
                <a:gd name="T1" fmla="*/ 257 h 274"/>
                <a:gd name="T2" fmla="*/ 225 w 238"/>
                <a:gd name="T3" fmla="*/ 252 h 274"/>
                <a:gd name="T4" fmla="*/ 224 w 238"/>
                <a:gd name="T5" fmla="*/ 248 h 274"/>
                <a:gd name="T6" fmla="*/ 223 w 238"/>
                <a:gd name="T7" fmla="*/ 245 h 274"/>
                <a:gd name="T8" fmla="*/ 221 w 238"/>
                <a:gd name="T9" fmla="*/ 242 h 274"/>
                <a:gd name="T10" fmla="*/ 218 w 238"/>
                <a:gd name="T11" fmla="*/ 235 h 274"/>
                <a:gd name="T12" fmla="*/ 215 w 238"/>
                <a:gd name="T13" fmla="*/ 232 h 274"/>
                <a:gd name="T14" fmla="*/ 198 w 238"/>
                <a:gd name="T15" fmla="*/ 210 h 274"/>
                <a:gd name="T16" fmla="*/ 211 w 238"/>
                <a:gd name="T17" fmla="*/ 193 h 274"/>
                <a:gd name="T18" fmla="*/ 221 w 238"/>
                <a:gd name="T19" fmla="*/ 175 h 274"/>
                <a:gd name="T20" fmla="*/ 222 w 238"/>
                <a:gd name="T21" fmla="*/ 170 h 274"/>
                <a:gd name="T22" fmla="*/ 222 w 238"/>
                <a:gd name="T23" fmla="*/ 170 h 274"/>
                <a:gd name="T24" fmla="*/ 209 w 238"/>
                <a:gd name="T25" fmla="*/ 153 h 274"/>
                <a:gd name="T26" fmla="*/ 185 w 238"/>
                <a:gd name="T27" fmla="*/ 138 h 274"/>
                <a:gd name="T28" fmla="*/ 217 w 238"/>
                <a:gd name="T29" fmla="*/ 104 h 274"/>
                <a:gd name="T30" fmla="*/ 189 w 238"/>
                <a:gd name="T31" fmla="*/ 33 h 274"/>
                <a:gd name="T32" fmla="*/ 175 w 238"/>
                <a:gd name="T33" fmla="*/ 28 h 274"/>
                <a:gd name="T34" fmla="*/ 148 w 238"/>
                <a:gd name="T35" fmla="*/ 4 h 274"/>
                <a:gd name="T36" fmla="*/ 115 w 238"/>
                <a:gd name="T37" fmla="*/ 6 h 274"/>
                <a:gd name="T38" fmla="*/ 114 w 238"/>
                <a:gd name="T39" fmla="*/ 6 h 274"/>
                <a:gd name="T40" fmla="*/ 22 w 238"/>
                <a:gd name="T41" fmla="*/ 54 h 274"/>
                <a:gd name="T42" fmla="*/ 12 w 238"/>
                <a:gd name="T43" fmla="*/ 59 h 274"/>
                <a:gd name="T44" fmla="*/ 13 w 238"/>
                <a:gd name="T45" fmla="*/ 100 h 274"/>
                <a:gd name="T46" fmla="*/ 13 w 238"/>
                <a:gd name="T47" fmla="*/ 104 h 274"/>
                <a:gd name="T48" fmla="*/ 24 w 238"/>
                <a:gd name="T49" fmla="*/ 121 h 274"/>
                <a:gd name="T50" fmla="*/ 38 w 238"/>
                <a:gd name="T51" fmla="*/ 124 h 274"/>
                <a:gd name="T52" fmla="*/ 39 w 238"/>
                <a:gd name="T53" fmla="*/ 127 h 274"/>
                <a:gd name="T54" fmla="*/ 33 w 238"/>
                <a:gd name="T55" fmla="*/ 134 h 274"/>
                <a:gd name="T56" fmla="*/ 26 w 238"/>
                <a:gd name="T57" fmla="*/ 139 h 274"/>
                <a:gd name="T58" fmla="*/ 26 w 238"/>
                <a:gd name="T59" fmla="*/ 139 h 274"/>
                <a:gd name="T60" fmla="*/ 2 w 238"/>
                <a:gd name="T61" fmla="*/ 174 h 274"/>
                <a:gd name="T62" fmla="*/ 24 w 238"/>
                <a:gd name="T63" fmla="*/ 213 h 274"/>
                <a:gd name="T64" fmla="*/ 3 w 238"/>
                <a:gd name="T65" fmla="*/ 261 h 274"/>
                <a:gd name="T66" fmla="*/ 24 w 238"/>
                <a:gd name="T67" fmla="*/ 273 h 274"/>
                <a:gd name="T68" fmla="*/ 112 w 238"/>
                <a:gd name="T69" fmla="*/ 264 h 274"/>
                <a:gd name="T70" fmla="*/ 144 w 238"/>
                <a:gd name="T71" fmla="*/ 261 h 274"/>
                <a:gd name="T72" fmla="*/ 149 w 238"/>
                <a:gd name="T73" fmla="*/ 263 h 274"/>
                <a:gd name="T74" fmla="*/ 159 w 238"/>
                <a:gd name="T75" fmla="*/ 266 h 274"/>
                <a:gd name="T76" fmla="*/ 165 w 238"/>
                <a:gd name="T77" fmla="*/ 266 h 274"/>
                <a:gd name="T78" fmla="*/ 172 w 238"/>
                <a:gd name="T79" fmla="*/ 268 h 274"/>
                <a:gd name="T80" fmla="*/ 187 w 238"/>
                <a:gd name="T81" fmla="*/ 270 h 274"/>
                <a:gd name="T82" fmla="*/ 202 w 238"/>
                <a:gd name="T83" fmla="*/ 268 h 274"/>
                <a:gd name="T84" fmla="*/ 207 w 238"/>
                <a:gd name="T85" fmla="*/ 269 h 274"/>
                <a:gd name="T86" fmla="*/ 226 w 238"/>
                <a:gd name="T87" fmla="*/ 257 h 274"/>
                <a:gd name="T88" fmla="*/ 44 w 238"/>
                <a:gd name="T89" fmla="*/ 183 h 274"/>
                <a:gd name="T90" fmla="*/ 44 w 238"/>
                <a:gd name="T91" fmla="*/ 184 h 274"/>
                <a:gd name="T92" fmla="*/ 43 w 238"/>
                <a:gd name="T93" fmla="*/ 184 h 274"/>
                <a:gd name="T94" fmla="*/ 41 w 238"/>
                <a:gd name="T95" fmla="*/ 181 h 274"/>
                <a:gd name="T96" fmla="*/ 41 w 238"/>
                <a:gd name="T97" fmla="*/ 181 h 274"/>
                <a:gd name="T98" fmla="*/ 44 w 238"/>
                <a:gd name="T99" fmla="*/ 175 h 274"/>
                <a:gd name="T100" fmla="*/ 46 w 238"/>
                <a:gd name="T101" fmla="*/ 177 h 274"/>
                <a:gd name="T102" fmla="*/ 44 w 238"/>
                <a:gd name="T103" fmla="*/ 18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8" h="274">
                  <a:moveTo>
                    <a:pt x="226" y="257"/>
                  </a:moveTo>
                  <a:cubicBezTo>
                    <a:pt x="226" y="255"/>
                    <a:pt x="226" y="254"/>
                    <a:pt x="225" y="252"/>
                  </a:cubicBezTo>
                  <a:cubicBezTo>
                    <a:pt x="225" y="251"/>
                    <a:pt x="225" y="249"/>
                    <a:pt x="224" y="248"/>
                  </a:cubicBezTo>
                  <a:cubicBezTo>
                    <a:pt x="224" y="247"/>
                    <a:pt x="224" y="246"/>
                    <a:pt x="223" y="245"/>
                  </a:cubicBezTo>
                  <a:cubicBezTo>
                    <a:pt x="223" y="244"/>
                    <a:pt x="222" y="243"/>
                    <a:pt x="221" y="242"/>
                  </a:cubicBezTo>
                  <a:cubicBezTo>
                    <a:pt x="221" y="240"/>
                    <a:pt x="219" y="237"/>
                    <a:pt x="218" y="235"/>
                  </a:cubicBezTo>
                  <a:cubicBezTo>
                    <a:pt x="217" y="234"/>
                    <a:pt x="216" y="233"/>
                    <a:pt x="215" y="232"/>
                  </a:cubicBezTo>
                  <a:cubicBezTo>
                    <a:pt x="209" y="225"/>
                    <a:pt x="204" y="217"/>
                    <a:pt x="198" y="210"/>
                  </a:cubicBezTo>
                  <a:cubicBezTo>
                    <a:pt x="204" y="206"/>
                    <a:pt x="208" y="199"/>
                    <a:pt x="211" y="193"/>
                  </a:cubicBezTo>
                  <a:cubicBezTo>
                    <a:pt x="218" y="190"/>
                    <a:pt x="224" y="183"/>
                    <a:pt x="221" y="175"/>
                  </a:cubicBezTo>
                  <a:cubicBezTo>
                    <a:pt x="222" y="174"/>
                    <a:pt x="222" y="172"/>
                    <a:pt x="222" y="170"/>
                  </a:cubicBezTo>
                  <a:cubicBezTo>
                    <a:pt x="222" y="170"/>
                    <a:pt x="222" y="170"/>
                    <a:pt x="222" y="170"/>
                  </a:cubicBezTo>
                  <a:cubicBezTo>
                    <a:pt x="224" y="162"/>
                    <a:pt x="217" y="154"/>
                    <a:pt x="209" y="153"/>
                  </a:cubicBezTo>
                  <a:cubicBezTo>
                    <a:pt x="203" y="146"/>
                    <a:pt x="194" y="141"/>
                    <a:pt x="185" y="138"/>
                  </a:cubicBezTo>
                  <a:cubicBezTo>
                    <a:pt x="196" y="127"/>
                    <a:pt x="208" y="116"/>
                    <a:pt x="217" y="104"/>
                  </a:cubicBezTo>
                  <a:cubicBezTo>
                    <a:pt x="238" y="75"/>
                    <a:pt x="205" y="54"/>
                    <a:pt x="189" y="33"/>
                  </a:cubicBezTo>
                  <a:cubicBezTo>
                    <a:pt x="185" y="29"/>
                    <a:pt x="180" y="27"/>
                    <a:pt x="175" y="28"/>
                  </a:cubicBezTo>
                  <a:cubicBezTo>
                    <a:pt x="167" y="18"/>
                    <a:pt x="159" y="8"/>
                    <a:pt x="148" y="4"/>
                  </a:cubicBezTo>
                  <a:cubicBezTo>
                    <a:pt x="138" y="0"/>
                    <a:pt x="125" y="0"/>
                    <a:pt x="115" y="6"/>
                  </a:cubicBezTo>
                  <a:cubicBezTo>
                    <a:pt x="115" y="6"/>
                    <a:pt x="114" y="6"/>
                    <a:pt x="114" y="6"/>
                  </a:cubicBezTo>
                  <a:cubicBezTo>
                    <a:pt x="78" y="2"/>
                    <a:pt x="44" y="26"/>
                    <a:pt x="22" y="54"/>
                  </a:cubicBezTo>
                  <a:cubicBezTo>
                    <a:pt x="19" y="55"/>
                    <a:pt x="15" y="56"/>
                    <a:pt x="12" y="59"/>
                  </a:cubicBezTo>
                  <a:cubicBezTo>
                    <a:pt x="0" y="71"/>
                    <a:pt x="1" y="90"/>
                    <a:pt x="13" y="100"/>
                  </a:cubicBezTo>
                  <a:cubicBezTo>
                    <a:pt x="13" y="102"/>
                    <a:pt x="13" y="103"/>
                    <a:pt x="13" y="104"/>
                  </a:cubicBezTo>
                  <a:cubicBezTo>
                    <a:pt x="15" y="110"/>
                    <a:pt x="19" y="117"/>
                    <a:pt x="24" y="121"/>
                  </a:cubicBezTo>
                  <a:cubicBezTo>
                    <a:pt x="28" y="124"/>
                    <a:pt x="33" y="126"/>
                    <a:pt x="38" y="124"/>
                  </a:cubicBezTo>
                  <a:cubicBezTo>
                    <a:pt x="38" y="125"/>
                    <a:pt x="39" y="126"/>
                    <a:pt x="39" y="127"/>
                  </a:cubicBezTo>
                  <a:cubicBezTo>
                    <a:pt x="37" y="129"/>
                    <a:pt x="35" y="131"/>
                    <a:pt x="33" y="134"/>
                  </a:cubicBezTo>
                  <a:cubicBezTo>
                    <a:pt x="30" y="135"/>
                    <a:pt x="28" y="137"/>
                    <a:pt x="26" y="139"/>
                  </a:cubicBezTo>
                  <a:cubicBezTo>
                    <a:pt x="26" y="139"/>
                    <a:pt x="26" y="139"/>
                    <a:pt x="26" y="139"/>
                  </a:cubicBezTo>
                  <a:cubicBezTo>
                    <a:pt x="19" y="153"/>
                    <a:pt x="0" y="154"/>
                    <a:pt x="2" y="174"/>
                  </a:cubicBezTo>
                  <a:cubicBezTo>
                    <a:pt x="3" y="188"/>
                    <a:pt x="14" y="201"/>
                    <a:pt x="24" y="213"/>
                  </a:cubicBezTo>
                  <a:cubicBezTo>
                    <a:pt x="9" y="224"/>
                    <a:pt x="0" y="238"/>
                    <a:pt x="3" y="261"/>
                  </a:cubicBezTo>
                  <a:cubicBezTo>
                    <a:pt x="5" y="270"/>
                    <a:pt x="16" y="274"/>
                    <a:pt x="24" y="273"/>
                  </a:cubicBezTo>
                  <a:cubicBezTo>
                    <a:pt x="53" y="268"/>
                    <a:pt x="83" y="266"/>
                    <a:pt x="112" y="264"/>
                  </a:cubicBezTo>
                  <a:cubicBezTo>
                    <a:pt x="119" y="264"/>
                    <a:pt x="133" y="264"/>
                    <a:pt x="144" y="261"/>
                  </a:cubicBezTo>
                  <a:cubicBezTo>
                    <a:pt x="146" y="262"/>
                    <a:pt x="147" y="262"/>
                    <a:pt x="149" y="263"/>
                  </a:cubicBezTo>
                  <a:cubicBezTo>
                    <a:pt x="152" y="264"/>
                    <a:pt x="155" y="265"/>
                    <a:pt x="159" y="266"/>
                  </a:cubicBezTo>
                  <a:cubicBezTo>
                    <a:pt x="161" y="267"/>
                    <a:pt x="163" y="267"/>
                    <a:pt x="165" y="266"/>
                  </a:cubicBezTo>
                  <a:cubicBezTo>
                    <a:pt x="167" y="267"/>
                    <a:pt x="170" y="267"/>
                    <a:pt x="172" y="268"/>
                  </a:cubicBezTo>
                  <a:cubicBezTo>
                    <a:pt x="177" y="269"/>
                    <a:pt x="182" y="269"/>
                    <a:pt x="187" y="270"/>
                  </a:cubicBezTo>
                  <a:cubicBezTo>
                    <a:pt x="190" y="270"/>
                    <a:pt x="197" y="268"/>
                    <a:pt x="202" y="268"/>
                  </a:cubicBezTo>
                  <a:cubicBezTo>
                    <a:pt x="203" y="269"/>
                    <a:pt x="205" y="269"/>
                    <a:pt x="207" y="269"/>
                  </a:cubicBezTo>
                  <a:cubicBezTo>
                    <a:pt x="215" y="272"/>
                    <a:pt x="227" y="267"/>
                    <a:pt x="226" y="257"/>
                  </a:cubicBezTo>
                  <a:moveTo>
                    <a:pt x="44" y="183"/>
                  </a:moveTo>
                  <a:cubicBezTo>
                    <a:pt x="44" y="183"/>
                    <a:pt x="44" y="183"/>
                    <a:pt x="44" y="184"/>
                  </a:cubicBezTo>
                  <a:cubicBezTo>
                    <a:pt x="43" y="184"/>
                    <a:pt x="43" y="184"/>
                    <a:pt x="43" y="184"/>
                  </a:cubicBezTo>
                  <a:cubicBezTo>
                    <a:pt x="43" y="183"/>
                    <a:pt x="42" y="182"/>
                    <a:pt x="41" y="181"/>
                  </a:cubicBezTo>
                  <a:cubicBezTo>
                    <a:pt x="41" y="181"/>
                    <a:pt x="41" y="181"/>
                    <a:pt x="41" y="181"/>
                  </a:cubicBezTo>
                  <a:cubicBezTo>
                    <a:pt x="42" y="179"/>
                    <a:pt x="43" y="177"/>
                    <a:pt x="44" y="175"/>
                  </a:cubicBezTo>
                  <a:cubicBezTo>
                    <a:pt x="44" y="176"/>
                    <a:pt x="45" y="176"/>
                    <a:pt x="46" y="177"/>
                  </a:cubicBezTo>
                  <a:cubicBezTo>
                    <a:pt x="45" y="179"/>
                    <a:pt x="44" y="181"/>
                    <a:pt x="44" y="183"/>
                  </a:cubicBezTo>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6">
              <a:extLst>
                <a:ext uri="{FF2B5EF4-FFF2-40B4-BE49-F238E27FC236}">
                  <a16:creationId xmlns:a16="http://schemas.microsoft.com/office/drawing/2014/main" id="{874DD54E-7B11-4FCB-AC58-6DE869961A8A}"/>
                </a:ext>
              </a:extLst>
            </p:cNvPr>
            <p:cNvSpPr>
              <a:spLocks/>
            </p:cNvSpPr>
            <p:nvPr/>
          </p:nvSpPr>
          <p:spPr bwMode="auto">
            <a:xfrm>
              <a:off x="2117478" y="2330412"/>
              <a:ext cx="684399" cy="233817"/>
            </a:xfrm>
            <a:custGeom>
              <a:avLst/>
              <a:gdLst>
                <a:gd name="T0" fmla="*/ 213 w 215"/>
                <a:gd name="T1" fmla="*/ 48 h 80"/>
                <a:gd name="T2" fmla="*/ 214 w 215"/>
                <a:gd name="T3" fmla="*/ 49 h 80"/>
                <a:gd name="T4" fmla="*/ 214 w 215"/>
                <a:gd name="T5" fmla="*/ 46 h 80"/>
                <a:gd name="T6" fmla="*/ 214 w 215"/>
                <a:gd name="T7" fmla="*/ 38 h 80"/>
                <a:gd name="T8" fmla="*/ 189 w 215"/>
                <a:gd name="T9" fmla="*/ 17 h 80"/>
                <a:gd name="T10" fmla="*/ 188 w 215"/>
                <a:gd name="T11" fmla="*/ 16 h 80"/>
                <a:gd name="T12" fmla="*/ 152 w 215"/>
                <a:gd name="T13" fmla="*/ 2 h 80"/>
                <a:gd name="T14" fmla="*/ 143 w 215"/>
                <a:gd name="T15" fmla="*/ 0 h 80"/>
                <a:gd name="T16" fmla="*/ 143 w 215"/>
                <a:gd name="T17" fmla="*/ 0 h 80"/>
                <a:gd name="T18" fmla="*/ 118 w 215"/>
                <a:gd name="T19" fmla="*/ 2 h 80"/>
                <a:gd name="T20" fmla="*/ 109 w 215"/>
                <a:gd name="T21" fmla="*/ 5 h 80"/>
                <a:gd name="T22" fmla="*/ 76 w 215"/>
                <a:gd name="T23" fmla="*/ 5 h 80"/>
                <a:gd name="T24" fmla="*/ 52 w 215"/>
                <a:gd name="T25" fmla="*/ 11 h 80"/>
                <a:gd name="T26" fmla="*/ 51 w 215"/>
                <a:gd name="T27" fmla="*/ 11 h 80"/>
                <a:gd name="T28" fmla="*/ 25 w 215"/>
                <a:gd name="T29" fmla="*/ 16 h 80"/>
                <a:gd name="T30" fmla="*/ 15 w 215"/>
                <a:gd name="T31" fmla="*/ 18 h 80"/>
                <a:gd name="T32" fmla="*/ 9 w 215"/>
                <a:gd name="T33" fmla="*/ 46 h 80"/>
                <a:gd name="T34" fmla="*/ 9 w 215"/>
                <a:gd name="T35" fmla="*/ 46 h 80"/>
                <a:gd name="T36" fmla="*/ 18 w 215"/>
                <a:gd name="T37" fmla="*/ 57 h 80"/>
                <a:gd name="T38" fmla="*/ 18 w 215"/>
                <a:gd name="T39" fmla="*/ 59 h 80"/>
                <a:gd name="T40" fmla="*/ 33 w 215"/>
                <a:gd name="T41" fmla="*/ 76 h 80"/>
                <a:gd name="T42" fmla="*/ 43 w 215"/>
                <a:gd name="T43" fmla="*/ 77 h 80"/>
                <a:gd name="T44" fmla="*/ 51 w 215"/>
                <a:gd name="T45" fmla="*/ 77 h 80"/>
                <a:gd name="T46" fmla="*/ 71 w 215"/>
                <a:gd name="T47" fmla="*/ 72 h 80"/>
                <a:gd name="T48" fmla="*/ 74 w 215"/>
                <a:gd name="T49" fmla="*/ 73 h 80"/>
                <a:gd name="T50" fmla="*/ 154 w 215"/>
                <a:gd name="T51" fmla="*/ 77 h 80"/>
                <a:gd name="T52" fmla="*/ 169 w 215"/>
                <a:gd name="T53" fmla="*/ 75 h 80"/>
                <a:gd name="T54" fmla="*/ 195 w 215"/>
                <a:gd name="T55" fmla="*/ 68 h 80"/>
                <a:gd name="T56" fmla="*/ 198 w 215"/>
                <a:gd name="T57" fmla="*/ 61 h 80"/>
                <a:gd name="T58" fmla="*/ 201 w 215"/>
                <a:gd name="T59" fmla="*/ 59 h 80"/>
                <a:gd name="T60" fmla="*/ 212 w 215"/>
                <a:gd name="T61" fmla="*/ 52 h 80"/>
                <a:gd name="T62" fmla="*/ 214 w 215"/>
                <a:gd name="T63" fmla="*/ 49 h 80"/>
                <a:gd name="T64" fmla="*/ 213 w 215"/>
                <a:gd name="T65" fmla="*/ 48 h 80"/>
                <a:gd name="T66" fmla="*/ 213 w 215"/>
                <a:gd name="T67" fmla="*/ 4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5" h="80">
                  <a:moveTo>
                    <a:pt x="213" y="48"/>
                  </a:moveTo>
                  <a:cubicBezTo>
                    <a:pt x="214" y="49"/>
                    <a:pt x="214" y="49"/>
                    <a:pt x="214" y="49"/>
                  </a:cubicBezTo>
                  <a:cubicBezTo>
                    <a:pt x="214" y="48"/>
                    <a:pt x="214" y="47"/>
                    <a:pt x="214" y="46"/>
                  </a:cubicBezTo>
                  <a:cubicBezTo>
                    <a:pt x="215" y="44"/>
                    <a:pt x="215" y="41"/>
                    <a:pt x="214" y="38"/>
                  </a:cubicBezTo>
                  <a:cubicBezTo>
                    <a:pt x="213" y="26"/>
                    <a:pt x="201" y="20"/>
                    <a:pt x="189" y="17"/>
                  </a:cubicBezTo>
                  <a:cubicBezTo>
                    <a:pt x="188" y="17"/>
                    <a:pt x="188" y="16"/>
                    <a:pt x="188" y="16"/>
                  </a:cubicBezTo>
                  <a:cubicBezTo>
                    <a:pt x="178" y="7"/>
                    <a:pt x="165" y="3"/>
                    <a:pt x="152" y="2"/>
                  </a:cubicBezTo>
                  <a:cubicBezTo>
                    <a:pt x="149" y="1"/>
                    <a:pt x="147" y="1"/>
                    <a:pt x="143" y="0"/>
                  </a:cubicBezTo>
                  <a:cubicBezTo>
                    <a:pt x="143" y="0"/>
                    <a:pt x="143" y="0"/>
                    <a:pt x="143" y="0"/>
                  </a:cubicBezTo>
                  <a:cubicBezTo>
                    <a:pt x="135" y="1"/>
                    <a:pt x="127" y="1"/>
                    <a:pt x="118" y="2"/>
                  </a:cubicBezTo>
                  <a:cubicBezTo>
                    <a:pt x="114" y="2"/>
                    <a:pt x="112" y="3"/>
                    <a:pt x="109" y="5"/>
                  </a:cubicBezTo>
                  <a:cubicBezTo>
                    <a:pt x="98" y="2"/>
                    <a:pt x="86" y="4"/>
                    <a:pt x="76" y="5"/>
                  </a:cubicBezTo>
                  <a:cubicBezTo>
                    <a:pt x="67" y="7"/>
                    <a:pt x="59" y="8"/>
                    <a:pt x="52" y="11"/>
                  </a:cubicBezTo>
                  <a:cubicBezTo>
                    <a:pt x="52" y="11"/>
                    <a:pt x="51" y="11"/>
                    <a:pt x="51" y="11"/>
                  </a:cubicBezTo>
                  <a:cubicBezTo>
                    <a:pt x="43" y="13"/>
                    <a:pt x="34" y="15"/>
                    <a:pt x="25" y="16"/>
                  </a:cubicBezTo>
                  <a:cubicBezTo>
                    <a:pt x="22" y="17"/>
                    <a:pt x="18" y="17"/>
                    <a:pt x="15" y="18"/>
                  </a:cubicBezTo>
                  <a:cubicBezTo>
                    <a:pt x="0" y="21"/>
                    <a:pt x="0" y="37"/>
                    <a:pt x="9" y="46"/>
                  </a:cubicBezTo>
                  <a:cubicBezTo>
                    <a:pt x="9" y="46"/>
                    <a:pt x="9" y="46"/>
                    <a:pt x="9" y="46"/>
                  </a:cubicBezTo>
                  <a:cubicBezTo>
                    <a:pt x="10" y="51"/>
                    <a:pt x="13" y="55"/>
                    <a:pt x="18" y="57"/>
                  </a:cubicBezTo>
                  <a:cubicBezTo>
                    <a:pt x="18" y="58"/>
                    <a:pt x="18" y="58"/>
                    <a:pt x="18" y="59"/>
                  </a:cubicBezTo>
                  <a:cubicBezTo>
                    <a:pt x="20" y="67"/>
                    <a:pt x="25" y="73"/>
                    <a:pt x="33" y="76"/>
                  </a:cubicBezTo>
                  <a:cubicBezTo>
                    <a:pt x="37" y="77"/>
                    <a:pt x="40" y="77"/>
                    <a:pt x="43" y="77"/>
                  </a:cubicBezTo>
                  <a:cubicBezTo>
                    <a:pt x="45" y="78"/>
                    <a:pt x="48" y="78"/>
                    <a:pt x="51" y="77"/>
                  </a:cubicBezTo>
                  <a:cubicBezTo>
                    <a:pt x="58" y="76"/>
                    <a:pt x="65" y="75"/>
                    <a:pt x="71" y="72"/>
                  </a:cubicBezTo>
                  <a:cubicBezTo>
                    <a:pt x="72" y="72"/>
                    <a:pt x="73" y="73"/>
                    <a:pt x="74" y="73"/>
                  </a:cubicBezTo>
                  <a:cubicBezTo>
                    <a:pt x="101" y="70"/>
                    <a:pt x="127" y="76"/>
                    <a:pt x="154" y="77"/>
                  </a:cubicBezTo>
                  <a:cubicBezTo>
                    <a:pt x="159" y="78"/>
                    <a:pt x="164" y="77"/>
                    <a:pt x="169" y="75"/>
                  </a:cubicBezTo>
                  <a:cubicBezTo>
                    <a:pt x="177" y="80"/>
                    <a:pt x="188" y="80"/>
                    <a:pt x="195" y="68"/>
                  </a:cubicBezTo>
                  <a:cubicBezTo>
                    <a:pt x="196" y="66"/>
                    <a:pt x="197" y="64"/>
                    <a:pt x="198" y="61"/>
                  </a:cubicBezTo>
                  <a:cubicBezTo>
                    <a:pt x="199" y="61"/>
                    <a:pt x="200" y="60"/>
                    <a:pt x="201" y="59"/>
                  </a:cubicBezTo>
                  <a:cubicBezTo>
                    <a:pt x="206" y="59"/>
                    <a:pt x="210" y="57"/>
                    <a:pt x="212" y="52"/>
                  </a:cubicBezTo>
                  <a:cubicBezTo>
                    <a:pt x="213" y="51"/>
                    <a:pt x="213" y="50"/>
                    <a:pt x="214" y="49"/>
                  </a:cubicBezTo>
                  <a:cubicBezTo>
                    <a:pt x="213" y="49"/>
                    <a:pt x="213" y="49"/>
                    <a:pt x="213" y="48"/>
                  </a:cubicBezTo>
                  <a:cubicBezTo>
                    <a:pt x="213" y="48"/>
                    <a:pt x="213" y="48"/>
                    <a:pt x="213" y="48"/>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
              <a:extLst>
                <a:ext uri="{FF2B5EF4-FFF2-40B4-BE49-F238E27FC236}">
                  <a16:creationId xmlns:a16="http://schemas.microsoft.com/office/drawing/2014/main" id="{75BD20BD-39D2-454C-AC12-94E392D83042}"/>
                </a:ext>
              </a:extLst>
            </p:cNvPr>
            <p:cNvSpPr>
              <a:spLocks/>
            </p:cNvSpPr>
            <p:nvPr/>
          </p:nvSpPr>
          <p:spPr bwMode="auto">
            <a:xfrm>
              <a:off x="2110018" y="2631280"/>
              <a:ext cx="688129" cy="199432"/>
            </a:xfrm>
            <a:custGeom>
              <a:avLst/>
              <a:gdLst>
                <a:gd name="T0" fmla="*/ 216 w 216"/>
                <a:gd name="T1" fmla="*/ 27 h 68"/>
                <a:gd name="T2" fmla="*/ 205 w 216"/>
                <a:gd name="T3" fmla="*/ 13 h 68"/>
                <a:gd name="T4" fmla="*/ 118 w 216"/>
                <a:gd name="T5" fmla="*/ 3 h 68"/>
                <a:gd name="T6" fmla="*/ 101 w 216"/>
                <a:gd name="T7" fmla="*/ 5 h 68"/>
                <a:gd name="T8" fmla="*/ 56 w 216"/>
                <a:gd name="T9" fmla="*/ 8 h 68"/>
                <a:gd name="T10" fmla="*/ 48 w 216"/>
                <a:gd name="T11" fmla="*/ 5 h 68"/>
                <a:gd name="T12" fmla="*/ 22 w 216"/>
                <a:gd name="T13" fmla="*/ 10 h 68"/>
                <a:gd name="T14" fmla="*/ 20 w 216"/>
                <a:gd name="T15" fmla="*/ 12 h 68"/>
                <a:gd name="T16" fmla="*/ 10 w 216"/>
                <a:gd name="T17" fmla="*/ 19 h 68"/>
                <a:gd name="T18" fmla="*/ 23 w 216"/>
                <a:gd name="T19" fmla="*/ 42 h 68"/>
                <a:gd name="T20" fmla="*/ 39 w 216"/>
                <a:gd name="T21" fmla="*/ 63 h 68"/>
                <a:gd name="T22" fmla="*/ 116 w 216"/>
                <a:gd name="T23" fmla="*/ 53 h 68"/>
                <a:gd name="T24" fmla="*/ 196 w 216"/>
                <a:gd name="T25" fmla="*/ 59 h 68"/>
                <a:gd name="T26" fmla="*/ 212 w 216"/>
                <a:gd name="T27" fmla="*/ 49 h 68"/>
                <a:gd name="T28" fmla="*/ 216 w 216"/>
                <a:gd name="T29" fmla="*/ 2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 h="68">
                  <a:moveTo>
                    <a:pt x="216" y="27"/>
                  </a:moveTo>
                  <a:cubicBezTo>
                    <a:pt x="215" y="20"/>
                    <a:pt x="211" y="15"/>
                    <a:pt x="205" y="13"/>
                  </a:cubicBezTo>
                  <a:cubicBezTo>
                    <a:pt x="176" y="4"/>
                    <a:pt x="147" y="0"/>
                    <a:pt x="118" y="3"/>
                  </a:cubicBezTo>
                  <a:cubicBezTo>
                    <a:pt x="112" y="3"/>
                    <a:pt x="107" y="4"/>
                    <a:pt x="101" y="5"/>
                  </a:cubicBezTo>
                  <a:cubicBezTo>
                    <a:pt x="86" y="5"/>
                    <a:pt x="71" y="6"/>
                    <a:pt x="56" y="8"/>
                  </a:cubicBezTo>
                  <a:cubicBezTo>
                    <a:pt x="54" y="6"/>
                    <a:pt x="51" y="5"/>
                    <a:pt x="48" y="5"/>
                  </a:cubicBezTo>
                  <a:cubicBezTo>
                    <a:pt x="38" y="4"/>
                    <a:pt x="30" y="6"/>
                    <a:pt x="22" y="10"/>
                  </a:cubicBezTo>
                  <a:cubicBezTo>
                    <a:pt x="21" y="11"/>
                    <a:pt x="21" y="11"/>
                    <a:pt x="20" y="12"/>
                  </a:cubicBezTo>
                  <a:cubicBezTo>
                    <a:pt x="17" y="14"/>
                    <a:pt x="13" y="16"/>
                    <a:pt x="10" y="19"/>
                  </a:cubicBezTo>
                  <a:cubicBezTo>
                    <a:pt x="0" y="28"/>
                    <a:pt x="11" y="44"/>
                    <a:pt x="23" y="42"/>
                  </a:cubicBezTo>
                  <a:cubicBezTo>
                    <a:pt x="17" y="52"/>
                    <a:pt x="25" y="68"/>
                    <a:pt x="39" y="63"/>
                  </a:cubicBezTo>
                  <a:cubicBezTo>
                    <a:pt x="64" y="54"/>
                    <a:pt x="89" y="52"/>
                    <a:pt x="116" y="53"/>
                  </a:cubicBezTo>
                  <a:cubicBezTo>
                    <a:pt x="142" y="53"/>
                    <a:pt x="170" y="53"/>
                    <a:pt x="196" y="59"/>
                  </a:cubicBezTo>
                  <a:cubicBezTo>
                    <a:pt x="203" y="60"/>
                    <a:pt x="209" y="56"/>
                    <a:pt x="212" y="49"/>
                  </a:cubicBezTo>
                  <a:cubicBezTo>
                    <a:pt x="215" y="42"/>
                    <a:pt x="216" y="35"/>
                    <a:pt x="216" y="27"/>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8">
              <a:extLst>
                <a:ext uri="{FF2B5EF4-FFF2-40B4-BE49-F238E27FC236}">
                  <a16:creationId xmlns:a16="http://schemas.microsoft.com/office/drawing/2014/main" id="{ECA55DD0-2E8C-4A7D-9609-58B45DFCC95F}"/>
                </a:ext>
              </a:extLst>
            </p:cNvPr>
            <p:cNvSpPr>
              <a:spLocks/>
            </p:cNvSpPr>
            <p:nvPr/>
          </p:nvSpPr>
          <p:spPr bwMode="auto">
            <a:xfrm>
              <a:off x="2096965" y="2875413"/>
              <a:ext cx="738479" cy="116909"/>
            </a:xfrm>
            <a:custGeom>
              <a:avLst/>
              <a:gdLst>
                <a:gd name="T0" fmla="*/ 222 w 232"/>
                <a:gd name="T1" fmla="*/ 12 h 40"/>
                <a:gd name="T2" fmla="*/ 222 w 232"/>
                <a:gd name="T3" fmla="*/ 12 h 40"/>
                <a:gd name="T4" fmla="*/ 200 w 232"/>
                <a:gd name="T5" fmla="*/ 7 h 40"/>
                <a:gd name="T6" fmla="*/ 191 w 232"/>
                <a:gd name="T7" fmla="*/ 5 h 40"/>
                <a:gd name="T8" fmla="*/ 170 w 232"/>
                <a:gd name="T9" fmla="*/ 3 h 40"/>
                <a:gd name="T10" fmla="*/ 121 w 232"/>
                <a:gd name="T11" fmla="*/ 1 h 40"/>
                <a:gd name="T12" fmla="*/ 56 w 232"/>
                <a:gd name="T13" fmla="*/ 7 h 40"/>
                <a:gd name="T14" fmla="*/ 45 w 232"/>
                <a:gd name="T15" fmla="*/ 0 h 40"/>
                <a:gd name="T16" fmla="*/ 10 w 232"/>
                <a:gd name="T17" fmla="*/ 4 h 40"/>
                <a:gd name="T18" fmla="*/ 5 w 232"/>
                <a:gd name="T19" fmla="*/ 25 h 40"/>
                <a:gd name="T20" fmla="*/ 18 w 232"/>
                <a:gd name="T21" fmla="*/ 38 h 40"/>
                <a:gd name="T22" fmla="*/ 72 w 232"/>
                <a:gd name="T23" fmla="*/ 33 h 40"/>
                <a:gd name="T24" fmla="*/ 122 w 232"/>
                <a:gd name="T25" fmla="*/ 31 h 40"/>
                <a:gd name="T26" fmla="*/ 173 w 232"/>
                <a:gd name="T27" fmla="*/ 33 h 40"/>
                <a:gd name="T28" fmla="*/ 222 w 232"/>
                <a:gd name="T29" fmla="*/ 31 h 40"/>
                <a:gd name="T30" fmla="*/ 222 w 232"/>
                <a:gd name="T31"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2" h="40">
                  <a:moveTo>
                    <a:pt x="222" y="12"/>
                  </a:moveTo>
                  <a:cubicBezTo>
                    <a:pt x="222" y="12"/>
                    <a:pt x="222" y="12"/>
                    <a:pt x="222" y="12"/>
                  </a:cubicBezTo>
                  <a:cubicBezTo>
                    <a:pt x="215" y="9"/>
                    <a:pt x="208" y="8"/>
                    <a:pt x="200" y="7"/>
                  </a:cubicBezTo>
                  <a:cubicBezTo>
                    <a:pt x="197" y="6"/>
                    <a:pt x="194" y="5"/>
                    <a:pt x="191" y="5"/>
                  </a:cubicBezTo>
                  <a:cubicBezTo>
                    <a:pt x="184" y="4"/>
                    <a:pt x="177" y="3"/>
                    <a:pt x="170" y="3"/>
                  </a:cubicBezTo>
                  <a:cubicBezTo>
                    <a:pt x="154" y="1"/>
                    <a:pt x="138" y="1"/>
                    <a:pt x="121" y="1"/>
                  </a:cubicBezTo>
                  <a:cubicBezTo>
                    <a:pt x="99" y="1"/>
                    <a:pt x="78" y="3"/>
                    <a:pt x="56" y="7"/>
                  </a:cubicBezTo>
                  <a:cubicBezTo>
                    <a:pt x="54" y="3"/>
                    <a:pt x="51" y="0"/>
                    <a:pt x="45" y="0"/>
                  </a:cubicBezTo>
                  <a:cubicBezTo>
                    <a:pt x="33" y="0"/>
                    <a:pt x="22" y="1"/>
                    <a:pt x="10" y="4"/>
                  </a:cubicBezTo>
                  <a:cubicBezTo>
                    <a:pt x="1" y="6"/>
                    <a:pt x="0" y="19"/>
                    <a:pt x="5" y="25"/>
                  </a:cubicBezTo>
                  <a:cubicBezTo>
                    <a:pt x="5" y="31"/>
                    <a:pt x="10" y="37"/>
                    <a:pt x="18" y="38"/>
                  </a:cubicBezTo>
                  <a:cubicBezTo>
                    <a:pt x="36" y="40"/>
                    <a:pt x="54" y="34"/>
                    <a:pt x="72" y="33"/>
                  </a:cubicBezTo>
                  <a:cubicBezTo>
                    <a:pt x="89" y="32"/>
                    <a:pt x="106" y="31"/>
                    <a:pt x="122" y="31"/>
                  </a:cubicBezTo>
                  <a:cubicBezTo>
                    <a:pt x="139" y="32"/>
                    <a:pt x="156" y="32"/>
                    <a:pt x="173" y="33"/>
                  </a:cubicBezTo>
                  <a:cubicBezTo>
                    <a:pt x="189" y="33"/>
                    <a:pt x="206" y="36"/>
                    <a:pt x="222" y="31"/>
                  </a:cubicBezTo>
                  <a:cubicBezTo>
                    <a:pt x="232" y="28"/>
                    <a:pt x="231" y="14"/>
                    <a:pt x="222" y="12"/>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9">
              <a:extLst>
                <a:ext uri="{FF2B5EF4-FFF2-40B4-BE49-F238E27FC236}">
                  <a16:creationId xmlns:a16="http://schemas.microsoft.com/office/drawing/2014/main" id="{CFDB7C75-6482-487F-894A-C8DD27F87CC2}"/>
                </a:ext>
              </a:extLst>
            </p:cNvPr>
            <p:cNvSpPr>
              <a:spLocks/>
            </p:cNvSpPr>
            <p:nvPr/>
          </p:nvSpPr>
          <p:spPr bwMode="auto">
            <a:xfrm>
              <a:off x="2376692" y="-533849"/>
              <a:ext cx="206998" cy="2719844"/>
            </a:xfrm>
            <a:custGeom>
              <a:avLst/>
              <a:gdLst>
                <a:gd name="T0" fmla="*/ 57 w 65"/>
                <a:gd name="T1" fmla="*/ 814 h 927"/>
                <a:gd name="T2" fmla="*/ 52 w 65"/>
                <a:gd name="T3" fmla="*/ 733 h 927"/>
                <a:gd name="T4" fmla="*/ 49 w 65"/>
                <a:gd name="T5" fmla="*/ 725 h 927"/>
                <a:gd name="T6" fmla="*/ 50 w 65"/>
                <a:gd name="T7" fmla="*/ 712 h 927"/>
                <a:gd name="T8" fmla="*/ 54 w 65"/>
                <a:gd name="T9" fmla="*/ 695 h 927"/>
                <a:gd name="T10" fmla="*/ 56 w 65"/>
                <a:gd name="T11" fmla="*/ 620 h 927"/>
                <a:gd name="T12" fmla="*/ 53 w 65"/>
                <a:gd name="T13" fmla="*/ 558 h 927"/>
                <a:gd name="T14" fmla="*/ 53 w 65"/>
                <a:gd name="T15" fmla="*/ 535 h 927"/>
                <a:gd name="T16" fmla="*/ 55 w 65"/>
                <a:gd name="T17" fmla="*/ 455 h 927"/>
                <a:gd name="T18" fmla="*/ 50 w 65"/>
                <a:gd name="T19" fmla="*/ 398 h 927"/>
                <a:gd name="T20" fmla="*/ 51 w 65"/>
                <a:gd name="T21" fmla="*/ 390 h 927"/>
                <a:gd name="T22" fmla="*/ 50 w 65"/>
                <a:gd name="T23" fmla="*/ 318 h 927"/>
                <a:gd name="T24" fmla="*/ 52 w 65"/>
                <a:gd name="T25" fmla="*/ 270 h 927"/>
                <a:gd name="T26" fmla="*/ 53 w 65"/>
                <a:gd name="T27" fmla="*/ 241 h 927"/>
                <a:gd name="T28" fmla="*/ 53 w 65"/>
                <a:gd name="T29" fmla="*/ 237 h 927"/>
                <a:gd name="T30" fmla="*/ 60 w 65"/>
                <a:gd name="T31" fmla="*/ 156 h 927"/>
                <a:gd name="T32" fmla="*/ 55 w 65"/>
                <a:gd name="T33" fmla="*/ 87 h 927"/>
                <a:gd name="T34" fmla="*/ 57 w 65"/>
                <a:gd name="T35" fmla="*/ 82 h 927"/>
                <a:gd name="T36" fmla="*/ 54 w 65"/>
                <a:gd name="T37" fmla="*/ 21 h 927"/>
                <a:gd name="T38" fmla="*/ 41 w 65"/>
                <a:gd name="T39" fmla="*/ 7 h 927"/>
                <a:gd name="T40" fmla="*/ 18 w 65"/>
                <a:gd name="T41" fmla="*/ 11 h 927"/>
                <a:gd name="T42" fmla="*/ 12 w 65"/>
                <a:gd name="T43" fmla="*/ 11 h 927"/>
                <a:gd name="T44" fmla="*/ 11 w 65"/>
                <a:gd name="T45" fmla="*/ 15 h 927"/>
                <a:gd name="T46" fmla="*/ 7 w 65"/>
                <a:gd name="T47" fmla="*/ 21 h 927"/>
                <a:gd name="T48" fmla="*/ 5 w 65"/>
                <a:gd name="T49" fmla="*/ 42 h 927"/>
                <a:gd name="T50" fmla="*/ 3 w 65"/>
                <a:gd name="T51" fmla="*/ 49 h 927"/>
                <a:gd name="T52" fmla="*/ 4 w 65"/>
                <a:gd name="T53" fmla="*/ 153 h 927"/>
                <a:gd name="T54" fmla="*/ 6 w 65"/>
                <a:gd name="T55" fmla="*/ 162 h 927"/>
                <a:gd name="T56" fmla="*/ 6 w 65"/>
                <a:gd name="T57" fmla="*/ 166 h 927"/>
                <a:gd name="T58" fmla="*/ 4 w 65"/>
                <a:gd name="T59" fmla="*/ 210 h 927"/>
                <a:gd name="T60" fmla="*/ 3 w 65"/>
                <a:gd name="T61" fmla="*/ 265 h 927"/>
                <a:gd name="T62" fmla="*/ 2 w 65"/>
                <a:gd name="T63" fmla="*/ 278 h 927"/>
                <a:gd name="T64" fmla="*/ 5 w 65"/>
                <a:gd name="T65" fmla="*/ 286 h 927"/>
                <a:gd name="T66" fmla="*/ 5 w 65"/>
                <a:gd name="T67" fmla="*/ 323 h 927"/>
                <a:gd name="T68" fmla="*/ 6 w 65"/>
                <a:gd name="T69" fmla="*/ 397 h 927"/>
                <a:gd name="T70" fmla="*/ 9 w 65"/>
                <a:gd name="T71" fmla="*/ 444 h 927"/>
                <a:gd name="T72" fmla="*/ 8 w 65"/>
                <a:gd name="T73" fmla="*/ 461 h 927"/>
                <a:gd name="T74" fmla="*/ 6 w 65"/>
                <a:gd name="T75" fmla="*/ 468 h 927"/>
                <a:gd name="T76" fmla="*/ 5 w 65"/>
                <a:gd name="T77" fmla="*/ 468 h 927"/>
                <a:gd name="T78" fmla="*/ 6 w 65"/>
                <a:gd name="T79" fmla="*/ 525 h 927"/>
                <a:gd name="T80" fmla="*/ 6 w 65"/>
                <a:gd name="T81" fmla="*/ 533 h 927"/>
                <a:gd name="T82" fmla="*/ 6 w 65"/>
                <a:gd name="T83" fmla="*/ 539 h 927"/>
                <a:gd name="T84" fmla="*/ 6 w 65"/>
                <a:gd name="T85" fmla="*/ 598 h 927"/>
                <a:gd name="T86" fmla="*/ 6 w 65"/>
                <a:gd name="T87" fmla="*/ 608 h 927"/>
                <a:gd name="T88" fmla="*/ 8 w 65"/>
                <a:gd name="T89" fmla="*/ 616 h 927"/>
                <a:gd name="T90" fmla="*/ 8 w 65"/>
                <a:gd name="T91" fmla="*/ 652 h 927"/>
                <a:gd name="T92" fmla="*/ 8 w 65"/>
                <a:gd name="T93" fmla="*/ 695 h 927"/>
                <a:gd name="T94" fmla="*/ 1 w 65"/>
                <a:gd name="T95" fmla="*/ 708 h 927"/>
                <a:gd name="T96" fmla="*/ 4 w 65"/>
                <a:gd name="T97" fmla="*/ 794 h 927"/>
                <a:gd name="T98" fmla="*/ 2 w 65"/>
                <a:gd name="T99" fmla="*/ 803 h 927"/>
                <a:gd name="T100" fmla="*/ 6 w 65"/>
                <a:gd name="T101" fmla="*/ 899 h 927"/>
                <a:gd name="T102" fmla="*/ 7 w 65"/>
                <a:gd name="T103" fmla="*/ 901 h 927"/>
                <a:gd name="T104" fmla="*/ 6 w 65"/>
                <a:gd name="T105" fmla="*/ 903 h 927"/>
                <a:gd name="T106" fmla="*/ 23 w 65"/>
                <a:gd name="T107" fmla="*/ 926 h 927"/>
                <a:gd name="T108" fmla="*/ 43 w 65"/>
                <a:gd name="T109" fmla="*/ 923 h 927"/>
                <a:gd name="T110" fmla="*/ 58 w 65"/>
                <a:gd name="T111" fmla="*/ 908 h 927"/>
                <a:gd name="T112" fmla="*/ 57 w 65"/>
                <a:gd name="T113" fmla="*/ 814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 h="927">
                  <a:moveTo>
                    <a:pt x="57" y="814"/>
                  </a:moveTo>
                  <a:cubicBezTo>
                    <a:pt x="55" y="787"/>
                    <a:pt x="54" y="760"/>
                    <a:pt x="52" y="733"/>
                  </a:cubicBezTo>
                  <a:cubicBezTo>
                    <a:pt x="52" y="730"/>
                    <a:pt x="51" y="728"/>
                    <a:pt x="49" y="725"/>
                  </a:cubicBezTo>
                  <a:cubicBezTo>
                    <a:pt x="50" y="721"/>
                    <a:pt x="50" y="717"/>
                    <a:pt x="50" y="712"/>
                  </a:cubicBezTo>
                  <a:cubicBezTo>
                    <a:pt x="52" y="707"/>
                    <a:pt x="53" y="701"/>
                    <a:pt x="54" y="695"/>
                  </a:cubicBezTo>
                  <a:cubicBezTo>
                    <a:pt x="62" y="672"/>
                    <a:pt x="57" y="642"/>
                    <a:pt x="56" y="620"/>
                  </a:cubicBezTo>
                  <a:cubicBezTo>
                    <a:pt x="55" y="600"/>
                    <a:pt x="55" y="579"/>
                    <a:pt x="53" y="558"/>
                  </a:cubicBezTo>
                  <a:cubicBezTo>
                    <a:pt x="53" y="551"/>
                    <a:pt x="53" y="543"/>
                    <a:pt x="53" y="535"/>
                  </a:cubicBezTo>
                  <a:cubicBezTo>
                    <a:pt x="65" y="512"/>
                    <a:pt x="57" y="479"/>
                    <a:pt x="55" y="455"/>
                  </a:cubicBezTo>
                  <a:cubicBezTo>
                    <a:pt x="54" y="437"/>
                    <a:pt x="53" y="417"/>
                    <a:pt x="50" y="398"/>
                  </a:cubicBezTo>
                  <a:cubicBezTo>
                    <a:pt x="51" y="396"/>
                    <a:pt x="52" y="393"/>
                    <a:pt x="51" y="390"/>
                  </a:cubicBezTo>
                  <a:cubicBezTo>
                    <a:pt x="51" y="366"/>
                    <a:pt x="51" y="342"/>
                    <a:pt x="50" y="318"/>
                  </a:cubicBezTo>
                  <a:cubicBezTo>
                    <a:pt x="51" y="302"/>
                    <a:pt x="51" y="286"/>
                    <a:pt x="52" y="270"/>
                  </a:cubicBezTo>
                  <a:cubicBezTo>
                    <a:pt x="52" y="260"/>
                    <a:pt x="53" y="250"/>
                    <a:pt x="53" y="241"/>
                  </a:cubicBezTo>
                  <a:cubicBezTo>
                    <a:pt x="53" y="239"/>
                    <a:pt x="53" y="238"/>
                    <a:pt x="53" y="237"/>
                  </a:cubicBezTo>
                  <a:cubicBezTo>
                    <a:pt x="62" y="211"/>
                    <a:pt x="60" y="182"/>
                    <a:pt x="60" y="156"/>
                  </a:cubicBezTo>
                  <a:cubicBezTo>
                    <a:pt x="59" y="137"/>
                    <a:pt x="60" y="110"/>
                    <a:pt x="55" y="87"/>
                  </a:cubicBezTo>
                  <a:cubicBezTo>
                    <a:pt x="56" y="86"/>
                    <a:pt x="56" y="84"/>
                    <a:pt x="57" y="82"/>
                  </a:cubicBezTo>
                  <a:cubicBezTo>
                    <a:pt x="61" y="64"/>
                    <a:pt x="55" y="41"/>
                    <a:pt x="54" y="21"/>
                  </a:cubicBezTo>
                  <a:cubicBezTo>
                    <a:pt x="54" y="14"/>
                    <a:pt x="47" y="8"/>
                    <a:pt x="41" y="7"/>
                  </a:cubicBezTo>
                  <a:cubicBezTo>
                    <a:pt x="35" y="0"/>
                    <a:pt x="22" y="2"/>
                    <a:pt x="18" y="11"/>
                  </a:cubicBezTo>
                  <a:cubicBezTo>
                    <a:pt x="17" y="8"/>
                    <a:pt x="13" y="8"/>
                    <a:pt x="12" y="11"/>
                  </a:cubicBezTo>
                  <a:cubicBezTo>
                    <a:pt x="12" y="12"/>
                    <a:pt x="11" y="14"/>
                    <a:pt x="11" y="15"/>
                  </a:cubicBezTo>
                  <a:cubicBezTo>
                    <a:pt x="10" y="17"/>
                    <a:pt x="8" y="18"/>
                    <a:pt x="7" y="21"/>
                  </a:cubicBezTo>
                  <a:cubicBezTo>
                    <a:pt x="6" y="28"/>
                    <a:pt x="5" y="35"/>
                    <a:pt x="5" y="42"/>
                  </a:cubicBezTo>
                  <a:cubicBezTo>
                    <a:pt x="4" y="44"/>
                    <a:pt x="3" y="46"/>
                    <a:pt x="3" y="49"/>
                  </a:cubicBezTo>
                  <a:cubicBezTo>
                    <a:pt x="3" y="84"/>
                    <a:pt x="3" y="119"/>
                    <a:pt x="4" y="153"/>
                  </a:cubicBezTo>
                  <a:cubicBezTo>
                    <a:pt x="4" y="157"/>
                    <a:pt x="5" y="160"/>
                    <a:pt x="6" y="162"/>
                  </a:cubicBezTo>
                  <a:cubicBezTo>
                    <a:pt x="6" y="163"/>
                    <a:pt x="6" y="165"/>
                    <a:pt x="6" y="166"/>
                  </a:cubicBezTo>
                  <a:cubicBezTo>
                    <a:pt x="5" y="181"/>
                    <a:pt x="5" y="195"/>
                    <a:pt x="4" y="210"/>
                  </a:cubicBezTo>
                  <a:cubicBezTo>
                    <a:pt x="3" y="228"/>
                    <a:pt x="3" y="247"/>
                    <a:pt x="3" y="265"/>
                  </a:cubicBezTo>
                  <a:cubicBezTo>
                    <a:pt x="3" y="269"/>
                    <a:pt x="2" y="274"/>
                    <a:pt x="2" y="278"/>
                  </a:cubicBezTo>
                  <a:cubicBezTo>
                    <a:pt x="2" y="281"/>
                    <a:pt x="3" y="284"/>
                    <a:pt x="5" y="286"/>
                  </a:cubicBezTo>
                  <a:cubicBezTo>
                    <a:pt x="5" y="298"/>
                    <a:pt x="5" y="311"/>
                    <a:pt x="5" y="323"/>
                  </a:cubicBezTo>
                  <a:cubicBezTo>
                    <a:pt x="5" y="348"/>
                    <a:pt x="5" y="373"/>
                    <a:pt x="6" y="397"/>
                  </a:cubicBezTo>
                  <a:cubicBezTo>
                    <a:pt x="6" y="412"/>
                    <a:pt x="5" y="429"/>
                    <a:pt x="9" y="444"/>
                  </a:cubicBezTo>
                  <a:cubicBezTo>
                    <a:pt x="9" y="450"/>
                    <a:pt x="8" y="456"/>
                    <a:pt x="8" y="461"/>
                  </a:cubicBezTo>
                  <a:cubicBezTo>
                    <a:pt x="7" y="463"/>
                    <a:pt x="6" y="466"/>
                    <a:pt x="6" y="468"/>
                  </a:cubicBezTo>
                  <a:cubicBezTo>
                    <a:pt x="6" y="468"/>
                    <a:pt x="5" y="468"/>
                    <a:pt x="5" y="468"/>
                  </a:cubicBezTo>
                  <a:cubicBezTo>
                    <a:pt x="5" y="487"/>
                    <a:pt x="5" y="506"/>
                    <a:pt x="6" y="525"/>
                  </a:cubicBezTo>
                  <a:cubicBezTo>
                    <a:pt x="6" y="528"/>
                    <a:pt x="6" y="530"/>
                    <a:pt x="6" y="533"/>
                  </a:cubicBezTo>
                  <a:cubicBezTo>
                    <a:pt x="6" y="535"/>
                    <a:pt x="6" y="537"/>
                    <a:pt x="6" y="539"/>
                  </a:cubicBezTo>
                  <a:cubicBezTo>
                    <a:pt x="5" y="559"/>
                    <a:pt x="6" y="579"/>
                    <a:pt x="6" y="598"/>
                  </a:cubicBezTo>
                  <a:cubicBezTo>
                    <a:pt x="6" y="601"/>
                    <a:pt x="6" y="604"/>
                    <a:pt x="6" y="608"/>
                  </a:cubicBezTo>
                  <a:cubicBezTo>
                    <a:pt x="6" y="611"/>
                    <a:pt x="7" y="614"/>
                    <a:pt x="8" y="616"/>
                  </a:cubicBezTo>
                  <a:cubicBezTo>
                    <a:pt x="8" y="628"/>
                    <a:pt x="7" y="640"/>
                    <a:pt x="8" y="652"/>
                  </a:cubicBezTo>
                  <a:cubicBezTo>
                    <a:pt x="8" y="666"/>
                    <a:pt x="8" y="680"/>
                    <a:pt x="8" y="695"/>
                  </a:cubicBezTo>
                  <a:cubicBezTo>
                    <a:pt x="4" y="697"/>
                    <a:pt x="0" y="702"/>
                    <a:pt x="1" y="708"/>
                  </a:cubicBezTo>
                  <a:cubicBezTo>
                    <a:pt x="2" y="737"/>
                    <a:pt x="3" y="765"/>
                    <a:pt x="4" y="794"/>
                  </a:cubicBezTo>
                  <a:cubicBezTo>
                    <a:pt x="2" y="796"/>
                    <a:pt x="1" y="799"/>
                    <a:pt x="2" y="803"/>
                  </a:cubicBezTo>
                  <a:cubicBezTo>
                    <a:pt x="3" y="835"/>
                    <a:pt x="5" y="867"/>
                    <a:pt x="6" y="899"/>
                  </a:cubicBezTo>
                  <a:cubicBezTo>
                    <a:pt x="6" y="900"/>
                    <a:pt x="7" y="900"/>
                    <a:pt x="7" y="901"/>
                  </a:cubicBezTo>
                  <a:cubicBezTo>
                    <a:pt x="6" y="902"/>
                    <a:pt x="6" y="903"/>
                    <a:pt x="6" y="903"/>
                  </a:cubicBezTo>
                  <a:cubicBezTo>
                    <a:pt x="0" y="916"/>
                    <a:pt x="10" y="927"/>
                    <a:pt x="23" y="926"/>
                  </a:cubicBezTo>
                  <a:cubicBezTo>
                    <a:pt x="29" y="925"/>
                    <a:pt x="36" y="924"/>
                    <a:pt x="43" y="923"/>
                  </a:cubicBezTo>
                  <a:cubicBezTo>
                    <a:pt x="52" y="923"/>
                    <a:pt x="57" y="917"/>
                    <a:pt x="58" y="908"/>
                  </a:cubicBezTo>
                  <a:cubicBezTo>
                    <a:pt x="62" y="878"/>
                    <a:pt x="62" y="845"/>
                    <a:pt x="57" y="81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0">
              <a:extLst>
                <a:ext uri="{FF2B5EF4-FFF2-40B4-BE49-F238E27FC236}">
                  <a16:creationId xmlns:a16="http://schemas.microsoft.com/office/drawing/2014/main" id="{5104FBC3-CF5D-4C54-8BF2-530ACAD8F025}"/>
                </a:ext>
              </a:extLst>
            </p:cNvPr>
            <p:cNvSpPr>
              <a:spLocks/>
            </p:cNvSpPr>
            <p:nvPr/>
          </p:nvSpPr>
          <p:spPr bwMode="auto">
            <a:xfrm>
              <a:off x="3118900" y="3071406"/>
              <a:ext cx="490455" cy="240694"/>
            </a:xfrm>
            <a:custGeom>
              <a:avLst/>
              <a:gdLst>
                <a:gd name="T0" fmla="*/ 147 w 154"/>
                <a:gd name="T1" fmla="*/ 2 h 82"/>
                <a:gd name="T2" fmla="*/ 73 w 154"/>
                <a:gd name="T3" fmla="*/ 29 h 82"/>
                <a:gd name="T4" fmla="*/ 5 w 154"/>
                <a:gd name="T5" fmla="*/ 70 h 82"/>
                <a:gd name="T6" fmla="*/ 11 w 154"/>
                <a:gd name="T7" fmla="*/ 81 h 82"/>
                <a:gd name="T8" fmla="*/ 80 w 154"/>
                <a:gd name="T9" fmla="*/ 50 h 82"/>
                <a:gd name="T10" fmla="*/ 150 w 154"/>
                <a:gd name="T11" fmla="*/ 9 h 82"/>
                <a:gd name="T12" fmla="*/ 147 w 154"/>
                <a:gd name="T13" fmla="*/ 2 h 82"/>
              </a:gdLst>
              <a:ahLst/>
              <a:cxnLst>
                <a:cxn ang="0">
                  <a:pos x="T0" y="T1"/>
                </a:cxn>
                <a:cxn ang="0">
                  <a:pos x="T2" y="T3"/>
                </a:cxn>
                <a:cxn ang="0">
                  <a:pos x="T4" y="T5"/>
                </a:cxn>
                <a:cxn ang="0">
                  <a:pos x="T6" y="T7"/>
                </a:cxn>
                <a:cxn ang="0">
                  <a:pos x="T8" y="T9"/>
                </a:cxn>
                <a:cxn ang="0">
                  <a:pos x="T10" y="T11"/>
                </a:cxn>
                <a:cxn ang="0">
                  <a:pos x="T12" y="T13"/>
                </a:cxn>
              </a:cxnLst>
              <a:rect l="0" t="0" r="r" b="b"/>
              <a:pathLst>
                <a:path w="154" h="82">
                  <a:moveTo>
                    <a:pt x="147" y="2"/>
                  </a:moveTo>
                  <a:cubicBezTo>
                    <a:pt x="121" y="8"/>
                    <a:pt x="97" y="18"/>
                    <a:pt x="73" y="29"/>
                  </a:cubicBezTo>
                  <a:cubicBezTo>
                    <a:pt x="50" y="40"/>
                    <a:pt x="23" y="51"/>
                    <a:pt x="5" y="70"/>
                  </a:cubicBezTo>
                  <a:cubicBezTo>
                    <a:pt x="0" y="75"/>
                    <a:pt x="5" y="82"/>
                    <a:pt x="11" y="81"/>
                  </a:cubicBezTo>
                  <a:cubicBezTo>
                    <a:pt x="36" y="76"/>
                    <a:pt x="59" y="61"/>
                    <a:pt x="80" y="50"/>
                  </a:cubicBezTo>
                  <a:cubicBezTo>
                    <a:pt x="104" y="38"/>
                    <a:pt x="128" y="25"/>
                    <a:pt x="150" y="9"/>
                  </a:cubicBezTo>
                  <a:cubicBezTo>
                    <a:pt x="154" y="6"/>
                    <a:pt x="152" y="0"/>
                    <a:pt x="147" y="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21">
              <a:extLst>
                <a:ext uri="{FF2B5EF4-FFF2-40B4-BE49-F238E27FC236}">
                  <a16:creationId xmlns:a16="http://schemas.microsoft.com/office/drawing/2014/main" id="{AD84F999-1DDD-4296-8D42-95EEBBE6C111}"/>
                </a:ext>
              </a:extLst>
            </p:cNvPr>
            <p:cNvSpPr>
              <a:spLocks/>
            </p:cNvSpPr>
            <p:nvPr/>
          </p:nvSpPr>
          <p:spPr bwMode="auto">
            <a:xfrm>
              <a:off x="3316574" y="3394624"/>
              <a:ext cx="494185" cy="123786"/>
            </a:xfrm>
            <a:custGeom>
              <a:avLst/>
              <a:gdLst>
                <a:gd name="T0" fmla="*/ 148 w 155"/>
                <a:gd name="T1" fmla="*/ 0 h 42"/>
                <a:gd name="T2" fmla="*/ 78 w 155"/>
                <a:gd name="T3" fmla="*/ 8 h 42"/>
                <a:gd name="T4" fmla="*/ 5 w 155"/>
                <a:gd name="T5" fmla="*/ 22 h 42"/>
                <a:gd name="T6" fmla="*/ 5 w 155"/>
                <a:gd name="T7" fmla="*/ 32 h 42"/>
                <a:gd name="T8" fmla="*/ 150 w 155"/>
                <a:gd name="T9" fmla="*/ 9 h 42"/>
                <a:gd name="T10" fmla="*/ 148 w 155"/>
                <a:gd name="T11" fmla="*/ 0 h 42"/>
              </a:gdLst>
              <a:ahLst/>
              <a:cxnLst>
                <a:cxn ang="0">
                  <a:pos x="T0" y="T1"/>
                </a:cxn>
                <a:cxn ang="0">
                  <a:pos x="T2" y="T3"/>
                </a:cxn>
                <a:cxn ang="0">
                  <a:pos x="T4" y="T5"/>
                </a:cxn>
                <a:cxn ang="0">
                  <a:pos x="T6" y="T7"/>
                </a:cxn>
                <a:cxn ang="0">
                  <a:pos x="T8" y="T9"/>
                </a:cxn>
                <a:cxn ang="0">
                  <a:pos x="T10" y="T11"/>
                </a:cxn>
              </a:cxnLst>
              <a:rect l="0" t="0" r="r" b="b"/>
              <a:pathLst>
                <a:path w="155" h="42">
                  <a:moveTo>
                    <a:pt x="148" y="0"/>
                  </a:moveTo>
                  <a:cubicBezTo>
                    <a:pt x="125" y="1"/>
                    <a:pt x="101" y="4"/>
                    <a:pt x="78" y="8"/>
                  </a:cubicBezTo>
                  <a:cubicBezTo>
                    <a:pt x="54" y="12"/>
                    <a:pt x="28" y="14"/>
                    <a:pt x="5" y="22"/>
                  </a:cubicBezTo>
                  <a:cubicBezTo>
                    <a:pt x="0" y="24"/>
                    <a:pt x="0" y="31"/>
                    <a:pt x="5" y="32"/>
                  </a:cubicBezTo>
                  <a:cubicBezTo>
                    <a:pt x="51" y="42"/>
                    <a:pt x="108" y="30"/>
                    <a:pt x="150" y="9"/>
                  </a:cubicBezTo>
                  <a:cubicBezTo>
                    <a:pt x="155" y="7"/>
                    <a:pt x="153" y="0"/>
                    <a:pt x="14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22">
              <a:extLst>
                <a:ext uri="{FF2B5EF4-FFF2-40B4-BE49-F238E27FC236}">
                  <a16:creationId xmlns:a16="http://schemas.microsoft.com/office/drawing/2014/main" id="{37430481-3103-4E8A-BF46-BA7FC2199F55}"/>
                </a:ext>
              </a:extLst>
            </p:cNvPr>
            <p:cNvSpPr>
              <a:spLocks/>
            </p:cNvSpPr>
            <p:nvPr/>
          </p:nvSpPr>
          <p:spPr bwMode="auto">
            <a:xfrm>
              <a:off x="3478815" y="3676580"/>
              <a:ext cx="548265" cy="87682"/>
            </a:xfrm>
            <a:custGeom>
              <a:avLst/>
              <a:gdLst>
                <a:gd name="T0" fmla="*/ 165 w 172"/>
                <a:gd name="T1" fmla="*/ 8 h 30"/>
                <a:gd name="T2" fmla="*/ 93 w 172"/>
                <a:gd name="T3" fmla="*/ 4 h 30"/>
                <a:gd name="T4" fmla="*/ 15 w 172"/>
                <a:gd name="T5" fmla="*/ 0 h 30"/>
                <a:gd name="T6" fmla="*/ 12 w 172"/>
                <a:gd name="T7" fmla="*/ 22 h 30"/>
                <a:gd name="T8" fmla="*/ 89 w 172"/>
                <a:gd name="T9" fmla="*/ 29 h 30"/>
                <a:gd name="T10" fmla="*/ 165 w 172"/>
                <a:gd name="T11" fmla="*/ 21 h 30"/>
                <a:gd name="T12" fmla="*/ 165 w 172"/>
                <a:gd name="T13" fmla="*/ 8 h 30"/>
              </a:gdLst>
              <a:ahLst/>
              <a:cxnLst>
                <a:cxn ang="0">
                  <a:pos x="T0" y="T1"/>
                </a:cxn>
                <a:cxn ang="0">
                  <a:pos x="T2" y="T3"/>
                </a:cxn>
                <a:cxn ang="0">
                  <a:pos x="T4" y="T5"/>
                </a:cxn>
                <a:cxn ang="0">
                  <a:pos x="T6" y="T7"/>
                </a:cxn>
                <a:cxn ang="0">
                  <a:pos x="T8" y="T9"/>
                </a:cxn>
                <a:cxn ang="0">
                  <a:pos x="T10" y="T11"/>
                </a:cxn>
                <a:cxn ang="0">
                  <a:pos x="T12" y="T13"/>
                </a:cxn>
              </a:cxnLst>
              <a:rect l="0" t="0" r="r" b="b"/>
              <a:pathLst>
                <a:path w="172" h="30">
                  <a:moveTo>
                    <a:pt x="165" y="8"/>
                  </a:moveTo>
                  <a:cubicBezTo>
                    <a:pt x="142" y="2"/>
                    <a:pt x="117" y="4"/>
                    <a:pt x="93" y="4"/>
                  </a:cubicBezTo>
                  <a:cubicBezTo>
                    <a:pt x="67" y="3"/>
                    <a:pt x="41" y="2"/>
                    <a:pt x="15" y="0"/>
                  </a:cubicBezTo>
                  <a:cubicBezTo>
                    <a:pt x="3" y="0"/>
                    <a:pt x="0" y="20"/>
                    <a:pt x="12" y="22"/>
                  </a:cubicBezTo>
                  <a:cubicBezTo>
                    <a:pt x="37" y="26"/>
                    <a:pt x="63" y="29"/>
                    <a:pt x="89" y="29"/>
                  </a:cubicBezTo>
                  <a:cubicBezTo>
                    <a:pt x="114" y="29"/>
                    <a:pt x="141" y="30"/>
                    <a:pt x="165" y="21"/>
                  </a:cubicBezTo>
                  <a:cubicBezTo>
                    <a:pt x="171" y="19"/>
                    <a:pt x="172" y="9"/>
                    <a:pt x="165"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23">
              <a:extLst>
                <a:ext uri="{FF2B5EF4-FFF2-40B4-BE49-F238E27FC236}">
                  <a16:creationId xmlns:a16="http://schemas.microsoft.com/office/drawing/2014/main" id="{ECDE6457-99C6-4502-9807-C3DEEF61E3ED}"/>
                </a:ext>
              </a:extLst>
            </p:cNvPr>
            <p:cNvSpPr>
              <a:spLocks/>
            </p:cNvSpPr>
            <p:nvPr/>
          </p:nvSpPr>
          <p:spPr bwMode="auto">
            <a:xfrm>
              <a:off x="3628003" y="3922432"/>
              <a:ext cx="637777" cy="180521"/>
            </a:xfrm>
            <a:custGeom>
              <a:avLst/>
              <a:gdLst>
                <a:gd name="T0" fmla="*/ 194 w 200"/>
                <a:gd name="T1" fmla="*/ 32 h 61"/>
                <a:gd name="T2" fmla="*/ 14 w 200"/>
                <a:gd name="T3" fmla="*/ 3 h 61"/>
                <a:gd name="T4" fmla="*/ 8 w 200"/>
                <a:gd name="T5" fmla="*/ 18 h 61"/>
                <a:gd name="T6" fmla="*/ 195 w 200"/>
                <a:gd name="T7" fmla="*/ 41 h 61"/>
                <a:gd name="T8" fmla="*/ 194 w 200"/>
                <a:gd name="T9" fmla="*/ 32 h 61"/>
              </a:gdLst>
              <a:ahLst/>
              <a:cxnLst>
                <a:cxn ang="0">
                  <a:pos x="T0" y="T1"/>
                </a:cxn>
                <a:cxn ang="0">
                  <a:pos x="T2" y="T3"/>
                </a:cxn>
                <a:cxn ang="0">
                  <a:pos x="T4" y="T5"/>
                </a:cxn>
                <a:cxn ang="0">
                  <a:pos x="T6" y="T7"/>
                </a:cxn>
                <a:cxn ang="0">
                  <a:pos x="T8" y="T9"/>
                </a:cxn>
              </a:cxnLst>
              <a:rect l="0" t="0" r="r" b="b"/>
              <a:pathLst>
                <a:path w="200" h="61">
                  <a:moveTo>
                    <a:pt x="194" y="32"/>
                  </a:moveTo>
                  <a:cubicBezTo>
                    <a:pt x="131" y="35"/>
                    <a:pt x="73" y="23"/>
                    <a:pt x="14" y="3"/>
                  </a:cubicBezTo>
                  <a:cubicBezTo>
                    <a:pt x="5" y="0"/>
                    <a:pt x="0" y="13"/>
                    <a:pt x="8" y="18"/>
                  </a:cubicBezTo>
                  <a:cubicBezTo>
                    <a:pt x="62" y="55"/>
                    <a:pt x="134" y="61"/>
                    <a:pt x="195" y="41"/>
                  </a:cubicBezTo>
                  <a:cubicBezTo>
                    <a:pt x="200" y="39"/>
                    <a:pt x="199" y="32"/>
                    <a:pt x="194" y="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26">
              <a:extLst>
                <a:ext uri="{FF2B5EF4-FFF2-40B4-BE49-F238E27FC236}">
                  <a16:creationId xmlns:a16="http://schemas.microsoft.com/office/drawing/2014/main" id="{8DEADF64-19AA-4B74-9252-BFEE5FB5E733}"/>
                </a:ext>
              </a:extLst>
            </p:cNvPr>
            <p:cNvSpPr>
              <a:spLocks/>
            </p:cNvSpPr>
            <p:nvPr/>
          </p:nvSpPr>
          <p:spPr bwMode="auto">
            <a:xfrm>
              <a:off x="3605625" y="4718442"/>
              <a:ext cx="443833" cy="349007"/>
            </a:xfrm>
            <a:custGeom>
              <a:avLst/>
              <a:gdLst>
                <a:gd name="T0" fmla="*/ 135 w 139"/>
                <a:gd name="T1" fmla="*/ 110 h 119"/>
                <a:gd name="T2" fmla="*/ 20 w 139"/>
                <a:gd name="T3" fmla="*/ 8 h 119"/>
                <a:gd name="T4" fmla="*/ 5 w 139"/>
                <a:gd name="T5" fmla="*/ 17 h 119"/>
                <a:gd name="T6" fmla="*/ 132 w 139"/>
                <a:gd name="T7" fmla="*/ 118 h 119"/>
                <a:gd name="T8" fmla="*/ 135 w 139"/>
                <a:gd name="T9" fmla="*/ 110 h 119"/>
              </a:gdLst>
              <a:ahLst/>
              <a:cxnLst>
                <a:cxn ang="0">
                  <a:pos x="T0" y="T1"/>
                </a:cxn>
                <a:cxn ang="0">
                  <a:pos x="T2" y="T3"/>
                </a:cxn>
                <a:cxn ang="0">
                  <a:pos x="T4" y="T5"/>
                </a:cxn>
                <a:cxn ang="0">
                  <a:pos x="T6" y="T7"/>
                </a:cxn>
                <a:cxn ang="0">
                  <a:pos x="T8" y="T9"/>
                </a:cxn>
              </a:cxnLst>
              <a:rect l="0" t="0" r="r" b="b"/>
              <a:pathLst>
                <a:path w="139" h="119">
                  <a:moveTo>
                    <a:pt x="135" y="110"/>
                  </a:moveTo>
                  <a:cubicBezTo>
                    <a:pt x="93" y="80"/>
                    <a:pt x="50" y="51"/>
                    <a:pt x="20" y="8"/>
                  </a:cubicBezTo>
                  <a:cubicBezTo>
                    <a:pt x="14" y="0"/>
                    <a:pt x="0" y="7"/>
                    <a:pt x="5" y="17"/>
                  </a:cubicBezTo>
                  <a:cubicBezTo>
                    <a:pt x="34" y="65"/>
                    <a:pt x="75" y="108"/>
                    <a:pt x="132" y="118"/>
                  </a:cubicBezTo>
                  <a:cubicBezTo>
                    <a:pt x="137" y="119"/>
                    <a:pt x="139" y="113"/>
                    <a:pt x="135" y="11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27">
              <a:extLst>
                <a:ext uri="{FF2B5EF4-FFF2-40B4-BE49-F238E27FC236}">
                  <a16:creationId xmlns:a16="http://schemas.microsoft.com/office/drawing/2014/main" id="{DFB95B86-791A-447C-86A8-F9AD5C4B1DA3}"/>
                </a:ext>
              </a:extLst>
            </p:cNvPr>
            <p:cNvSpPr>
              <a:spLocks/>
            </p:cNvSpPr>
            <p:nvPr/>
          </p:nvSpPr>
          <p:spPr bwMode="auto">
            <a:xfrm>
              <a:off x="3523571" y="4967732"/>
              <a:ext cx="341267" cy="390269"/>
            </a:xfrm>
            <a:custGeom>
              <a:avLst/>
              <a:gdLst>
                <a:gd name="T0" fmla="*/ 106 w 107"/>
                <a:gd name="T1" fmla="*/ 123 h 133"/>
                <a:gd name="T2" fmla="*/ 69 w 107"/>
                <a:gd name="T3" fmla="*/ 66 h 133"/>
                <a:gd name="T4" fmla="*/ 17 w 107"/>
                <a:gd name="T5" fmla="*/ 7 h 133"/>
                <a:gd name="T6" fmla="*/ 5 w 107"/>
                <a:gd name="T7" fmla="*/ 16 h 133"/>
                <a:gd name="T8" fmla="*/ 50 w 107"/>
                <a:gd name="T9" fmla="*/ 81 h 133"/>
                <a:gd name="T10" fmla="*/ 96 w 107"/>
                <a:gd name="T11" fmla="*/ 130 h 133"/>
                <a:gd name="T12" fmla="*/ 106 w 107"/>
                <a:gd name="T13" fmla="*/ 123 h 133"/>
              </a:gdLst>
              <a:ahLst/>
              <a:cxnLst>
                <a:cxn ang="0">
                  <a:pos x="T0" y="T1"/>
                </a:cxn>
                <a:cxn ang="0">
                  <a:pos x="T2" y="T3"/>
                </a:cxn>
                <a:cxn ang="0">
                  <a:pos x="T4" y="T5"/>
                </a:cxn>
                <a:cxn ang="0">
                  <a:pos x="T6" y="T7"/>
                </a:cxn>
                <a:cxn ang="0">
                  <a:pos x="T8" y="T9"/>
                </a:cxn>
                <a:cxn ang="0">
                  <a:pos x="T10" y="T11"/>
                </a:cxn>
                <a:cxn ang="0">
                  <a:pos x="T12" y="T13"/>
                </a:cxn>
              </a:cxnLst>
              <a:rect l="0" t="0" r="r" b="b"/>
              <a:pathLst>
                <a:path w="107" h="133">
                  <a:moveTo>
                    <a:pt x="106" y="123"/>
                  </a:moveTo>
                  <a:cubicBezTo>
                    <a:pt x="99" y="101"/>
                    <a:pt x="83" y="84"/>
                    <a:pt x="69" y="66"/>
                  </a:cubicBezTo>
                  <a:cubicBezTo>
                    <a:pt x="52" y="46"/>
                    <a:pt x="34" y="27"/>
                    <a:pt x="17" y="7"/>
                  </a:cubicBezTo>
                  <a:cubicBezTo>
                    <a:pt x="12" y="0"/>
                    <a:pt x="0" y="9"/>
                    <a:pt x="5" y="16"/>
                  </a:cubicBezTo>
                  <a:cubicBezTo>
                    <a:pt x="21" y="38"/>
                    <a:pt x="35" y="60"/>
                    <a:pt x="50" y="81"/>
                  </a:cubicBezTo>
                  <a:cubicBezTo>
                    <a:pt x="64" y="98"/>
                    <a:pt x="77" y="118"/>
                    <a:pt x="96" y="130"/>
                  </a:cubicBezTo>
                  <a:cubicBezTo>
                    <a:pt x="101" y="133"/>
                    <a:pt x="107" y="128"/>
                    <a:pt x="106" y="1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28">
              <a:extLst>
                <a:ext uri="{FF2B5EF4-FFF2-40B4-BE49-F238E27FC236}">
                  <a16:creationId xmlns:a16="http://schemas.microsoft.com/office/drawing/2014/main" id="{2EF38D00-8A51-481B-A8B9-F04AA2D49F96}"/>
                </a:ext>
              </a:extLst>
            </p:cNvPr>
            <p:cNvSpPr>
              <a:spLocks/>
            </p:cNvSpPr>
            <p:nvPr/>
          </p:nvSpPr>
          <p:spPr bwMode="auto">
            <a:xfrm>
              <a:off x="3352006" y="5124184"/>
              <a:ext cx="248025" cy="481388"/>
            </a:xfrm>
            <a:custGeom>
              <a:avLst/>
              <a:gdLst>
                <a:gd name="T0" fmla="*/ 55 w 78"/>
                <a:gd name="T1" fmla="*/ 80 h 164"/>
                <a:gd name="T2" fmla="*/ 19 w 78"/>
                <a:gd name="T3" fmla="*/ 7 h 164"/>
                <a:gd name="T4" fmla="*/ 3 w 78"/>
                <a:gd name="T5" fmla="*/ 14 h 164"/>
                <a:gd name="T6" fmla="*/ 34 w 78"/>
                <a:gd name="T7" fmla="*/ 89 h 164"/>
                <a:gd name="T8" fmla="*/ 65 w 78"/>
                <a:gd name="T9" fmla="*/ 159 h 164"/>
                <a:gd name="T10" fmla="*/ 78 w 78"/>
                <a:gd name="T11" fmla="*/ 156 h 164"/>
                <a:gd name="T12" fmla="*/ 55 w 78"/>
                <a:gd name="T13" fmla="*/ 80 h 164"/>
              </a:gdLst>
              <a:ahLst/>
              <a:cxnLst>
                <a:cxn ang="0">
                  <a:pos x="T0" y="T1"/>
                </a:cxn>
                <a:cxn ang="0">
                  <a:pos x="T2" y="T3"/>
                </a:cxn>
                <a:cxn ang="0">
                  <a:pos x="T4" y="T5"/>
                </a:cxn>
                <a:cxn ang="0">
                  <a:pos x="T6" y="T7"/>
                </a:cxn>
                <a:cxn ang="0">
                  <a:pos x="T8" y="T9"/>
                </a:cxn>
                <a:cxn ang="0">
                  <a:pos x="T10" y="T11"/>
                </a:cxn>
                <a:cxn ang="0">
                  <a:pos x="T12" y="T13"/>
                </a:cxn>
              </a:cxnLst>
              <a:rect l="0" t="0" r="r" b="b"/>
              <a:pathLst>
                <a:path w="78" h="164">
                  <a:moveTo>
                    <a:pt x="55" y="80"/>
                  </a:moveTo>
                  <a:cubicBezTo>
                    <a:pt x="44" y="55"/>
                    <a:pt x="33" y="30"/>
                    <a:pt x="19" y="7"/>
                  </a:cubicBezTo>
                  <a:cubicBezTo>
                    <a:pt x="14" y="0"/>
                    <a:pt x="0" y="5"/>
                    <a:pt x="3" y="14"/>
                  </a:cubicBezTo>
                  <a:cubicBezTo>
                    <a:pt x="13" y="39"/>
                    <a:pt x="24" y="64"/>
                    <a:pt x="34" y="89"/>
                  </a:cubicBezTo>
                  <a:cubicBezTo>
                    <a:pt x="43" y="113"/>
                    <a:pt x="50" y="139"/>
                    <a:pt x="65" y="159"/>
                  </a:cubicBezTo>
                  <a:cubicBezTo>
                    <a:pt x="69" y="164"/>
                    <a:pt x="78" y="163"/>
                    <a:pt x="78" y="156"/>
                  </a:cubicBezTo>
                  <a:cubicBezTo>
                    <a:pt x="77" y="130"/>
                    <a:pt x="65" y="104"/>
                    <a:pt x="55" y="8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29">
              <a:extLst>
                <a:ext uri="{FF2B5EF4-FFF2-40B4-BE49-F238E27FC236}">
                  <a16:creationId xmlns:a16="http://schemas.microsoft.com/office/drawing/2014/main" id="{2A9EE2CF-9842-4BC6-AA30-3380D4E7D731}"/>
                </a:ext>
              </a:extLst>
            </p:cNvPr>
            <p:cNvSpPr>
              <a:spLocks/>
            </p:cNvSpPr>
            <p:nvPr/>
          </p:nvSpPr>
          <p:spPr bwMode="auto">
            <a:xfrm>
              <a:off x="3131954" y="5287511"/>
              <a:ext cx="216322" cy="434969"/>
            </a:xfrm>
            <a:custGeom>
              <a:avLst/>
              <a:gdLst>
                <a:gd name="T0" fmla="*/ 43 w 68"/>
                <a:gd name="T1" fmla="*/ 65 h 148"/>
                <a:gd name="T2" fmla="*/ 7 w 68"/>
                <a:gd name="T3" fmla="*/ 1 h 148"/>
                <a:gd name="T4" fmla="*/ 5 w 68"/>
                <a:gd name="T5" fmla="*/ 1 h 148"/>
                <a:gd name="T6" fmla="*/ 24 w 68"/>
                <a:gd name="T7" fmla="*/ 73 h 148"/>
                <a:gd name="T8" fmla="*/ 57 w 68"/>
                <a:gd name="T9" fmla="*/ 144 h 148"/>
                <a:gd name="T10" fmla="*/ 68 w 68"/>
                <a:gd name="T11" fmla="*/ 140 h 148"/>
                <a:gd name="T12" fmla="*/ 43 w 68"/>
                <a:gd name="T13" fmla="*/ 65 h 148"/>
              </a:gdLst>
              <a:ahLst/>
              <a:cxnLst>
                <a:cxn ang="0">
                  <a:pos x="T0" y="T1"/>
                </a:cxn>
                <a:cxn ang="0">
                  <a:pos x="T2" y="T3"/>
                </a:cxn>
                <a:cxn ang="0">
                  <a:pos x="T4" y="T5"/>
                </a:cxn>
                <a:cxn ang="0">
                  <a:pos x="T6" y="T7"/>
                </a:cxn>
                <a:cxn ang="0">
                  <a:pos x="T8" y="T9"/>
                </a:cxn>
                <a:cxn ang="0">
                  <a:pos x="T10" y="T11"/>
                </a:cxn>
                <a:cxn ang="0">
                  <a:pos x="T12" y="T13"/>
                </a:cxn>
              </a:cxnLst>
              <a:rect l="0" t="0" r="r" b="b"/>
              <a:pathLst>
                <a:path w="68" h="148">
                  <a:moveTo>
                    <a:pt x="43" y="65"/>
                  </a:moveTo>
                  <a:cubicBezTo>
                    <a:pt x="34" y="45"/>
                    <a:pt x="26" y="14"/>
                    <a:pt x="7" y="1"/>
                  </a:cubicBezTo>
                  <a:cubicBezTo>
                    <a:pt x="6" y="0"/>
                    <a:pt x="5" y="1"/>
                    <a:pt x="5" y="1"/>
                  </a:cubicBezTo>
                  <a:cubicBezTo>
                    <a:pt x="0" y="24"/>
                    <a:pt x="16" y="53"/>
                    <a:pt x="24" y="73"/>
                  </a:cubicBezTo>
                  <a:cubicBezTo>
                    <a:pt x="32" y="96"/>
                    <a:pt x="40" y="126"/>
                    <a:pt x="57" y="144"/>
                  </a:cubicBezTo>
                  <a:cubicBezTo>
                    <a:pt x="60" y="148"/>
                    <a:pt x="68" y="145"/>
                    <a:pt x="68" y="140"/>
                  </a:cubicBezTo>
                  <a:cubicBezTo>
                    <a:pt x="68" y="115"/>
                    <a:pt x="52" y="88"/>
                    <a:pt x="43" y="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30">
              <a:extLst>
                <a:ext uri="{FF2B5EF4-FFF2-40B4-BE49-F238E27FC236}">
                  <a16:creationId xmlns:a16="http://schemas.microsoft.com/office/drawing/2014/main" id="{A7178230-91E8-421D-A158-DB61E214FB04}"/>
                </a:ext>
              </a:extLst>
            </p:cNvPr>
            <p:cNvSpPr>
              <a:spLocks/>
            </p:cNvSpPr>
            <p:nvPr/>
          </p:nvSpPr>
          <p:spPr bwMode="auto">
            <a:xfrm>
              <a:off x="2919361" y="5366597"/>
              <a:ext cx="149188" cy="508896"/>
            </a:xfrm>
            <a:custGeom>
              <a:avLst/>
              <a:gdLst>
                <a:gd name="T0" fmla="*/ 37 w 47"/>
                <a:gd name="T1" fmla="*/ 93 h 173"/>
                <a:gd name="T2" fmla="*/ 18 w 47"/>
                <a:gd name="T3" fmla="*/ 11 h 173"/>
                <a:gd name="T4" fmla="*/ 2 w 47"/>
                <a:gd name="T5" fmla="*/ 15 h 173"/>
                <a:gd name="T6" fmla="*/ 15 w 47"/>
                <a:gd name="T7" fmla="*/ 95 h 173"/>
                <a:gd name="T8" fmla="*/ 31 w 47"/>
                <a:gd name="T9" fmla="*/ 168 h 173"/>
                <a:gd name="T10" fmla="*/ 43 w 47"/>
                <a:gd name="T11" fmla="*/ 167 h 173"/>
                <a:gd name="T12" fmla="*/ 37 w 47"/>
                <a:gd name="T13" fmla="*/ 93 h 173"/>
              </a:gdLst>
              <a:ahLst/>
              <a:cxnLst>
                <a:cxn ang="0">
                  <a:pos x="T0" y="T1"/>
                </a:cxn>
                <a:cxn ang="0">
                  <a:pos x="T2" y="T3"/>
                </a:cxn>
                <a:cxn ang="0">
                  <a:pos x="T4" y="T5"/>
                </a:cxn>
                <a:cxn ang="0">
                  <a:pos x="T6" y="T7"/>
                </a:cxn>
                <a:cxn ang="0">
                  <a:pos x="T8" y="T9"/>
                </a:cxn>
                <a:cxn ang="0">
                  <a:pos x="T10" y="T11"/>
                </a:cxn>
                <a:cxn ang="0">
                  <a:pos x="T12" y="T13"/>
                </a:cxn>
              </a:cxnLst>
              <a:rect l="0" t="0" r="r" b="b"/>
              <a:pathLst>
                <a:path w="47" h="173">
                  <a:moveTo>
                    <a:pt x="37" y="93"/>
                  </a:moveTo>
                  <a:cubicBezTo>
                    <a:pt x="32" y="65"/>
                    <a:pt x="25" y="38"/>
                    <a:pt x="18" y="11"/>
                  </a:cubicBezTo>
                  <a:cubicBezTo>
                    <a:pt x="15" y="0"/>
                    <a:pt x="0" y="5"/>
                    <a:pt x="2" y="15"/>
                  </a:cubicBezTo>
                  <a:cubicBezTo>
                    <a:pt x="7" y="42"/>
                    <a:pt x="11" y="69"/>
                    <a:pt x="15" y="95"/>
                  </a:cubicBezTo>
                  <a:cubicBezTo>
                    <a:pt x="19" y="120"/>
                    <a:pt x="20" y="146"/>
                    <a:pt x="31" y="168"/>
                  </a:cubicBezTo>
                  <a:cubicBezTo>
                    <a:pt x="33" y="173"/>
                    <a:pt x="42" y="172"/>
                    <a:pt x="43" y="167"/>
                  </a:cubicBezTo>
                  <a:cubicBezTo>
                    <a:pt x="47" y="143"/>
                    <a:pt x="41" y="117"/>
                    <a:pt x="37" y="9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31">
              <a:extLst>
                <a:ext uri="{FF2B5EF4-FFF2-40B4-BE49-F238E27FC236}">
                  <a16:creationId xmlns:a16="http://schemas.microsoft.com/office/drawing/2014/main" id="{D701BC8B-CDAE-41F1-9B48-513D69CC8734}"/>
                </a:ext>
              </a:extLst>
            </p:cNvPr>
            <p:cNvSpPr>
              <a:spLocks/>
            </p:cNvSpPr>
            <p:nvPr/>
          </p:nvSpPr>
          <p:spPr bwMode="auto">
            <a:xfrm>
              <a:off x="2635905" y="5423332"/>
              <a:ext cx="113756" cy="632682"/>
            </a:xfrm>
            <a:custGeom>
              <a:avLst/>
              <a:gdLst>
                <a:gd name="T0" fmla="*/ 29 w 36"/>
                <a:gd name="T1" fmla="*/ 110 h 216"/>
                <a:gd name="T2" fmla="*/ 15 w 36"/>
                <a:gd name="T3" fmla="*/ 8 h 216"/>
                <a:gd name="T4" fmla="*/ 1 w 36"/>
                <a:gd name="T5" fmla="*/ 10 h 216"/>
                <a:gd name="T6" fmla="*/ 8 w 36"/>
                <a:gd name="T7" fmla="*/ 114 h 216"/>
                <a:gd name="T8" fmla="*/ 17 w 36"/>
                <a:gd name="T9" fmla="*/ 211 h 216"/>
                <a:gd name="T10" fmla="*/ 26 w 36"/>
                <a:gd name="T11" fmla="*/ 211 h 216"/>
                <a:gd name="T12" fmla="*/ 29 w 36"/>
                <a:gd name="T13" fmla="*/ 110 h 216"/>
              </a:gdLst>
              <a:ahLst/>
              <a:cxnLst>
                <a:cxn ang="0">
                  <a:pos x="T0" y="T1"/>
                </a:cxn>
                <a:cxn ang="0">
                  <a:pos x="T2" y="T3"/>
                </a:cxn>
                <a:cxn ang="0">
                  <a:pos x="T4" y="T5"/>
                </a:cxn>
                <a:cxn ang="0">
                  <a:pos x="T6" y="T7"/>
                </a:cxn>
                <a:cxn ang="0">
                  <a:pos x="T8" y="T9"/>
                </a:cxn>
                <a:cxn ang="0">
                  <a:pos x="T10" y="T11"/>
                </a:cxn>
                <a:cxn ang="0">
                  <a:pos x="T12" y="T13"/>
                </a:cxn>
              </a:cxnLst>
              <a:rect l="0" t="0" r="r" b="b"/>
              <a:pathLst>
                <a:path w="36" h="216">
                  <a:moveTo>
                    <a:pt x="29" y="110"/>
                  </a:moveTo>
                  <a:cubicBezTo>
                    <a:pt x="26" y="76"/>
                    <a:pt x="22" y="42"/>
                    <a:pt x="15" y="8"/>
                  </a:cubicBezTo>
                  <a:cubicBezTo>
                    <a:pt x="14" y="0"/>
                    <a:pt x="0" y="2"/>
                    <a:pt x="1" y="10"/>
                  </a:cubicBezTo>
                  <a:cubicBezTo>
                    <a:pt x="3" y="44"/>
                    <a:pt x="6" y="79"/>
                    <a:pt x="8" y="114"/>
                  </a:cubicBezTo>
                  <a:cubicBezTo>
                    <a:pt x="9" y="146"/>
                    <a:pt x="8" y="180"/>
                    <a:pt x="17" y="211"/>
                  </a:cubicBezTo>
                  <a:cubicBezTo>
                    <a:pt x="19" y="215"/>
                    <a:pt x="25" y="216"/>
                    <a:pt x="26" y="211"/>
                  </a:cubicBezTo>
                  <a:cubicBezTo>
                    <a:pt x="36" y="178"/>
                    <a:pt x="32" y="143"/>
                    <a:pt x="29" y="11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32">
              <a:extLst>
                <a:ext uri="{FF2B5EF4-FFF2-40B4-BE49-F238E27FC236}">
                  <a16:creationId xmlns:a16="http://schemas.microsoft.com/office/drawing/2014/main" id="{A0E46623-5DB3-4CFF-A00C-244E53FA2A97}"/>
                </a:ext>
              </a:extLst>
            </p:cNvPr>
            <p:cNvSpPr>
              <a:spLocks/>
            </p:cNvSpPr>
            <p:nvPr/>
          </p:nvSpPr>
          <p:spPr bwMode="auto">
            <a:xfrm>
              <a:off x="2279720" y="5431928"/>
              <a:ext cx="184620" cy="622366"/>
            </a:xfrm>
            <a:custGeom>
              <a:avLst/>
              <a:gdLst>
                <a:gd name="T0" fmla="*/ 55 w 58"/>
                <a:gd name="T1" fmla="*/ 11 h 212"/>
                <a:gd name="T2" fmla="*/ 39 w 58"/>
                <a:gd name="T3" fmla="*/ 9 h 212"/>
                <a:gd name="T4" fmla="*/ 19 w 58"/>
                <a:gd name="T5" fmla="*/ 109 h 212"/>
                <a:gd name="T6" fmla="*/ 0 w 58"/>
                <a:gd name="T7" fmla="*/ 203 h 212"/>
                <a:gd name="T8" fmla="*/ 12 w 58"/>
                <a:gd name="T9" fmla="*/ 206 h 212"/>
                <a:gd name="T10" fmla="*/ 41 w 58"/>
                <a:gd name="T11" fmla="*/ 111 h 212"/>
                <a:gd name="T12" fmla="*/ 55 w 58"/>
                <a:gd name="T13" fmla="*/ 11 h 212"/>
              </a:gdLst>
              <a:ahLst/>
              <a:cxnLst>
                <a:cxn ang="0">
                  <a:pos x="T0" y="T1"/>
                </a:cxn>
                <a:cxn ang="0">
                  <a:pos x="T2" y="T3"/>
                </a:cxn>
                <a:cxn ang="0">
                  <a:pos x="T4" y="T5"/>
                </a:cxn>
                <a:cxn ang="0">
                  <a:pos x="T6" y="T7"/>
                </a:cxn>
                <a:cxn ang="0">
                  <a:pos x="T8" y="T9"/>
                </a:cxn>
                <a:cxn ang="0">
                  <a:pos x="T10" y="T11"/>
                </a:cxn>
                <a:cxn ang="0">
                  <a:pos x="T12" y="T13"/>
                </a:cxn>
              </a:cxnLst>
              <a:rect l="0" t="0" r="r" b="b"/>
              <a:pathLst>
                <a:path w="58" h="212">
                  <a:moveTo>
                    <a:pt x="55" y="11"/>
                  </a:moveTo>
                  <a:cubicBezTo>
                    <a:pt x="54" y="2"/>
                    <a:pt x="43" y="0"/>
                    <a:pt x="39" y="9"/>
                  </a:cubicBezTo>
                  <a:cubicBezTo>
                    <a:pt x="28" y="39"/>
                    <a:pt x="26" y="76"/>
                    <a:pt x="19" y="109"/>
                  </a:cubicBezTo>
                  <a:cubicBezTo>
                    <a:pt x="13" y="140"/>
                    <a:pt x="1" y="171"/>
                    <a:pt x="0" y="203"/>
                  </a:cubicBezTo>
                  <a:cubicBezTo>
                    <a:pt x="0" y="210"/>
                    <a:pt x="9" y="212"/>
                    <a:pt x="12" y="206"/>
                  </a:cubicBezTo>
                  <a:cubicBezTo>
                    <a:pt x="29" y="178"/>
                    <a:pt x="35" y="143"/>
                    <a:pt x="41" y="111"/>
                  </a:cubicBezTo>
                  <a:cubicBezTo>
                    <a:pt x="48" y="80"/>
                    <a:pt x="58" y="43"/>
                    <a:pt x="55" y="1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33">
              <a:extLst>
                <a:ext uri="{FF2B5EF4-FFF2-40B4-BE49-F238E27FC236}">
                  <a16:creationId xmlns:a16="http://schemas.microsoft.com/office/drawing/2014/main" id="{A7844EC3-0C36-426B-9DC9-9CCE678094CE}"/>
                </a:ext>
              </a:extLst>
            </p:cNvPr>
            <p:cNvSpPr>
              <a:spLocks/>
            </p:cNvSpPr>
            <p:nvPr/>
          </p:nvSpPr>
          <p:spPr bwMode="auto">
            <a:xfrm>
              <a:off x="1875048" y="5390666"/>
              <a:ext cx="324483" cy="502019"/>
            </a:xfrm>
            <a:custGeom>
              <a:avLst/>
              <a:gdLst>
                <a:gd name="T0" fmla="*/ 84 w 102"/>
                <a:gd name="T1" fmla="*/ 9 h 171"/>
                <a:gd name="T2" fmla="*/ 38 w 102"/>
                <a:gd name="T3" fmla="*/ 85 h 171"/>
                <a:gd name="T4" fmla="*/ 2 w 102"/>
                <a:gd name="T5" fmla="*/ 160 h 171"/>
                <a:gd name="T6" fmla="*/ 12 w 102"/>
                <a:gd name="T7" fmla="*/ 166 h 171"/>
                <a:gd name="T8" fmla="*/ 56 w 102"/>
                <a:gd name="T9" fmla="*/ 96 h 171"/>
                <a:gd name="T10" fmla="*/ 97 w 102"/>
                <a:gd name="T11" fmla="*/ 17 h 171"/>
                <a:gd name="T12" fmla="*/ 84 w 102"/>
                <a:gd name="T13" fmla="*/ 9 h 171"/>
              </a:gdLst>
              <a:ahLst/>
              <a:cxnLst>
                <a:cxn ang="0">
                  <a:pos x="T0" y="T1"/>
                </a:cxn>
                <a:cxn ang="0">
                  <a:pos x="T2" y="T3"/>
                </a:cxn>
                <a:cxn ang="0">
                  <a:pos x="T4" y="T5"/>
                </a:cxn>
                <a:cxn ang="0">
                  <a:pos x="T6" y="T7"/>
                </a:cxn>
                <a:cxn ang="0">
                  <a:pos x="T8" y="T9"/>
                </a:cxn>
                <a:cxn ang="0">
                  <a:pos x="T10" y="T11"/>
                </a:cxn>
                <a:cxn ang="0">
                  <a:pos x="T12" y="T13"/>
                </a:cxn>
              </a:cxnLst>
              <a:rect l="0" t="0" r="r" b="b"/>
              <a:pathLst>
                <a:path w="102" h="171">
                  <a:moveTo>
                    <a:pt x="84" y="9"/>
                  </a:moveTo>
                  <a:cubicBezTo>
                    <a:pt x="68" y="34"/>
                    <a:pt x="53" y="59"/>
                    <a:pt x="38" y="85"/>
                  </a:cubicBezTo>
                  <a:cubicBezTo>
                    <a:pt x="25" y="109"/>
                    <a:pt x="8" y="133"/>
                    <a:pt x="2" y="160"/>
                  </a:cubicBezTo>
                  <a:cubicBezTo>
                    <a:pt x="0" y="166"/>
                    <a:pt x="8" y="171"/>
                    <a:pt x="12" y="166"/>
                  </a:cubicBezTo>
                  <a:cubicBezTo>
                    <a:pt x="31" y="147"/>
                    <a:pt x="43" y="119"/>
                    <a:pt x="56" y="96"/>
                  </a:cubicBezTo>
                  <a:cubicBezTo>
                    <a:pt x="70" y="69"/>
                    <a:pt x="84" y="43"/>
                    <a:pt x="97" y="17"/>
                  </a:cubicBezTo>
                  <a:cubicBezTo>
                    <a:pt x="102" y="8"/>
                    <a:pt x="89" y="0"/>
                    <a:pt x="84" y="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34">
              <a:extLst>
                <a:ext uri="{FF2B5EF4-FFF2-40B4-BE49-F238E27FC236}">
                  <a16:creationId xmlns:a16="http://schemas.microsoft.com/office/drawing/2014/main" id="{8CABEDE4-4270-4BA5-B1DA-6BC99E0DE201}"/>
                </a:ext>
              </a:extLst>
            </p:cNvPr>
            <p:cNvSpPr>
              <a:spLocks/>
            </p:cNvSpPr>
            <p:nvPr/>
          </p:nvSpPr>
          <p:spPr bwMode="auto">
            <a:xfrm>
              <a:off x="1530052" y="5332212"/>
              <a:ext cx="380429" cy="352446"/>
            </a:xfrm>
            <a:custGeom>
              <a:avLst/>
              <a:gdLst>
                <a:gd name="T0" fmla="*/ 94 w 119"/>
                <a:gd name="T1" fmla="*/ 10 h 120"/>
                <a:gd name="T2" fmla="*/ 3 w 119"/>
                <a:gd name="T3" fmla="*/ 111 h 120"/>
                <a:gd name="T4" fmla="*/ 10 w 119"/>
                <a:gd name="T5" fmla="*/ 118 h 120"/>
                <a:gd name="T6" fmla="*/ 110 w 119"/>
                <a:gd name="T7" fmla="*/ 26 h 120"/>
                <a:gd name="T8" fmla="*/ 94 w 119"/>
                <a:gd name="T9" fmla="*/ 10 h 120"/>
              </a:gdLst>
              <a:ahLst/>
              <a:cxnLst>
                <a:cxn ang="0">
                  <a:pos x="T0" y="T1"/>
                </a:cxn>
                <a:cxn ang="0">
                  <a:pos x="T2" y="T3"/>
                </a:cxn>
                <a:cxn ang="0">
                  <a:pos x="T4" y="T5"/>
                </a:cxn>
                <a:cxn ang="0">
                  <a:pos x="T6" y="T7"/>
                </a:cxn>
                <a:cxn ang="0">
                  <a:pos x="T8" y="T9"/>
                </a:cxn>
              </a:cxnLst>
              <a:rect l="0" t="0" r="r" b="b"/>
              <a:pathLst>
                <a:path w="119" h="120">
                  <a:moveTo>
                    <a:pt x="94" y="10"/>
                  </a:moveTo>
                  <a:cubicBezTo>
                    <a:pt x="64" y="44"/>
                    <a:pt x="30" y="74"/>
                    <a:pt x="3" y="111"/>
                  </a:cubicBezTo>
                  <a:cubicBezTo>
                    <a:pt x="0" y="115"/>
                    <a:pt x="6" y="120"/>
                    <a:pt x="10" y="118"/>
                  </a:cubicBezTo>
                  <a:cubicBezTo>
                    <a:pt x="49" y="95"/>
                    <a:pt x="80" y="59"/>
                    <a:pt x="110" y="26"/>
                  </a:cubicBezTo>
                  <a:cubicBezTo>
                    <a:pt x="119" y="15"/>
                    <a:pt x="104" y="0"/>
                    <a:pt x="94" y="1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35">
              <a:extLst>
                <a:ext uri="{FF2B5EF4-FFF2-40B4-BE49-F238E27FC236}">
                  <a16:creationId xmlns:a16="http://schemas.microsoft.com/office/drawing/2014/main" id="{9D1356C9-DE29-46C0-BF50-B8A4FB0183C9}"/>
                </a:ext>
              </a:extLst>
            </p:cNvPr>
            <p:cNvSpPr>
              <a:spLocks/>
            </p:cNvSpPr>
            <p:nvPr/>
          </p:nvSpPr>
          <p:spPr bwMode="auto">
            <a:xfrm>
              <a:off x="1222351" y="5194672"/>
              <a:ext cx="486725" cy="283676"/>
            </a:xfrm>
            <a:custGeom>
              <a:avLst/>
              <a:gdLst>
                <a:gd name="T0" fmla="*/ 132 w 153"/>
                <a:gd name="T1" fmla="*/ 6 h 97"/>
                <a:gd name="T2" fmla="*/ 4 w 153"/>
                <a:gd name="T3" fmla="*/ 86 h 97"/>
                <a:gd name="T4" fmla="*/ 9 w 153"/>
                <a:gd name="T5" fmla="*/ 95 h 97"/>
                <a:gd name="T6" fmla="*/ 142 w 153"/>
                <a:gd name="T7" fmla="*/ 23 h 97"/>
                <a:gd name="T8" fmla="*/ 132 w 153"/>
                <a:gd name="T9" fmla="*/ 6 h 97"/>
              </a:gdLst>
              <a:ahLst/>
              <a:cxnLst>
                <a:cxn ang="0">
                  <a:pos x="T0" y="T1"/>
                </a:cxn>
                <a:cxn ang="0">
                  <a:pos x="T2" y="T3"/>
                </a:cxn>
                <a:cxn ang="0">
                  <a:pos x="T4" y="T5"/>
                </a:cxn>
                <a:cxn ang="0">
                  <a:pos x="T6" y="T7"/>
                </a:cxn>
                <a:cxn ang="0">
                  <a:pos x="T8" y="T9"/>
                </a:cxn>
              </a:cxnLst>
              <a:rect l="0" t="0" r="r" b="b"/>
              <a:pathLst>
                <a:path w="153" h="97">
                  <a:moveTo>
                    <a:pt x="132" y="6"/>
                  </a:moveTo>
                  <a:cubicBezTo>
                    <a:pt x="89" y="29"/>
                    <a:pt x="40" y="52"/>
                    <a:pt x="4" y="86"/>
                  </a:cubicBezTo>
                  <a:cubicBezTo>
                    <a:pt x="0" y="90"/>
                    <a:pt x="4" y="97"/>
                    <a:pt x="9" y="95"/>
                  </a:cubicBezTo>
                  <a:cubicBezTo>
                    <a:pt x="57" y="80"/>
                    <a:pt x="101" y="50"/>
                    <a:pt x="142" y="23"/>
                  </a:cubicBezTo>
                  <a:cubicBezTo>
                    <a:pt x="153" y="16"/>
                    <a:pt x="143" y="0"/>
                    <a:pt x="132" y="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36">
              <a:extLst>
                <a:ext uri="{FF2B5EF4-FFF2-40B4-BE49-F238E27FC236}">
                  <a16:creationId xmlns:a16="http://schemas.microsoft.com/office/drawing/2014/main" id="{8E891D3E-1A4B-4759-A10E-8538381BB72C}"/>
                </a:ext>
              </a:extLst>
            </p:cNvPr>
            <p:cNvSpPr>
              <a:spLocks/>
            </p:cNvSpPr>
            <p:nvPr/>
          </p:nvSpPr>
          <p:spPr bwMode="auto">
            <a:xfrm>
              <a:off x="1069434" y="5091518"/>
              <a:ext cx="460618" cy="125505"/>
            </a:xfrm>
            <a:custGeom>
              <a:avLst/>
              <a:gdLst>
                <a:gd name="T0" fmla="*/ 132 w 145"/>
                <a:gd name="T1" fmla="*/ 1 h 43"/>
                <a:gd name="T2" fmla="*/ 5 w 145"/>
                <a:gd name="T3" fmla="*/ 30 h 43"/>
                <a:gd name="T4" fmla="*/ 8 w 145"/>
                <a:gd name="T5" fmla="*/ 42 h 43"/>
                <a:gd name="T6" fmla="*/ 132 w 145"/>
                <a:gd name="T7" fmla="*/ 20 h 43"/>
                <a:gd name="T8" fmla="*/ 132 w 145"/>
                <a:gd name="T9" fmla="*/ 1 h 43"/>
              </a:gdLst>
              <a:ahLst/>
              <a:cxnLst>
                <a:cxn ang="0">
                  <a:pos x="T0" y="T1"/>
                </a:cxn>
                <a:cxn ang="0">
                  <a:pos x="T2" y="T3"/>
                </a:cxn>
                <a:cxn ang="0">
                  <a:pos x="T4" y="T5"/>
                </a:cxn>
                <a:cxn ang="0">
                  <a:pos x="T6" y="T7"/>
                </a:cxn>
                <a:cxn ang="0">
                  <a:pos x="T8" y="T9"/>
                </a:cxn>
              </a:cxnLst>
              <a:rect l="0" t="0" r="r" b="b"/>
              <a:pathLst>
                <a:path w="145" h="43">
                  <a:moveTo>
                    <a:pt x="132" y="1"/>
                  </a:moveTo>
                  <a:cubicBezTo>
                    <a:pt x="90" y="3"/>
                    <a:pt x="41" y="8"/>
                    <a:pt x="5" y="30"/>
                  </a:cubicBezTo>
                  <a:cubicBezTo>
                    <a:pt x="0" y="33"/>
                    <a:pt x="2" y="43"/>
                    <a:pt x="8" y="42"/>
                  </a:cubicBezTo>
                  <a:cubicBezTo>
                    <a:pt x="50" y="39"/>
                    <a:pt x="90" y="25"/>
                    <a:pt x="132" y="20"/>
                  </a:cubicBezTo>
                  <a:cubicBezTo>
                    <a:pt x="144" y="18"/>
                    <a:pt x="145" y="0"/>
                    <a:pt x="132" y="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37">
              <a:extLst>
                <a:ext uri="{FF2B5EF4-FFF2-40B4-BE49-F238E27FC236}">
                  <a16:creationId xmlns:a16="http://schemas.microsoft.com/office/drawing/2014/main" id="{B7444EC2-54E8-4F3E-8C4E-C1642F910678}"/>
                </a:ext>
              </a:extLst>
            </p:cNvPr>
            <p:cNvSpPr>
              <a:spLocks/>
            </p:cNvSpPr>
            <p:nvPr/>
          </p:nvSpPr>
          <p:spPr bwMode="auto">
            <a:xfrm>
              <a:off x="871760" y="4883490"/>
              <a:ext cx="531482" cy="125505"/>
            </a:xfrm>
            <a:custGeom>
              <a:avLst/>
              <a:gdLst>
                <a:gd name="T0" fmla="*/ 147 w 167"/>
                <a:gd name="T1" fmla="*/ 2 h 43"/>
                <a:gd name="T2" fmla="*/ 5 w 167"/>
                <a:gd name="T3" fmla="*/ 30 h 43"/>
                <a:gd name="T4" fmla="*/ 6 w 167"/>
                <a:gd name="T5" fmla="*/ 40 h 43"/>
                <a:gd name="T6" fmla="*/ 153 w 167"/>
                <a:gd name="T7" fmla="*/ 23 h 43"/>
                <a:gd name="T8" fmla="*/ 147 w 167"/>
                <a:gd name="T9" fmla="*/ 2 h 43"/>
              </a:gdLst>
              <a:ahLst/>
              <a:cxnLst>
                <a:cxn ang="0">
                  <a:pos x="T0" y="T1"/>
                </a:cxn>
                <a:cxn ang="0">
                  <a:pos x="T2" y="T3"/>
                </a:cxn>
                <a:cxn ang="0">
                  <a:pos x="T4" y="T5"/>
                </a:cxn>
                <a:cxn ang="0">
                  <a:pos x="T6" y="T7"/>
                </a:cxn>
                <a:cxn ang="0">
                  <a:pos x="T8" y="T9"/>
                </a:cxn>
              </a:cxnLst>
              <a:rect l="0" t="0" r="r" b="b"/>
              <a:pathLst>
                <a:path w="167" h="43">
                  <a:moveTo>
                    <a:pt x="147" y="2"/>
                  </a:moveTo>
                  <a:cubicBezTo>
                    <a:pt x="99" y="9"/>
                    <a:pt x="50" y="12"/>
                    <a:pt x="5" y="30"/>
                  </a:cubicBezTo>
                  <a:cubicBezTo>
                    <a:pt x="0" y="32"/>
                    <a:pt x="0" y="39"/>
                    <a:pt x="6" y="40"/>
                  </a:cubicBezTo>
                  <a:cubicBezTo>
                    <a:pt x="55" y="43"/>
                    <a:pt x="105" y="31"/>
                    <a:pt x="153" y="23"/>
                  </a:cubicBezTo>
                  <a:cubicBezTo>
                    <a:pt x="167" y="21"/>
                    <a:pt x="161" y="0"/>
                    <a:pt x="147" y="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38">
              <a:extLst>
                <a:ext uri="{FF2B5EF4-FFF2-40B4-BE49-F238E27FC236}">
                  <a16:creationId xmlns:a16="http://schemas.microsoft.com/office/drawing/2014/main" id="{B108B9A6-B7F2-4853-89B7-F7DBA4D5D6F3}"/>
                </a:ext>
              </a:extLst>
            </p:cNvPr>
            <p:cNvSpPr>
              <a:spLocks/>
            </p:cNvSpPr>
            <p:nvPr/>
          </p:nvSpPr>
          <p:spPr bwMode="auto">
            <a:xfrm>
              <a:off x="856842" y="4634199"/>
              <a:ext cx="432644" cy="110032"/>
            </a:xfrm>
            <a:custGeom>
              <a:avLst/>
              <a:gdLst>
                <a:gd name="T0" fmla="*/ 122 w 136"/>
                <a:gd name="T1" fmla="*/ 3 h 38"/>
                <a:gd name="T2" fmla="*/ 7 w 136"/>
                <a:gd name="T3" fmla="*/ 1 h 38"/>
                <a:gd name="T4" fmla="*/ 3 w 136"/>
                <a:gd name="T5" fmla="*/ 8 h 38"/>
                <a:gd name="T6" fmla="*/ 127 w 136"/>
                <a:gd name="T7" fmla="*/ 19 h 38"/>
                <a:gd name="T8" fmla="*/ 122 w 136"/>
                <a:gd name="T9" fmla="*/ 3 h 38"/>
              </a:gdLst>
              <a:ahLst/>
              <a:cxnLst>
                <a:cxn ang="0">
                  <a:pos x="T0" y="T1"/>
                </a:cxn>
                <a:cxn ang="0">
                  <a:pos x="T2" y="T3"/>
                </a:cxn>
                <a:cxn ang="0">
                  <a:pos x="T4" y="T5"/>
                </a:cxn>
                <a:cxn ang="0">
                  <a:pos x="T6" y="T7"/>
                </a:cxn>
                <a:cxn ang="0">
                  <a:pos x="T8" y="T9"/>
                </a:cxn>
              </a:cxnLst>
              <a:rect l="0" t="0" r="r" b="b"/>
              <a:pathLst>
                <a:path w="136" h="38">
                  <a:moveTo>
                    <a:pt x="122" y="3"/>
                  </a:moveTo>
                  <a:cubicBezTo>
                    <a:pt x="83" y="14"/>
                    <a:pt x="46" y="7"/>
                    <a:pt x="7" y="1"/>
                  </a:cubicBezTo>
                  <a:cubicBezTo>
                    <a:pt x="4" y="1"/>
                    <a:pt x="0" y="5"/>
                    <a:pt x="3" y="8"/>
                  </a:cubicBezTo>
                  <a:cubicBezTo>
                    <a:pt x="37" y="38"/>
                    <a:pt x="86" y="35"/>
                    <a:pt x="127" y="19"/>
                  </a:cubicBezTo>
                  <a:cubicBezTo>
                    <a:pt x="136" y="15"/>
                    <a:pt x="133" y="0"/>
                    <a:pt x="122"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39">
              <a:extLst>
                <a:ext uri="{FF2B5EF4-FFF2-40B4-BE49-F238E27FC236}">
                  <a16:creationId xmlns:a16="http://schemas.microsoft.com/office/drawing/2014/main" id="{2F5858D7-AB9F-4D5F-A396-ABF630979778}"/>
                </a:ext>
              </a:extLst>
            </p:cNvPr>
            <p:cNvSpPr>
              <a:spLocks/>
            </p:cNvSpPr>
            <p:nvPr/>
          </p:nvSpPr>
          <p:spPr bwMode="auto">
            <a:xfrm>
              <a:off x="804626" y="4369435"/>
              <a:ext cx="449428" cy="99716"/>
            </a:xfrm>
            <a:custGeom>
              <a:avLst/>
              <a:gdLst>
                <a:gd name="T0" fmla="*/ 122 w 141"/>
                <a:gd name="T1" fmla="*/ 4 h 34"/>
                <a:gd name="T2" fmla="*/ 5 w 141"/>
                <a:gd name="T3" fmla="*/ 0 h 34"/>
                <a:gd name="T4" fmla="*/ 3 w 141"/>
                <a:gd name="T5" fmla="*/ 8 h 34"/>
                <a:gd name="T6" fmla="*/ 128 w 141"/>
                <a:gd name="T7" fmla="*/ 24 h 34"/>
                <a:gd name="T8" fmla="*/ 122 w 141"/>
                <a:gd name="T9" fmla="*/ 4 h 34"/>
              </a:gdLst>
              <a:ahLst/>
              <a:cxnLst>
                <a:cxn ang="0">
                  <a:pos x="T0" y="T1"/>
                </a:cxn>
                <a:cxn ang="0">
                  <a:pos x="T2" y="T3"/>
                </a:cxn>
                <a:cxn ang="0">
                  <a:pos x="T4" y="T5"/>
                </a:cxn>
                <a:cxn ang="0">
                  <a:pos x="T6" y="T7"/>
                </a:cxn>
                <a:cxn ang="0">
                  <a:pos x="T8" y="T9"/>
                </a:cxn>
              </a:cxnLst>
              <a:rect l="0" t="0" r="r" b="b"/>
              <a:pathLst>
                <a:path w="141" h="34">
                  <a:moveTo>
                    <a:pt x="122" y="4"/>
                  </a:moveTo>
                  <a:cubicBezTo>
                    <a:pt x="82" y="11"/>
                    <a:pt x="44" y="2"/>
                    <a:pt x="5" y="0"/>
                  </a:cubicBezTo>
                  <a:cubicBezTo>
                    <a:pt x="0" y="0"/>
                    <a:pt x="0" y="6"/>
                    <a:pt x="3" y="8"/>
                  </a:cubicBezTo>
                  <a:cubicBezTo>
                    <a:pt x="38" y="34"/>
                    <a:pt x="86" y="32"/>
                    <a:pt x="128" y="24"/>
                  </a:cubicBezTo>
                  <a:cubicBezTo>
                    <a:pt x="141" y="22"/>
                    <a:pt x="135" y="2"/>
                    <a:pt x="122" y="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40">
              <a:extLst>
                <a:ext uri="{FF2B5EF4-FFF2-40B4-BE49-F238E27FC236}">
                  <a16:creationId xmlns:a16="http://schemas.microsoft.com/office/drawing/2014/main" id="{2AD71348-117D-42AD-AF96-35AC4EB593D0}"/>
                </a:ext>
              </a:extLst>
            </p:cNvPr>
            <p:cNvSpPr>
              <a:spLocks/>
            </p:cNvSpPr>
            <p:nvPr/>
          </p:nvSpPr>
          <p:spPr bwMode="auto">
            <a:xfrm>
              <a:off x="922112" y="4025586"/>
              <a:ext cx="341267" cy="120347"/>
            </a:xfrm>
            <a:custGeom>
              <a:avLst/>
              <a:gdLst>
                <a:gd name="T0" fmla="*/ 94 w 107"/>
                <a:gd name="T1" fmla="*/ 20 h 41"/>
                <a:gd name="T2" fmla="*/ 46 w 107"/>
                <a:gd name="T3" fmla="*/ 10 h 41"/>
                <a:gd name="T4" fmla="*/ 7 w 107"/>
                <a:gd name="T5" fmla="*/ 0 h 41"/>
                <a:gd name="T6" fmla="*/ 2 w 107"/>
                <a:gd name="T7" fmla="*/ 8 h 41"/>
                <a:gd name="T8" fmla="*/ 94 w 107"/>
                <a:gd name="T9" fmla="*/ 41 h 41"/>
                <a:gd name="T10" fmla="*/ 94 w 107"/>
                <a:gd name="T11" fmla="*/ 20 h 41"/>
              </a:gdLst>
              <a:ahLst/>
              <a:cxnLst>
                <a:cxn ang="0">
                  <a:pos x="T0" y="T1"/>
                </a:cxn>
                <a:cxn ang="0">
                  <a:pos x="T2" y="T3"/>
                </a:cxn>
                <a:cxn ang="0">
                  <a:pos x="T4" y="T5"/>
                </a:cxn>
                <a:cxn ang="0">
                  <a:pos x="T6" y="T7"/>
                </a:cxn>
                <a:cxn ang="0">
                  <a:pos x="T8" y="T9"/>
                </a:cxn>
                <a:cxn ang="0">
                  <a:pos x="T10" y="T11"/>
                </a:cxn>
              </a:cxnLst>
              <a:rect l="0" t="0" r="r" b="b"/>
              <a:pathLst>
                <a:path w="107" h="41">
                  <a:moveTo>
                    <a:pt x="94" y="20"/>
                  </a:moveTo>
                  <a:cubicBezTo>
                    <a:pt x="78" y="19"/>
                    <a:pt x="62" y="15"/>
                    <a:pt x="46" y="10"/>
                  </a:cubicBezTo>
                  <a:cubicBezTo>
                    <a:pt x="33" y="6"/>
                    <a:pt x="21" y="0"/>
                    <a:pt x="7" y="0"/>
                  </a:cubicBezTo>
                  <a:cubicBezTo>
                    <a:pt x="3" y="0"/>
                    <a:pt x="0" y="5"/>
                    <a:pt x="2" y="8"/>
                  </a:cubicBezTo>
                  <a:cubicBezTo>
                    <a:pt x="21" y="34"/>
                    <a:pt x="64" y="39"/>
                    <a:pt x="94" y="41"/>
                  </a:cubicBezTo>
                  <a:cubicBezTo>
                    <a:pt x="107" y="41"/>
                    <a:pt x="107" y="21"/>
                    <a:pt x="94" y="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41">
              <a:extLst>
                <a:ext uri="{FF2B5EF4-FFF2-40B4-BE49-F238E27FC236}">
                  <a16:creationId xmlns:a16="http://schemas.microsoft.com/office/drawing/2014/main" id="{7FDCEF49-5E46-446A-922C-091455852F16}"/>
                </a:ext>
              </a:extLst>
            </p:cNvPr>
            <p:cNvSpPr>
              <a:spLocks/>
            </p:cNvSpPr>
            <p:nvPr/>
          </p:nvSpPr>
          <p:spPr bwMode="auto">
            <a:xfrm>
              <a:off x="929571" y="3717842"/>
              <a:ext cx="350591" cy="220063"/>
            </a:xfrm>
            <a:custGeom>
              <a:avLst/>
              <a:gdLst>
                <a:gd name="T0" fmla="*/ 97 w 110"/>
                <a:gd name="T1" fmla="*/ 52 h 75"/>
                <a:gd name="T2" fmla="*/ 49 w 110"/>
                <a:gd name="T3" fmla="*/ 26 h 75"/>
                <a:gd name="T4" fmla="*/ 7 w 110"/>
                <a:gd name="T5" fmla="*/ 1 h 75"/>
                <a:gd name="T6" fmla="*/ 2 w 110"/>
                <a:gd name="T7" fmla="*/ 8 h 75"/>
                <a:gd name="T8" fmla="*/ 87 w 110"/>
                <a:gd name="T9" fmla="*/ 70 h 75"/>
                <a:gd name="T10" fmla="*/ 97 w 110"/>
                <a:gd name="T11" fmla="*/ 52 h 75"/>
              </a:gdLst>
              <a:ahLst/>
              <a:cxnLst>
                <a:cxn ang="0">
                  <a:pos x="T0" y="T1"/>
                </a:cxn>
                <a:cxn ang="0">
                  <a:pos x="T2" y="T3"/>
                </a:cxn>
                <a:cxn ang="0">
                  <a:pos x="T4" y="T5"/>
                </a:cxn>
                <a:cxn ang="0">
                  <a:pos x="T6" y="T7"/>
                </a:cxn>
                <a:cxn ang="0">
                  <a:pos x="T8" y="T9"/>
                </a:cxn>
                <a:cxn ang="0">
                  <a:pos x="T10" y="T11"/>
                </a:cxn>
              </a:cxnLst>
              <a:rect l="0" t="0" r="r" b="b"/>
              <a:pathLst>
                <a:path w="110" h="75">
                  <a:moveTo>
                    <a:pt x="97" y="52"/>
                  </a:moveTo>
                  <a:cubicBezTo>
                    <a:pt x="81" y="45"/>
                    <a:pt x="65" y="36"/>
                    <a:pt x="49" y="26"/>
                  </a:cubicBezTo>
                  <a:cubicBezTo>
                    <a:pt x="35" y="17"/>
                    <a:pt x="22" y="7"/>
                    <a:pt x="7" y="1"/>
                  </a:cubicBezTo>
                  <a:cubicBezTo>
                    <a:pt x="3" y="0"/>
                    <a:pt x="0" y="5"/>
                    <a:pt x="2" y="8"/>
                  </a:cubicBezTo>
                  <a:cubicBezTo>
                    <a:pt x="18" y="39"/>
                    <a:pt x="56" y="57"/>
                    <a:pt x="87" y="70"/>
                  </a:cubicBezTo>
                  <a:cubicBezTo>
                    <a:pt x="99" y="75"/>
                    <a:pt x="110" y="57"/>
                    <a:pt x="97" y="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42">
              <a:extLst>
                <a:ext uri="{FF2B5EF4-FFF2-40B4-BE49-F238E27FC236}">
                  <a16:creationId xmlns:a16="http://schemas.microsoft.com/office/drawing/2014/main" id="{FC88E73A-0173-474A-90D2-9D7C34649B3B}"/>
                </a:ext>
              </a:extLst>
            </p:cNvPr>
            <p:cNvSpPr>
              <a:spLocks/>
            </p:cNvSpPr>
            <p:nvPr/>
          </p:nvSpPr>
          <p:spPr bwMode="auto">
            <a:xfrm>
              <a:off x="1119786" y="3451359"/>
              <a:ext cx="341267" cy="254448"/>
            </a:xfrm>
            <a:custGeom>
              <a:avLst/>
              <a:gdLst>
                <a:gd name="T0" fmla="*/ 103 w 107"/>
                <a:gd name="T1" fmla="*/ 79 h 87"/>
                <a:gd name="T2" fmla="*/ 50 w 107"/>
                <a:gd name="T3" fmla="*/ 39 h 87"/>
                <a:gd name="T4" fmla="*/ 8 w 107"/>
                <a:gd name="T5" fmla="*/ 2 h 87"/>
                <a:gd name="T6" fmla="*/ 1 w 107"/>
                <a:gd name="T7" fmla="*/ 7 h 87"/>
                <a:gd name="T8" fmla="*/ 100 w 107"/>
                <a:gd name="T9" fmla="*/ 86 h 87"/>
                <a:gd name="T10" fmla="*/ 103 w 107"/>
                <a:gd name="T11" fmla="*/ 79 h 87"/>
              </a:gdLst>
              <a:ahLst/>
              <a:cxnLst>
                <a:cxn ang="0">
                  <a:pos x="T0" y="T1"/>
                </a:cxn>
                <a:cxn ang="0">
                  <a:pos x="T2" y="T3"/>
                </a:cxn>
                <a:cxn ang="0">
                  <a:pos x="T4" y="T5"/>
                </a:cxn>
                <a:cxn ang="0">
                  <a:pos x="T6" y="T7"/>
                </a:cxn>
                <a:cxn ang="0">
                  <a:pos x="T8" y="T9"/>
                </a:cxn>
                <a:cxn ang="0">
                  <a:pos x="T10" y="T11"/>
                </a:cxn>
              </a:cxnLst>
              <a:rect l="0" t="0" r="r" b="b"/>
              <a:pathLst>
                <a:path w="107" h="87">
                  <a:moveTo>
                    <a:pt x="103" y="79"/>
                  </a:moveTo>
                  <a:cubicBezTo>
                    <a:pt x="85" y="65"/>
                    <a:pt x="67" y="54"/>
                    <a:pt x="50" y="39"/>
                  </a:cubicBezTo>
                  <a:cubicBezTo>
                    <a:pt x="36" y="27"/>
                    <a:pt x="24" y="12"/>
                    <a:pt x="8" y="2"/>
                  </a:cubicBezTo>
                  <a:cubicBezTo>
                    <a:pt x="4" y="0"/>
                    <a:pt x="0" y="3"/>
                    <a:pt x="1" y="7"/>
                  </a:cubicBezTo>
                  <a:cubicBezTo>
                    <a:pt x="11" y="46"/>
                    <a:pt x="62" y="79"/>
                    <a:pt x="100" y="86"/>
                  </a:cubicBezTo>
                  <a:cubicBezTo>
                    <a:pt x="104" y="87"/>
                    <a:pt x="107" y="81"/>
                    <a:pt x="103" y="7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43">
              <a:extLst>
                <a:ext uri="{FF2B5EF4-FFF2-40B4-BE49-F238E27FC236}">
                  <a16:creationId xmlns:a16="http://schemas.microsoft.com/office/drawing/2014/main" id="{2DFCEFA4-7793-4A6D-829D-3C31F19D951C}"/>
                </a:ext>
              </a:extLst>
            </p:cNvPr>
            <p:cNvSpPr>
              <a:spLocks/>
            </p:cNvSpPr>
            <p:nvPr/>
          </p:nvSpPr>
          <p:spPr bwMode="auto">
            <a:xfrm>
              <a:off x="1311864" y="3241611"/>
              <a:ext cx="305835" cy="273360"/>
            </a:xfrm>
            <a:custGeom>
              <a:avLst/>
              <a:gdLst>
                <a:gd name="T0" fmla="*/ 88 w 96"/>
                <a:gd name="T1" fmla="*/ 73 h 93"/>
                <a:gd name="T2" fmla="*/ 7 w 96"/>
                <a:gd name="T3" fmla="*/ 1 h 93"/>
                <a:gd name="T4" fmla="*/ 1 w 96"/>
                <a:gd name="T5" fmla="*/ 7 h 93"/>
                <a:gd name="T6" fmla="*/ 76 w 96"/>
                <a:gd name="T7" fmla="*/ 85 h 93"/>
                <a:gd name="T8" fmla="*/ 88 w 96"/>
                <a:gd name="T9" fmla="*/ 73 h 93"/>
              </a:gdLst>
              <a:ahLst/>
              <a:cxnLst>
                <a:cxn ang="0">
                  <a:pos x="T0" y="T1"/>
                </a:cxn>
                <a:cxn ang="0">
                  <a:pos x="T2" y="T3"/>
                </a:cxn>
                <a:cxn ang="0">
                  <a:pos x="T4" y="T5"/>
                </a:cxn>
                <a:cxn ang="0">
                  <a:pos x="T6" y="T7"/>
                </a:cxn>
                <a:cxn ang="0">
                  <a:pos x="T8" y="T9"/>
                </a:cxn>
              </a:cxnLst>
              <a:rect l="0" t="0" r="r" b="b"/>
              <a:pathLst>
                <a:path w="96" h="93">
                  <a:moveTo>
                    <a:pt x="88" y="73"/>
                  </a:moveTo>
                  <a:cubicBezTo>
                    <a:pt x="64" y="48"/>
                    <a:pt x="41" y="12"/>
                    <a:pt x="7" y="1"/>
                  </a:cubicBezTo>
                  <a:cubicBezTo>
                    <a:pt x="4" y="0"/>
                    <a:pt x="0" y="3"/>
                    <a:pt x="1" y="7"/>
                  </a:cubicBezTo>
                  <a:cubicBezTo>
                    <a:pt x="15" y="40"/>
                    <a:pt x="51" y="61"/>
                    <a:pt x="76" y="85"/>
                  </a:cubicBezTo>
                  <a:cubicBezTo>
                    <a:pt x="84" y="93"/>
                    <a:pt x="96" y="81"/>
                    <a:pt x="88" y="7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44">
              <a:extLst>
                <a:ext uri="{FF2B5EF4-FFF2-40B4-BE49-F238E27FC236}">
                  <a16:creationId xmlns:a16="http://schemas.microsoft.com/office/drawing/2014/main" id="{BAEF5C1F-0BF8-4941-87BE-87ECD1D76A43}"/>
                </a:ext>
              </a:extLst>
            </p:cNvPr>
            <p:cNvSpPr>
              <a:spLocks/>
            </p:cNvSpPr>
            <p:nvPr/>
          </p:nvSpPr>
          <p:spPr bwMode="auto">
            <a:xfrm>
              <a:off x="1492755" y="3021548"/>
              <a:ext cx="305835" cy="281956"/>
            </a:xfrm>
            <a:custGeom>
              <a:avLst/>
              <a:gdLst>
                <a:gd name="T0" fmla="*/ 94 w 96"/>
                <a:gd name="T1" fmla="*/ 87 h 96"/>
                <a:gd name="T2" fmla="*/ 58 w 96"/>
                <a:gd name="T3" fmla="*/ 42 h 96"/>
                <a:gd name="T4" fmla="*/ 9 w 96"/>
                <a:gd name="T5" fmla="*/ 2 h 96"/>
                <a:gd name="T6" fmla="*/ 2 w 96"/>
                <a:gd name="T7" fmla="*/ 9 h 96"/>
                <a:gd name="T8" fmla="*/ 42 w 96"/>
                <a:gd name="T9" fmla="*/ 58 h 96"/>
                <a:gd name="T10" fmla="*/ 87 w 96"/>
                <a:gd name="T11" fmla="*/ 94 h 96"/>
                <a:gd name="T12" fmla="*/ 94 w 96"/>
                <a:gd name="T13" fmla="*/ 87 h 96"/>
              </a:gdLst>
              <a:ahLst/>
              <a:cxnLst>
                <a:cxn ang="0">
                  <a:pos x="T0" y="T1"/>
                </a:cxn>
                <a:cxn ang="0">
                  <a:pos x="T2" y="T3"/>
                </a:cxn>
                <a:cxn ang="0">
                  <a:pos x="T4" y="T5"/>
                </a:cxn>
                <a:cxn ang="0">
                  <a:pos x="T6" y="T7"/>
                </a:cxn>
                <a:cxn ang="0">
                  <a:pos x="T8" y="T9"/>
                </a:cxn>
                <a:cxn ang="0">
                  <a:pos x="T10" y="T11"/>
                </a:cxn>
                <a:cxn ang="0">
                  <a:pos x="T12" y="T13"/>
                </a:cxn>
              </a:cxnLst>
              <a:rect l="0" t="0" r="r" b="b"/>
              <a:pathLst>
                <a:path w="96" h="96">
                  <a:moveTo>
                    <a:pt x="94" y="87"/>
                  </a:moveTo>
                  <a:cubicBezTo>
                    <a:pt x="87" y="69"/>
                    <a:pt x="71" y="55"/>
                    <a:pt x="58" y="42"/>
                  </a:cubicBezTo>
                  <a:cubicBezTo>
                    <a:pt x="43" y="27"/>
                    <a:pt x="28" y="13"/>
                    <a:pt x="9" y="2"/>
                  </a:cubicBezTo>
                  <a:cubicBezTo>
                    <a:pt x="5" y="0"/>
                    <a:pt x="0" y="5"/>
                    <a:pt x="2" y="9"/>
                  </a:cubicBezTo>
                  <a:cubicBezTo>
                    <a:pt x="13" y="28"/>
                    <a:pt x="27" y="43"/>
                    <a:pt x="42" y="58"/>
                  </a:cubicBezTo>
                  <a:cubicBezTo>
                    <a:pt x="55" y="71"/>
                    <a:pt x="69" y="87"/>
                    <a:pt x="87" y="94"/>
                  </a:cubicBezTo>
                  <a:cubicBezTo>
                    <a:pt x="91" y="96"/>
                    <a:pt x="96" y="91"/>
                    <a:pt x="94" y="8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45">
              <a:extLst>
                <a:ext uri="{FF2B5EF4-FFF2-40B4-BE49-F238E27FC236}">
                  <a16:creationId xmlns:a16="http://schemas.microsoft.com/office/drawing/2014/main" id="{C4512B9D-AF2B-475F-8762-63257B772429}"/>
                </a:ext>
              </a:extLst>
            </p:cNvPr>
            <p:cNvSpPr>
              <a:spLocks noEditPoints="1"/>
            </p:cNvSpPr>
            <p:nvPr/>
          </p:nvSpPr>
          <p:spPr bwMode="auto">
            <a:xfrm>
              <a:off x="1388323" y="-482272"/>
              <a:ext cx="2166951" cy="5857465"/>
            </a:xfrm>
            <a:custGeom>
              <a:avLst/>
              <a:gdLst>
                <a:gd name="T0" fmla="*/ 373 w 681"/>
                <a:gd name="T1" fmla="*/ 256 h 1996"/>
                <a:gd name="T2" fmla="*/ 372 w 681"/>
                <a:gd name="T3" fmla="*/ 642 h 1996"/>
                <a:gd name="T4" fmla="*/ 406 w 681"/>
                <a:gd name="T5" fmla="*/ 927 h 1996"/>
                <a:gd name="T6" fmla="*/ 434 w 681"/>
                <a:gd name="T7" fmla="*/ 1039 h 1996"/>
                <a:gd name="T8" fmla="*/ 444 w 681"/>
                <a:gd name="T9" fmla="*/ 1123 h 1996"/>
                <a:gd name="T10" fmla="*/ 465 w 681"/>
                <a:gd name="T11" fmla="*/ 1255 h 1996"/>
                <a:gd name="T12" fmla="*/ 678 w 681"/>
                <a:gd name="T13" fmla="*/ 1581 h 1996"/>
                <a:gd name="T14" fmla="*/ 581 w 681"/>
                <a:gd name="T15" fmla="*/ 1908 h 1996"/>
                <a:gd name="T16" fmla="*/ 351 w 681"/>
                <a:gd name="T17" fmla="*/ 1996 h 1996"/>
                <a:gd name="T18" fmla="*/ 77 w 681"/>
                <a:gd name="T19" fmla="*/ 1879 h 1996"/>
                <a:gd name="T20" fmla="*/ 50 w 681"/>
                <a:gd name="T21" fmla="*/ 1439 h 1996"/>
                <a:gd name="T22" fmla="*/ 232 w 681"/>
                <a:gd name="T23" fmla="*/ 1226 h 1996"/>
                <a:gd name="T24" fmla="*/ 239 w 681"/>
                <a:gd name="T25" fmla="*/ 1110 h 1996"/>
                <a:gd name="T26" fmla="*/ 227 w 681"/>
                <a:gd name="T27" fmla="*/ 1013 h 1996"/>
                <a:gd name="T28" fmla="*/ 311 w 681"/>
                <a:gd name="T29" fmla="*/ 904 h 1996"/>
                <a:gd name="T30" fmla="*/ 310 w 681"/>
                <a:gd name="T31" fmla="*/ 516 h 1996"/>
                <a:gd name="T32" fmla="*/ 306 w 681"/>
                <a:gd name="T33" fmla="*/ 175 h 1996"/>
                <a:gd name="T34" fmla="*/ 319 w 681"/>
                <a:gd name="T35" fmla="*/ 58 h 1996"/>
                <a:gd name="T36" fmla="*/ 318 w 681"/>
                <a:gd name="T37" fmla="*/ 91 h 1996"/>
                <a:gd name="T38" fmla="*/ 334 w 681"/>
                <a:gd name="T39" fmla="*/ 275 h 1996"/>
                <a:gd name="T40" fmla="*/ 320 w 681"/>
                <a:gd name="T41" fmla="*/ 676 h 1996"/>
                <a:gd name="T42" fmla="*/ 360 w 681"/>
                <a:gd name="T43" fmla="*/ 897 h 1996"/>
                <a:gd name="T44" fmla="*/ 363 w 681"/>
                <a:gd name="T45" fmla="*/ 430 h 1996"/>
                <a:gd name="T46" fmla="*/ 363 w 681"/>
                <a:gd name="T47" fmla="*/ 58 h 1996"/>
                <a:gd name="T48" fmla="*/ 246 w 681"/>
                <a:gd name="T49" fmla="*/ 1227 h 1996"/>
                <a:gd name="T50" fmla="*/ 45 w 681"/>
                <a:gd name="T51" fmla="*/ 1481 h 1996"/>
                <a:gd name="T52" fmla="*/ 38 w 681"/>
                <a:gd name="T53" fmla="*/ 1778 h 1996"/>
                <a:gd name="T54" fmla="*/ 340 w 681"/>
                <a:gd name="T55" fmla="*/ 1982 h 1996"/>
                <a:gd name="T56" fmla="*/ 562 w 681"/>
                <a:gd name="T57" fmla="*/ 1904 h 1996"/>
                <a:gd name="T58" fmla="*/ 664 w 681"/>
                <a:gd name="T59" fmla="*/ 1578 h 1996"/>
                <a:gd name="T60" fmla="*/ 444 w 681"/>
                <a:gd name="T61" fmla="*/ 1245 h 1996"/>
                <a:gd name="T62" fmla="*/ 423 w 681"/>
                <a:gd name="T63" fmla="*/ 1321 h 1996"/>
                <a:gd name="T64" fmla="*/ 509 w 681"/>
                <a:gd name="T65" fmla="*/ 1617 h 1996"/>
                <a:gd name="T66" fmla="*/ 430 w 681"/>
                <a:gd name="T67" fmla="*/ 1594 h 1996"/>
                <a:gd name="T68" fmla="*/ 337 w 681"/>
                <a:gd name="T69" fmla="*/ 1597 h 1996"/>
                <a:gd name="T70" fmla="*/ 232 w 681"/>
                <a:gd name="T71" fmla="*/ 1587 h 1996"/>
                <a:gd name="T72" fmla="*/ 170 w 681"/>
                <a:gd name="T73" fmla="*/ 1617 h 1996"/>
                <a:gd name="T74" fmla="*/ 231 w 681"/>
                <a:gd name="T75" fmla="*/ 1461 h 1996"/>
                <a:gd name="T76" fmla="*/ 192 w 681"/>
                <a:gd name="T77" fmla="*/ 1588 h 1996"/>
                <a:gd name="T78" fmla="*/ 280 w 681"/>
                <a:gd name="T79" fmla="*/ 1602 h 1996"/>
                <a:gd name="T80" fmla="*/ 359 w 681"/>
                <a:gd name="T81" fmla="*/ 1582 h 1996"/>
                <a:gd name="T82" fmla="*/ 446 w 681"/>
                <a:gd name="T83" fmla="*/ 1561 h 1996"/>
                <a:gd name="T84" fmla="*/ 441 w 681"/>
                <a:gd name="T85" fmla="*/ 1439 h 1996"/>
                <a:gd name="T86" fmla="*/ 327 w 681"/>
                <a:gd name="T87" fmla="*/ 1179 h 1996"/>
                <a:gd name="T88" fmla="*/ 192 w 681"/>
                <a:gd name="T89" fmla="*/ 1588 h 1996"/>
                <a:gd name="T90" fmla="*/ 318 w 681"/>
                <a:gd name="T91" fmla="*/ 917 h 1996"/>
                <a:gd name="T92" fmla="*/ 364 w 681"/>
                <a:gd name="T93" fmla="*/ 955 h 1996"/>
                <a:gd name="T94" fmla="*/ 281 w 681"/>
                <a:gd name="T95" fmla="*/ 966 h 1996"/>
                <a:gd name="T96" fmla="*/ 304 w 681"/>
                <a:gd name="T97" fmla="*/ 1029 h 1996"/>
                <a:gd name="T98" fmla="*/ 291 w 681"/>
                <a:gd name="T99" fmla="*/ 1039 h 1996"/>
                <a:gd name="T100" fmla="*/ 264 w 681"/>
                <a:gd name="T101" fmla="*/ 1113 h 1996"/>
                <a:gd name="T102" fmla="*/ 294 w 681"/>
                <a:gd name="T103" fmla="*/ 1116 h 1996"/>
                <a:gd name="T104" fmla="*/ 267 w 681"/>
                <a:gd name="T105" fmla="*/ 1175 h 1996"/>
                <a:gd name="T106" fmla="*/ 436 w 681"/>
                <a:gd name="T107" fmla="*/ 1176 h 1996"/>
                <a:gd name="T108" fmla="*/ 389 w 681"/>
                <a:gd name="T109" fmla="*/ 1113 h 1996"/>
                <a:gd name="T110" fmla="*/ 444 w 681"/>
                <a:gd name="T111" fmla="*/ 1092 h 1996"/>
                <a:gd name="T112" fmla="*/ 416 w 681"/>
                <a:gd name="T113" fmla="*/ 1038 h 1996"/>
                <a:gd name="T114" fmla="*/ 397 w 681"/>
                <a:gd name="T115" fmla="*/ 964 h 1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81" h="1996">
                  <a:moveTo>
                    <a:pt x="372" y="0"/>
                  </a:moveTo>
                  <a:cubicBezTo>
                    <a:pt x="372" y="31"/>
                    <a:pt x="372" y="62"/>
                    <a:pt x="372" y="93"/>
                  </a:cubicBezTo>
                  <a:cubicBezTo>
                    <a:pt x="373" y="118"/>
                    <a:pt x="374" y="143"/>
                    <a:pt x="376" y="168"/>
                  </a:cubicBezTo>
                  <a:cubicBezTo>
                    <a:pt x="378" y="187"/>
                    <a:pt x="378" y="205"/>
                    <a:pt x="377" y="224"/>
                  </a:cubicBezTo>
                  <a:cubicBezTo>
                    <a:pt x="376" y="235"/>
                    <a:pt x="374" y="245"/>
                    <a:pt x="373" y="256"/>
                  </a:cubicBezTo>
                  <a:cubicBezTo>
                    <a:pt x="372" y="262"/>
                    <a:pt x="372" y="269"/>
                    <a:pt x="372" y="275"/>
                  </a:cubicBezTo>
                  <a:cubicBezTo>
                    <a:pt x="372" y="329"/>
                    <a:pt x="371" y="382"/>
                    <a:pt x="372" y="436"/>
                  </a:cubicBezTo>
                  <a:cubicBezTo>
                    <a:pt x="372" y="455"/>
                    <a:pt x="373" y="473"/>
                    <a:pt x="373" y="492"/>
                  </a:cubicBezTo>
                  <a:cubicBezTo>
                    <a:pt x="373" y="515"/>
                    <a:pt x="372" y="539"/>
                    <a:pt x="372" y="562"/>
                  </a:cubicBezTo>
                  <a:cubicBezTo>
                    <a:pt x="372" y="589"/>
                    <a:pt x="372" y="615"/>
                    <a:pt x="372" y="642"/>
                  </a:cubicBezTo>
                  <a:cubicBezTo>
                    <a:pt x="372" y="685"/>
                    <a:pt x="372" y="728"/>
                    <a:pt x="372" y="770"/>
                  </a:cubicBezTo>
                  <a:cubicBezTo>
                    <a:pt x="372" y="813"/>
                    <a:pt x="372" y="856"/>
                    <a:pt x="372" y="899"/>
                  </a:cubicBezTo>
                  <a:cubicBezTo>
                    <a:pt x="371" y="905"/>
                    <a:pt x="371" y="908"/>
                    <a:pt x="378" y="909"/>
                  </a:cubicBezTo>
                  <a:cubicBezTo>
                    <a:pt x="379" y="909"/>
                    <a:pt x="380" y="909"/>
                    <a:pt x="381" y="910"/>
                  </a:cubicBezTo>
                  <a:cubicBezTo>
                    <a:pt x="389" y="916"/>
                    <a:pt x="398" y="921"/>
                    <a:pt x="406" y="927"/>
                  </a:cubicBezTo>
                  <a:cubicBezTo>
                    <a:pt x="420" y="939"/>
                    <a:pt x="435" y="951"/>
                    <a:pt x="448" y="963"/>
                  </a:cubicBezTo>
                  <a:cubicBezTo>
                    <a:pt x="453" y="967"/>
                    <a:pt x="456" y="972"/>
                    <a:pt x="459" y="977"/>
                  </a:cubicBezTo>
                  <a:cubicBezTo>
                    <a:pt x="468" y="995"/>
                    <a:pt x="465" y="1003"/>
                    <a:pt x="451" y="1018"/>
                  </a:cubicBezTo>
                  <a:cubicBezTo>
                    <a:pt x="447" y="1023"/>
                    <a:pt x="441" y="1026"/>
                    <a:pt x="436" y="1030"/>
                  </a:cubicBezTo>
                  <a:cubicBezTo>
                    <a:pt x="431" y="1032"/>
                    <a:pt x="431" y="1036"/>
                    <a:pt x="434" y="1039"/>
                  </a:cubicBezTo>
                  <a:cubicBezTo>
                    <a:pt x="439" y="1045"/>
                    <a:pt x="445" y="1050"/>
                    <a:pt x="450" y="1056"/>
                  </a:cubicBezTo>
                  <a:cubicBezTo>
                    <a:pt x="454" y="1061"/>
                    <a:pt x="458" y="1066"/>
                    <a:pt x="461" y="1072"/>
                  </a:cubicBezTo>
                  <a:cubicBezTo>
                    <a:pt x="466" y="1082"/>
                    <a:pt x="462" y="1091"/>
                    <a:pt x="456" y="1100"/>
                  </a:cubicBezTo>
                  <a:cubicBezTo>
                    <a:pt x="453" y="1103"/>
                    <a:pt x="449" y="1106"/>
                    <a:pt x="445" y="1109"/>
                  </a:cubicBezTo>
                  <a:cubicBezTo>
                    <a:pt x="439" y="1114"/>
                    <a:pt x="438" y="1118"/>
                    <a:pt x="444" y="1123"/>
                  </a:cubicBezTo>
                  <a:cubicBezTo>
                    <a:pt x="447" y="1126"/>
                    <a:pt x="449" y="1128"/>
                    <a:pt x="452" y="1130"/>
                  </a:cubicBezTo>
                  <a:cubicBezTo>
                    <a:pt x="466" y="1140"/>
                    <a:pt x="468" y="1165"/>
                    <a:pt x="458" y="1178"/>
                  </a:cubicBezTo>
                  <a:cubicBezTo>
                    <a:pt x="457" y="1178"/>
                    <a:pt x="457" y="1179"/>
                    <a:pt x="456" y="1179"/>
                  </a:cubicBezTo>
                  <a:cubicBezTo>
                    <a:pt x="448" y="1184"/>
                    <a:pt x="448" y="1191"/>
                    <a:pt x="447" y="1199"/>
                  </a:cubicBezTo>
                  <a:cubicBezTo>
                    <a:pt x="446" y="1220"/>
                    <a:pt x="455" y="1237"/>
                    <a:pt x="465" y="1255"/>
                  </a:cubicBezTo>
                  <a:cubicBezTo>
                    <a:pt x="478" y="1278"/>
                    <a:pt x="496" y="1296"/>
                    <a:pt x="518" y="1310"/>
                  </a:cubicBezTo>
                  <a:cubicBezTo>
                    <a:pt x="542" y="1325"/>
                    <a:pt x="560" y="1345"/>
                    <a:pt x="579" y="1364"/>
                  </a:cubicBezTo>
                  <a:cubicBezTo>
                    <a:pt x="600" y="1385"/>
                    <a:pt x="616" y="1409"/>
                    <a:pt x="629" y="1434"/>
                  </a:cubicBezTo>
                  <a:cubicBezTo>
                    <a:pt x="642" y="1458"/>
                    <a:pt x="652" y="1484"/>
                    <a:pt x="661" y="1510"/>
                  </a:cubicBezTo>
                  <a:cubicBezTo>
                    <a:pt x="669" y="1533"/>
                    <a:pt x="674" y="1557"/>
                    <a:pt x="678" y="1581"/>
                  </a:cubicBezTo>
                  <a:cubicBezTo>
                    <a:pt x="681" y="1601"/>
                    <a:pt x="680" y="1622"/>
                    <a:pt x="679" y="1643"/>
                  </a:cubicBezTo>
                  <a:cubicBezTo>
                    <a:pt x="678" y="1669"/>
                    <a:pt x="676" y="1694"/>
                    <a:pt x="673" y="1720"/>
                  </a:cubicBezTo>
                  <a:cubicBezTo>
                    <a:pt x="670" y="1743"/>
                    <a:pt x="667" y="1766"/>
                    <a:pt x="657" y="1787"/>
                  </a:cubicBezTo>
                  <a:cubicBezTo>
                    <a:pt x="646" y="1814"/>
                    <a:pt x="633" y="1840"/>
                    <a:pt x="615" y="1865"/>
                  </a:cubicBezTo>
                  <a:cubicBezTo>
                    <a:pt x="604" y="1879"/>
                    <a:pt x="595" y="1895"/>
                    <a:pt x="581" y="1908"/>
                  </a:cubicBezTo>
                  <a:cubicBezTo>
                    <a:pt x="567" y="1921"/>
                    <a:pt x="552" y="1932"/>
                    <a:pt x="536" y="1940"/>
                  </a:cubicBezTo>
                  <a:cubicBezTo>
                    <a:pt x="513" y="1951"/>
                    <a:pt x="491" y="1961"/>
                    <a:pt x="468" y="1969"/>
                  </a:cubicBezTo>
                  <a:cubicBezTo>
                    <a:pt x="446" y="1977"/>
                    <a:pt x="423" y="1982"/>
                    <a:pt x="400" y="1987"/>
                  </a:cubicBezTo>
                  <a:cubicBezTo>
                    <a:pt x="386" y="1990"/>
                    <a:pt x="372" y="1992"/>
                    <a:pt x="358" y="1994"/>
                  </a:cubicBezTo>
                  <a:cubicBezTo>
                    <a:pt x="355" y="1994"/>
                    <a:pt x="354" y="1996"/>
                    <a:pt x="351" y="1996"/>
                  </a:cubicBezTo>
                  <a:cubicBezTo>
                    <a:pt x="331" y="1996"/>
                    <a:pt x="331" y="1996"/>
                    <a:pt x="331" y="1996"/>
                  </a:cubicBezTo>
                  <a:cubicBezTo>
                    <a:pt x="325" y="1995"/>
                    <a:pt x="318" y="1992"/>
                    <a:pt x="312" y="1991"/>
                  </a:cubicBezTo>
                  <a:cubicBezTo>
                    <a:pt x="260" y="1985"/>
                    <a:pt x="210" y="1973"/>
                    <a:pt x="164" y="1948"/>
                  </a:cubicBezTo>
                  <a:cubicBezTo>
                    <a:pt x="149" y="1940"/>
                    <a:pt x="134" y="1932"/>
                    <a:pt x="120" y="1923"/>
                  </a:cubicBezTo>
                  <a:cubicBezTo>
                    <a:pt x="102" y="1912"/>
                    <a:pt x="88" y="1896"/>
                    <a:pt x="77" y="1879"/>
                  </a:cubicBezTo>
                  <a:cubicBezTo>
                    <a:pt x="62" y="1856"/>
                    <a:pt x="46" y="1833"/>
                    <a:pt x="34" y="1808"/>
                  </a:cubicBezTo>
                  <a:cubicBezTo>
                    <a:pt x="23" y="1784"/>
                    <a:pt x="15" y="1758"/>
                    <a:pt x="11" y="1731"/>
                  </a:cubicBezTo>
                  <a:cubicBezTo>
                    <a:pt x="4" y="1686"/>
                    <a:pt x="0" y="1640"/>
                    <a:pt x="3" y="1594"/>
                  </a:cubicBezTo>
                  <a:cubicBezTo>
                    <a:pt x="5" y="1575"/>
                    <a:pt x="10" y="1557"/>
                    <a:pt x="14" y="1538"/>
                  </a:cubicBezTo>
                  <a:cubicBezTo>
                    <a:pt x="21" y="1503"/>
                    <a:pt x="34" y="1470"/>
                    <a:pt x="50" y="1439"/>
                  </a:cubicBezTo>
                  <a:cubicBezTo>
                    <a:pt x="63" y="1414"/>
                    <a:pt x="78" y="1390"/>
                    <a:pt x="99" y="1370"/>
                  </a:cubicBezTo>
                  <a:cubicBezTo>
                    <a:pt x="114" y="1355"/>
                    <a:pt x="128" y="1339"/>
                    <a:pt x="144" y="1325"/>
                  </a:cubicBezTo>
                  <a:cubicBezTo>
                    <a:pt x="153" y="1316"/>
                    <a:pt x="165" y="1310"/>
                    <a:pt x="175" y="1303"/>
                  </a:cubicBezTo>
                  <a:cubicBezTo>
                    <a:pt x="193" y="1289"/>
                    <a:pt x="208" y="1273"/>
                    <a:pt x="218" y="1253"/>
                  </a:cubicBezTo>
                  <a:cubicBezTo>
                    <a:pt x="223" y="1244"/>
                    <a:pt x="228" y="1235"/>
                    <a:pt x="232" y="1226"/>
                  </a:cubicBezTo>
                  <a:cubicBezTo>
                    <a:pt x="237" y="1214"/>
                    <a:pt x="235" y="1201"/>
                    <a:pt x="235" y="1188"/>
                  </a:cubicBezTo>
                  <a:cubicBezTo>
                    <a:pt x="235" y="1186"/>
                    <a:pt x="232" y="1184"/>
                    <a:pt x="230" y="1182"/>
                  </a:cubicBezTo>
                  <a:cubicBezTo>
                    <a:pt x="214" y="1172"/>
                    <a:pt x="215" y="1141"/>
                    <a:pt x="230" y="1130"/>
                  </a:cubicBezTo>
                  <a:cubicBezTo>
                    <a:pt x="234" y="1127"/>
                    <a:pt x="237" y="1124"/>
                    <a:pt x="241" y="1120"/>
                  </a:cubicBezTo>
                  <a:cubicBezTo>
                    <a:pt x="244" y="1116"/>
                    <a:pt x="243" y="1113"/>
                    <a:pt x="239" y="1110"/>
                  </a:cubicBezTo>
                  <a:cubicBezTo>
                    <a:pt x="234" y="1107"/>
                    <a:pt x="230" y="1103"/>
                    <a:pt x="226" y="1099"/>
                  </a:cubicBezTo>
                  <a:cubicBezTo>
                    <a:pt x="216" y="1086"/>
                    <a:pt x="218" y="1070"/>
                    <a:pt x="230" y="1057"/>
                  </a:cubicBezTo>
                  <a:cubicBezTo>
                    <a:pt x="236" y="1052"/>
                    <a:pt x="242" y="1046"/>
                    <a:pt x="248" y="1040"/>
                  </a:cubicBezTo>
                  <a:cubicBezTo>
                    <a:pt x="252" y="1036"/>
                    <a:pt x="251" y="1032"/>
                    <a:pt x="246" y="1029"/>
                  </a:cubicBezTo>
                  <a:cubicBezTo>
                    <a:pt x="239" y="1024"/>
                    <a:pt x="233" y="1019"/>
                    <a:pt x="227" y="1013"/>
                  </a:cubicBezTo>
                  <a:cubicBezTo>
                    <a:pt x="214" y="998"/>
                    <a:pt x="216" y="986"/>
                    <a:pt x="227" y="971"/>
                  </a:cubicBezTo>
                  <a:cubicBezTo>
                    <a:pt x="237" y="959"/>
                    <a:pt x="251" y="949"/>
                    <a:pt x="263" y="938"/>
                  </a:cubicBezTo>
                  <a:cubicBezTo>
                    <a:pt x="275" y="929"/>
                    <a:pt x="287" y="921"/>
                    <a:pt x="299" y="912"/>
                  </a:cubicBezTo>
                  <a:cubicBezTo>
                    <a:pt x="302" y="910"/>
                    <a:pt x="305" y="909"/>
                    <a:pt x="308" y="908"/>
                  </a:cubicBezTo>
                  <a:cubicBezTo>
                    <a:pt x="309" y="907"/>
                    <a:pt x="311" y="905"/>
                    <a:pt x="311" y="904"/>
                  </a:cubicBezTo>
                  <a:cubicBezTo>
                    <a:pt x="311" y="890"/>
                    <a:pt x="311" y="877"/>
                    <a:pt x="311" y="864"/>
                  </a:cubicBezTo>
                  <a:cubicBezTo>
                    <a:pt x="310" y="840"/>
                    <a:pt x="309" y="815"/>
                    <a:pt x="309" y="791"/>
                  </a:cubicBezTo>
                  <a:cubicBezTo>
                    <a:pt x="310" y="747"/>
                    <a:pt x="310" y="702"/>
                    <a:pt x="311" y="658"/>
                  </a:cubicBezTo>
                  <a:cubicBezTo>
                    <a:pt x="311" y="637"/>
                    <a:pt x="311" y="617"/>
                    <a:pt x="311" y="597"/>
                  </a:cubicBezTo>
                  <a:cubicBezTo>
                    <a:pt x="311" y="570"/>
                    <a:pt x="311" y="543"/>
                    <a:pt x="310" y="516"/>
                  </a:cubicBezTo>
                  <a:cubicBezTo>
                    <a:pt x="310" y="503"/>
                    <a:pt x="310" y="489"/>
                    <a:pt x="310" y="476"/>
                  </a:cubicBezTo>
                  <a:cubicBezTo>
                    <a:pt x="310" y="439"/>
                    <a:pt x="311" y="401"/>
                    <a:pt x="311" y="364"/>
                  </a:cubicBezTo>
                  <a:cubicBezTo>
                    <a:pt x="311" y="330"/>
                    <a:pt x="311" y="296"/>
                    <a:pt x="310" y="262"/>
                  </a:cubicBezTo>
                  <a:cubicBezTo>
                    <a:pt x="310" y="252"/>
                    <a:pt x="307" y="243"/>
                    <a:pt x="307" y="233"/>
                  </a:cubicBezTo>
                  <a:cubicBezTo>
                    <a:pt x="306" y="214"/>
                    <a:pt x="305" y="194"/>
                    <a:pt x="306" y="175"/>
                  </a:cubicBezTo>
                  <a:cubicBezTo>
                    <a:pt x="306" y="160"/>
                    <a:pt x="307" y="144"/>
                    <a:pt x="308" y="129"/>
                  </a:cubicBezTo>
                  <a:cubicBezTo>
                    <a:pt x="309" y="95"/>
                    <a:pt x="310" y="62"/>
                    <a:pt x="311" y="28"/>
                  </a:cubicBezTo>
                  <a:cubicBezTo>
                    <a:pt x="311" y="19"/>
                    <a:pt x="311" y="9"/>
                    <a:pt x="310" y="0"/>
                  </a:cubicBezTo>
                  <a:cubicBezTo>
                    <a:pt x="318" y="0"/>
                    <a:pt x="318" y="0"/>
                    <a:pt x="318" y="0"/>
                  </a:cubicBezTo>
                  <a:cubicBezTo>
                    <a:pt x="318" y="19"/>
                    <a:pt x="319" y="38"/>
                    <a:pt x="319" y="58"/>
                  </a:cubicBezTo>
                  <a:cubicBezTo>
                    <a:pt x="319" y="58"/>
                    <a:pt x="320" y="58"/>
                    <a:pt x="321" y="58"/>
                  </a:cubicBezTo>
                  <a:cubicBezTo>
                    <a:pt x="323" y="55"/>
                    <a:pt x="325" y="51"/>
                    <a:pt x="328" y="49"/>
                  </a:cubicBezTo>
                  <a:cubicBezTo>
                    <a:pt x="331" y="46"/>
                    <a:pt x="332" y="41"/>
                    <a:pt x="339" y="43"/>
                  </a:cubicBezTo>
                  <a:cubicBezTo>
                    <a:pt x="331" y="51"/>
                    <a:pt x="331" y="62"/>
                    <a:pt x="319" y="67"/>
                  </a:cubicBezTo>
                  <a:cubicBezTo>
                    <a:pt x="319" y="74"/>
                    <a:pt x="318" y="83"/>
                    <a:pt x="318" y="91"/>
                  </a:cubicBezTo>
                  <a:cubicBezTo>
                    <a:pt x="318" y="126"/>
                    <a:pt x="318" y="161"/>
                    <a:pt x="318" y="196"/>
                  </a:cubicBezTo>
                  <a:cubicBezTo>
                    <a:pt x="318" y="221"/>
                    <a:pt x="320" y="246"/>
                    <a:pt x="321" y="270"/>
                  </a:cubicBezTo>
                  <a:cubicBezTo>
                    <a:pt x="321" y="274"/>
                    <a:pt x="321" y="278"/>
                    <a:pt x="321" y="282"/>
                  </a:cubicBezTo>
                  <a:cubicBezTo>
                    <a:pt x="325" y="279"/>
                    <a:pt x="329" y="276"/>
                    <a:pt x="332" y="273"/>
                  </a:cubicBezTo>
                  <a:cubicBezTo>
                    <a:pt x="333" y="274"/>
                    <a:pt x="333" y="275"/>
                    <a:pt x="334" y="275"/>
                  </a:cubicBezTo>
                  <a:cubicBezTo>
                    <a:pt x="331" y="280"/>
                    <a:pt x="328" y="285"/>
                    <a:pt x="324" y="290"/>
                  </a:cubicBezTo>
                  <a:cubicBezTo>
                    <a:pt x="324" y="291"/>
                    <a:pt x="323" y="292"/>
                    <a:pt x="323" y="294"/>
                  </a:cubicBezTo>
                  <a:cubicBezTo>
                    <a:pt x="322" y="320"/>
                    <a:pt x="321" y="346"/>
                    <a:pt x="321" y="372"/>
                  </a:cubicBezTo>
                  <a:cubicBezTo>
                    <a:pt x="320" y="414"/>
                    <a:pt x="318" y="455"/>
                    <a:pt x="318" y="497"/>
                  </a:cubicBezTo>
                  <a:cubicBezTo>
                    <a:pt x="318" y="557"/>
                    <a:pt x="319" y="616"/>
                    <a:pt x="320" y="676"/>
                  </a:cubicBezTo>
                  <a:cubicBezTo>
                    <a:pt x="320" y="710"/>
                    <a:pt x="319" y="743"/>
                    <a:pt x="320" y="777"/>
                  </a:cubicBezTo>
                  <a:cubicBezTo>
                    <a:pt x="320" y="807"/>
                    <a:pt x="321" y="838"/>
                    <a:pt x="322" y="869"/>
                  </a:cubicBezTo>
                  <a:cubicBezTo>
                    <a:pt x="322" y="881"/>
                    <a:pt x="322" y="894"/>
                    <a:pt x="322" y="906"/>
                  </a:cubicBezTo>
                  <a:cubicBezTo>
                    <a:pt x="360" y="906"/>
                    <a:pt x="360" y="906"/>
                    <a:pt x="360" y="906"/>
                  </a:cubicBezTo>
                  <a:cubicBezTo>
                    <a:pt x="360" y="903"/>
                    <a:pt x="360" y="900"/>
                    <a:pt x="360" y="897"/>
                  </a:cubicBezTo>
                  <a:cubicBezTo>
                    <a:pt x="361" y="872"/>
                    <a:pt x="363" y="847"/>
                    <a:pt x="363" y="822"/>
                  </a:cubicBezTo>
                  <a:cubicBezTo>
                    <a:pt x="363" y="795"/>
                    <a:pt x="362" y="769"/>
                    <a:pt x="362" y="743"/>
                  </a:cubicBezTo>
                  <a:cubicBezTo>
                    <a:pt x="362" y="714"/>
                    <a:pt x="362" y="686"/>
                    <a:pt x="362" y="657"/>
                  </a:cubicBezTo>
                  <a:cubicBezTo>
                    <a:pt x="363" y="632"/>
                    <a:pt x="364" y="607"/>
                    <a:pt x="364" y="582"/>
                  </a:cubicBezTo>
                  <a:cubicBezTo>
                    <a:pt x="364" y="531"/>
                    <a:pt x="364" y="481"/>
                    <a:pt x="363" y="430"/>
                  </a:cubicBezTo>
                  <a:cubicBezTo>
                    <a:pt x="363" y="404"/>
                    <a:pt x="361" y="378"/>
                    <a:pt x="361" y="351"/>
                  </a:cubicBezTo>
                  <a:cubicBezTo>
                    <a:pt x="360" y="331"/>
                    <a:pt x="360" y="310"/>
                    <a:pt x="361" y="290"/>
                  </a:cubicBezTo>
                  <a:cubicBezTo>
                    <a:pt x="361" y="276"/>
                    <a:pt x="364" y="263"/>
                    <a:pt x="364" y="249"/>
                  </a:cubicBezTo>
                  <a:cubicBezTo>
                    <a:pt x="365" y="193"/>
                    <a:pt x="364" y="137"/>
                    <a:pt x="364" y="80"/>
                  </a:cubicBezTo>
                  <a:cubicBezTo>
                    <a:pt x="364" y="73"/>
                    <a:pt x="363" y="66"/>
                    <a:pt x="363" y="58"/>
                  </a:cubicBezTo>
                  <a:cubicBezTo>
                    <a:pt x="363" y="39"/>
                    <a:pt x="364" y="19"/>
                    <a:pt x="364" y="0"/>
                  </a:cubicBezTo>
                  <a:lnTo>
                    <a:pt x="372" y="0"/>
                  </a:lnTo>
                  <a:close/>
                  <a:moveTo>
                    <a:pt x="246" y="1190"/>
                  </a:moveTo>
                  <a:cubicBezTo>
                    <a:pt x="246" y="1191"/>
                    <a:pt x="247" y="1194"/>
                    <a:pt x="247" y="1196"/>
                  </a:cubicBezTo>
                  <a:cubicBezTo>
                    <a:pt x="248" y="1207"/>
                    <a:pt x="250" y="1217"/>
                    <a:pt x="246" y="1227"/>
                  </a:cubicBezTo>
                  <a:cubicBezTo>
                    <a:pt x="240" y="1239"/>
                    <a:pt x="234" y="1252"/>
                    <a:pt x="228" y="1264"/>
                  </a:cubicBezTo>
                  <a:cubicBezTo>
                    <a:pt x="220" y="1281"/>
                    <a:pt x="207" y="1295"/>
                    <a:pt x="193" y="1306"/>
                  </a:cubicBezTo>
                  <a:cubicBezTo>
                    <a:pt x="177" y="1320"/>
                    <a:pt x="158" y="1331"/>
                    <a:pt x="142" y="1345"/>
                  </a:cubicBezTo>
                  <a:cubicBezTo>
                    <a:pt x="126" y="1358"/>
                    <a:pt x="111" y="1373"/>
                    <a:pt x="98" y="1388"/>
                  </a:cubicBezTo>
                  <a:cubicBezTo>
                    <a:pt x="75" y="1416"/>
                    <a:pt x="58" y="1447"/>
                    <a:pt x="45" y="1481"/>
                  </a:cubicBezTo>
                  <a:cubicBezTo>
                    <a:pt x="32" y="1516"/>
                    <a:pt x="22" y="1551"/>
                    <a:pt x="18" y="1588"/>
                  </a:cubicBezTo>
                  <a:cubicBezTo>
                    <a:pt x="15" y="1615"/>
                    <a:pt x="17" y="1641"/>
                    <a:pt x="17" y="1668"/>
                  </a:cubicBezTo>
                  <a:cubicBezTo>
                    <a:pt x="17" y="1673"/>
                    <a:pt x="18" y="1679"/>
                    <a:pt x="19" y="1684"/>
                  </a:cubicBezTo>
                  <a:cubicBezTo>
                    <a:pt x="21" y="1696"/>
                    <a:pt x="22" y="1709"/>
                    <a:pt x="25" y="1721"/>
                  </a:cubicBezTo>
                  <a:cubicBezTo>
                    <a:pt x="29" y="1740"/>
                    <a:pt x="31" y="1760"/>
                    <a:pt x="38" y="1778"/>
                  </a:cubicBezTo>
                  <a:cubicBezTo>
                    <a:pt x="48" y="1808"/>
                    <a:pt x="65" y="1835"/>
                    <a:pt x="83" y="1861"/>
                  </a:cubicBezTo>
                  <a:cubicBezTo>
                    <a:pt x="97" y="1881"/>
                    <a:pt x="111" y="1900"/>
                    <a:pt x="132" y="1913"/>
                  </a:cubicBezTo>
                  <a:cubicBezTo>
                    <a:pt x="146" y="1922"/>
                    <a:pt x="162" y="1929"/>
                    <a:pt x="178" y="1938"/>
                  </a:cubicBezTo>
                  <a:cubicBezTo>
                    <a:pt x="209" y="1955"/>
                    <a:pt x="243" y="1962"/>
                    <a:pt x="277" y="1969"/>
                  </a:cubicBezTo>
                  <a:cubicBezTo>
                    <a:pt x="298" y="1974"/>
                    <a:pt x="320" y="1974"/>
                    <a:pt x="340" y="1982"/>
                  </a:cubicBezTo>
                  <a:cubicBezTo>
                    <a:pt x="341" y="1982"/>
                    <a:pt x="342" y="1982"/>
                    <a:pt x="342" y="1982"/>
                  </a:cubicBezTo>
                  <a:cubicBezTo>
                    <a:pt x="359" y="1978"/>
                    <a:pt x="377" y="1975"/>
                    <a:pt x="394" y="1971"/>
                  </a:cubicBezTo>
                  <a:cubicBezTo>
                    <a:pt x="417" y="1966"/>
                    <a:pt x="441" y="1962"/>
                    <a:pt x="463" y="1954"/>
                  </a:cubicBezTo>
                  <a:cubicBezTo>
                    <a:pt x="486" y="1947"/>
                    <a:pt x="507" y="1937"/>
                    <a:pt x="528" y="1927"/>
                  </a:cubicBezTo>
                  <a:cubicBezTo>
                    <a:pt x="540" y="1921"/>
                    <a:pt x="551" y="1913"/>
                    <a:pt x="562" y="1904"/>
                  </a:cubicBezTo>
                  <a:cubicBezTo>
                    <a:pt x="577" y="1892"/>
                    <a:pt x="588" y="1877"/>
                    <a:pt x="599" y="1861"/>
                  </a:cubicBezTo>
                  <a:cubicBezTo>
                    <a:pt x="617" y="1836"/>
                    <a:pt x="632" y="1810"/>
                    <a:pt x="643" y="1783"/>
                  </a:cubicBezTo>
                  <a:cubicBezTo>
                    <a:pt x="655" y="1755"/>
                    <a:pt x="657" y="1726"/>
                    <a:pt x="661" y="1697"/>
                  </a:cubicBezTo>
                  <a:cubicBezTo>
                    <a:pt x="664" y="1682"/>
                    <a:pt x="664" y="1668"/>
                    <a:pt x="666" y="1653"/>
                  </a:cubicBezTo>
                  <a:cubicBezTo>
                    <a:pt x="668" y="1628"/>
                    <a:pt x="668" y="1602"/>
                    <a:pt x="664" y="1578"/>
                  </a:cubicBezTo>
                  <a:cubicBezTo>
                    <a:pt x="657" y="1543"/>
                    <a:pt x="648" y="1509"/>
                    <a:pt x="635" y="1475"/>
                  </a:cubicBezTo>
                  <a:cubicBezTo>
                    <a:pt x="621" y="1440"/>
                    <a:pt x="603" y="1408"/>
                    <a:pt x="578" y="1381"/>
                  </a:cubicBezTo>
                  <a:cubicBezTo>
                    <a:pt x="556" y="1357"/>
                    <a:pt x="533" y="1336"/>
                    <a:pt x="505" y="1319"/>
                  </a:cubicBezTo>
                  <a:cubicBezTo>
                    <a:pt x="497" y="1314"/>
                    <a:pt x="490" y="1307"/>
                    <a:pt x="483" y="1301"/>
                  </a:cubicBezTo>
                  <a:cubicBezTo>
                    <a:pt x="466" y="1285"/>
                    <a:pt x="454" y="1266"/>
                    <a:pt x="444" y="1245"/>
                  </a:cubicBezTo>
                  <a:cubicBezTo>
                    <a:pt x="437" y="1232"/>
                    <a:pt x="433" y="1219"/>
                    <a:pt x="435" y="1204"/>
                  </a:cubicBezTo>
                  <a:cubicBezTo>
                    <a:pt x="435" y="1199"/>
                    <a:pt x="436" y="1194"/>
                    <a:pt x="436" y="1189"/>
                  </a:cubicBezTo>
                  <a:cubicBezTo>
                    <a:pt x="417" y="1187"/>
                    <a:pt x="398" y="1184"/>
                    <a:pt x="379" y="1182"/>
                  </a:cubicBezTo>
                  <a:cubicBezTo>
                    <a:pt x="385" y="1201"/>
                    <a:pt x="391" y="1221"/>
                    <a:pt x="397" y="1240"/>
                  </a:cubicBezTo>
                  <a:cubicBezTo>
                    <a:pt x="406" y="1267"/>
                    <a:pt x="416" y="1293"/>
                    <a:pt x="423" y="1321"/>
                  </a:cubicBezTo>
                  <a:cubicBezTo>
                    <a:pt x="434" y="1360"/>
                    <a:pt x="442" y="1399"/>
                    <a:pt x="453" y="1438"/>
                  </a:cubicBezTo>
                  <a:cubicBezTo>
                    <a:pt x="460" y="1463"/>
                    <a:pt x="469" y="1488"/>
                    <a:pt x="477" y="1513"/>
                  </a:cubicBezTo>
                  <a:cubicBezTo>
                    <a:pt x="484" y="1532"/>
                    <a:pt x="491" y="1550"/>
                    <a:pt x="502" y="1567"/>
                  </a:cubicBezTo>
                  <a:cubicBezTo>
                    <a:pt x="509" y="1577"/>
                    <a:pt x="513" y="1590"/>
                    <a:pt x="517" y="1602"/>
                  </a:cubicBezTo>
                  <a:cubicBezTo>
                    <a:pt x="520" y="1608"/>
                    <a:pt x="515" y="1616"/>
                    <a:pt x="509" y="1617"/>
                  </a:cubicBezTo>
                  <a:cubicBezTo>
                    <a:pt x="501" y="1618"/>
                    <a:pt x="494" y="1613"/>
                    <a:pt x="495" y="1604"/>
                  </a:cubicBezTo>
                  <a:cubicBezTo>
                    <a:pt x="496" y="1595"/>
                    <a:pt x="492" y="1589"/>
                    <a:pt x="485" y="1584"/>
                  </a:cubicBezTo>
                  <a:cubicBezTo>
                    <a:pt x="481" y="1580"/>
                    <a:pt x="476" y="1576"/>
                    <a:pt x="472" y="1573"/>
                  </a:cubicBezTo>
                  <a:cubicBezTo>
                    <a:pt x="458" y="1563"/>
                    <a:pt x="443" y="1565"/>
                    <a:pt x="436" y="1581"/>
                  </a:cubicBezTo>
                  <a:cubicBezTo>
                    <a:pt x="435" y="1586"/>
                    <a:pt x="432" y="1590"/>
                    <a:pt x="430" y="1594"/>
                  </a:cubicBezTo>
                  <a:cubicBezTo>
                    <a:pt x="422" y="1607"/>
                    <a:pt x="412" y="1611"/>
                    <a:pt x="398" y="1603"/>
                  </a:cubicBezTo>
                  <a:cubicBezTo>
                    <a:pt x="391" y="1599"/>
                    <a:pt x="383" y="1594"/>
                    <a:pt x="376" y="1589"/>
                  </a:cubicBezTo>
                  <a:cubicBezTo>
                    <a:pt x="371" y="1586"/>
                    <a:pt x="368" y="1585"/>
                    <a:pt x="364" y="1589"/>
                  </a:cubicBezTo>
                  <a:cubicBezTo>
                    <a:pt x="362" y="1592"/>
                    <a:pt x="358" y="1594"/>
                    <a:pt x="354" y="1596"/>
                  </a:cubicBezTo>
                  <a:cubicBezTo>
                    <a:pt x="349" y="1600"/>
                    <a:pt x="343" y="1600"/>
                    <a:pt x="337" y="1597"/>
                  </a:cubicBezTo>
                  <a:cubicBezTo>
                    <a:pt x="332" y="1593"/>
                    <a:pt x="327" y="1590"/>
                    <a:pt x="322" y="1588"/>
                  </a:cubicBezTo>
                  <a:cubicBezTo>
                    <a:pt x="318" y="1586"/>
                    <a:pt x="315" y="1585"/>
                    <a:pt x="312" y="1589"/>
                  </a:cubicBezTo>
                  <a:cubicBezTo>
                    <a:pt x="305" y="1596"/>
                    <a:pt x="298" y="1603"/>
                    <a:pt x="291" y="1610"/>
                  </a:cubicBezTo>
                  <a:cubicBezTo>
                    <a:pt x="279" y="1623"/>
                    <a:pt x="267" y="1624"/>
                    <a:pt x="254" y="1611"/>
                  </a:cubicBezTo>
                  <a:cubicBezTo>
                    <a:pt x="247" y="1603"/>
                    <a:pt x="240" y="1595"/>
                    <a:pt x="232" y="1587"/>
                  </a:cubicBezTo>
                  <a:cubicBezTo>
                    <a:pt x="230" y="1585"/>
                    <a:pt x="228" y="1583"/>
                    <a:pt x="225" y="1583"/>
                  </a:cubicBezTo>
                  <a:cubicBezTo>
                    <a:pt x="218" y="1581"/>
                    <a:pt x="199" y="1592"/>
                    <a:pt x="196" y="1598"/>
                  </a:cubicBezTo>
                  <a:cubicBezTo>
                    <a:pt x="195" y="1599"/>
                    <a:pt x="195" y="1599"/>
                    <a:pt x="195" y="1600"/>
                  </a:cubicBezTo>
                  <a:cubicBezTo>
                    <a:pt x="195" y="1610"/>
                    <a:pt x="188" y="1615"/>
                    <a:pt x="181" y="1618"/>
                  </a:cubicBezTo>
                  <a:cubicBezTo>
                    <a:pt x="178" y="1620"/>
                    <a:pt x="172" y="1619"/>
                    <a:pt x="170" y="1617"/>
                  </a:cubicBezTo>
                  <a:cubicBezTo>
                    <a:pt x="168" y="1616"/>
                    <a:pt x="167" y="1610"/>
                    <a:pt x="168" y="1607"/>
                  </a:cubicBezTo>
                  <a:cubicBezTo>
                    <a:pt x="169" y="1603"/>
                    <a:pt x="170" y="1599"/>
                    <a:pt x="173" y="1596"/>
                  </a:cubicBezTo>
                  <a:cubicBezTo>
                    <a:pt x="175" y="1593"/>
                    <a:pt x="178" y="1591"/>
                    <a:pt x="181" y="1589"/>
                  </a:cubicBezTo>
                  <a:cubicBezTo>
                    <a:pt x="183" y="1587"/>
                    <a:pt x="186" y="1586"/>
                    <a:pt x="186" y="1584"/>
                  </a:cubicBezTo>
                  <a:cubicBezTo>
                    <a:pt x="201" y="1543"/>
                    <a:pt x="217" y="1502"/>
                    <a:pt x="231" y="1461"/>
                  </a:cubicBezTo>
                  <a:cubicBezTo>
                    <a:pt x="244" y="1421"/>
                    <a:pt x="257" y="1382"/>
                    <a:pt x="269" y="1342"/>
                  </a:cubicBezTo>
                  <a:cubicBezTo>
                    <a:pt x="279" y="1306"/>
                    <a:pt x="287" y="1269"/>
                    <a:pt x="296" y="1233"/>
                  </a:cubicBezTo>
                  <a:cubicBezTo>
                    <a:pt x="301" y="1216"/>
                    <a:pt x="307" y="1199"/>
                    <a:pt x="312" y="1180"/>
                  </a:cubicBezTo>
                  <a:cubicBezTo>
                    <a:pt x="290" y="1183"/>
                    <a:pt x="269" y="1186"/>
                    <a:pt x="246" y="1190"/>
                  </a:cubicBezTo>
                  <a:moveTo>
                    <a:pt x="192" y="1588"/>
                  </a:moveTo>
                  <a:cubicBezTo>
                    <a:pt x="192" y="1588"/>
                    <a:pt x="192" y="1588"/>
                    <a:pt x="193" y="1589"/>
                  </a:cubicBezTo>
                  <a:cubicBezTo>
                    <a:pt x="197" y="1586"/>
                    <a:pt x="200" y="1583"/>
                    <a:pt x="205" y="1580"/>
                  </a:cubicBezTo>
                  <a:cubicBezTo>
                    <a:pt x="215" y="1574"/>
                    <a:pt x="227" y="1571"/>
                    <a:pt x="239" y="1581"/>
                  </a:cubicBezTo>
                  <a:cubicBezTo>
                    <a:pt x="247" y="1588"/>
                    <a:pt x="255" y="1595"/>
                    <a:pt x="263" y="1603"/>
                  </a:cubicBezTo>
                  <a:cubicBezTo>
                    <a:pt x="270" y="1609"/>
                    <a:pt x="274" y="1609"/>
                    <a:pt x="280" y="1602"/>
                  </a:cubicBezTo>
                  <a:cubicBezTo>
                    <a:pt x="285" y="1597"/>
                    <a:pt x="290" y="1591"/>
                    <a:pt x="295" y="1586"/>
                  </a:cubicBezTo>
                  <a:cubicBezTo>
                    <a:pt x="306" y="1575"/>
                    <a:pt x="317" y="1574"/>
                    <a:pt x="330" y="1580"/>
                  </a:cubicBezTo>
                  <a:cubicBezTo>
                    <a:pt x="332" y="1581"/>
                    <a:pt x="335" y="1582"/>
                    <a:pt x="337" y="1584"/>
                  </a:cubicBezTo>
                  <a:cubicBezTo>
                    <a:pt x="344" y="1590"/>
                    <a:pt x="351" y="1589"/>
                    <a:pt x="358" y="1583"/>
                  </a:cubicBezTo>
                  <a:cubicBezTo>
                    <a:pt x="358" y="1582"/>
                    <a:pt x="359" y="1582"/>
                    <a:pt x="359" y="1582"/>
                  </a:cubicBezTo>
                  <a:cubicBezTo>
                    <a:pt x="367" y="1577"/>
                    <a:pt x="371" y="1577"/>
                    <a:pt x="379" y="1581"/>
                  </a:cubicBezTo>
                  <a:cubicBezTo>
                    <a:pt x="387" y="1586"/>
                    <a:pt x="394" y="1591"/>
                    <a:pt x="402" y="1595"/>
                  </a:cubicBezTo>
                  <a:cubicBezTo>
                    <a:pt x="410" y="1599"/>
                    <a:pt x="415" y="1597"/>
                    <a:pt x="420" y="1590"/>
                  </a:cubicBezTo>
                  <a:cubicBezTo>
                    <a:pt x="423" y="1585"/>
                    <a:pt x="427" y="1579"/>
                    <a:pt x="430" y="1573"/>
                  </a:cubicBezTo>
                  <a:cubicBezTo>
                    <a:pt x="434" y="1567"/>
                    <a:pt x="439" y="1563"/>
                    <a:pt x="446" y="1561"/>
                  </a:cubicBezTo>
                  <a:cubicBezTo>
                    <a:pt x="457" y="1558"/>
                    <a:pt x="467" y="1560"/>
                    <a:pt x="476" y="1567"/>
                  </a:cubicBezTo>
                  <a:cubicBezTo>
                    <a:pt x="483" y="1572"/>
                    <a:pt x="489" y="1577"/>
                    <a:pt x="496" y="1582"/>
                  </a:cubicBezTo>
                  <a:cubicBezTo>
                    <a:pt x="495" y="1579"/>
                    <a:pt x="494" y="1577"/>
                    <a:pt x="493" y="1574"/>
                  </a:cubicBezTo>
                  <a:cubicBezTo>
                    <a:pt x="483" y="1558"/>
                    <a:pt x="474" y="1542"/>
                    <a:pt x="469" y="1524"/>
                  </a:cubicBezTo>
                  <a:cubicBezTo>
                    <a:pt x="460" y="1496"/>
                    <a:pt x="449" y="1467"/>
                    <a:pt x="441" y="1439"/>
                  </a:cubicBezTo>
                  <a:cubicBezTo>
                    <a:pt x="435" y="1417"/>
                    <a:pt x="432" y="1395"/>
                    <a:pt x="426" y="1374"/>
                  </a:cubicBezTo>
                  <a:cubicBezTo>
                    <a:pt x="416" y="1337"/>
                    <a:pt x="404" y="1300"/>
                    <a:pt x="393" y="1262"/>
                  </a:cubicBezTo>
                  <a:cubicBezTo>
                    <a:pt x="386" y="1237"/>
                    <a:pt x="379" y="1211"/>
                    <a:pt x="372" y="1186"/>
                  </a:cubicBezTo>
                  <a:cubicBezTo>
                    <a:pt x="372" y="1184"/>
                    <a:pt x="370" y="1182"/>
                    <a:pt x="368" y="1182"/>
                  </a:cubicBezTo>
                  <a:cubicBezTo>
                    <a:pt x="355" y="1180"/>
                    <a:pt x="341" y="1180"/>
                    <a:pt x="327" y="1179"/>
                  </a:cubicBezTo>
                  <a:cubicBezTo>
                    <a:pt x="323" y="1179"/>
                    <a:pt x="321" y="1180"/>
                    <a:pt x="320" y="1184"/>
                  </a:cubicBezTo>
                  <a:cubicBezTo>
                    <a:pt x="312" y="1215"/>
                    <a:pt x="304" y="1246"/>
                    <a:pt x="296" y="1277"/>
                  </a:cubicBezTo>
                  <a:cubicBezTo>
                    <a:pt x="288" y="1310"/>
                    <a:pt x="281" y="1343"/>
                    <a:pt x="272" y="1376"/>
                  </a:cubicBezTo>
                  <a:cubicBezTo>
                    <a:pt x="255" y="1439"/>
                    <a:pt x="227" y="1498"/>
                    <a:pt x="204" y="1559"/>
                  </a:cubicBezTo>
                  <a:cubicBezTo>
                    <a:pt x="200" y="1569"/>
                    <a:pt x="196" y="1578"/>
                    <a:pt x="192" y="1588"/>
                  </a:cubicBezTo>
                  <a:moveTo>
                    <a:pt x="442" y="973"/>
                  </a:moveTo>
                  <a:cubicBezTo>
                    <a:pt x="426" y="959"/>
                    <a:pt x="414" y="943"/>
                    <a:pt x="395" y="933"/>
                  </a:cubicBezTo>
                  <a:cubicBezTo>
                    <a:pt x="388" y="929"/>
                    <a:pt x="382" y="923"/>
                    <a:pt x="375" y="919"/>
                  </a:cubicBezTo>
                  <a:cubicBezTo>
                    <a:pt x="372" y="917"/>
                    <a:pt x="368" y="917"/>
                    <a:pt x="365" y="917"/>
                  </a:cubicBezTo>
                  <a:cubicBezTo>
                    <a:pt x="349" y="917"/>
                    <a:pt x="333" y="917"/>
                    <a:pt x="318" y="917"/>
                  </a:cubicBezTo>
                  <a:cubicBezTo>
                    <a:pt x="314" y="917"/>
                    <a:pt x="311" y="917"/>
                    <a:pt x="308" y="918"/>
                  </a:cubicBezTo>
                  <a:cubicBezTo>
                    <a:pt x="296" y="926"/>
                    <a:pt x="283" y="934"/>
                    <a:pt x="272" y="943"/>
                  </a:cubicBezTo>
                  <a:cubicBezTo>
                    <a:pt x="261" y="952"/>
                    <a:pt x="251" y="963"/>
                    <a:pt x="241" y="972"/>
                  </a:cubicBezTo>
                  <a:cubicBezTo>
                    <a:pt x="260" y="968"/>
                    <a:pt x="278" y="963"/>
                    <a:pt x="297" y="959"/>
                  </a:cubicBezTo>
                  <a:cubicBezTo>
                    <a:pt x="319" y="954"/>
                    <a:pt x="341" y="955"/>
                    <a:pt x="364" y="955"/>
                  </a:cubicBezTo>
                  <a:cubicBezTo>
                    <a:pt x="369" y="955"/>
                    <a:pt x="374" y="957"/>
                    <a:pt x="379" y="958"/>
                  </a:cubicBezTo>
                  <a:cubicBezTo>
                    <a:pt x="379" y="959"/>
                    <a:pt x="379" y="960"/>
                    <a:pt x="379" y="960"/>
                  </a:cubicBezTo>
                  <a:cubicBezTo>
                    <a:pt x="377" y="961"/>
                    <a:pt x="375" y="961"/>
                    <a:pt x="373" y="961"/>
                  </a:cubicBezTo>
                  <a:cubicBezTo>
                    <a:pt x="352" y="962"/>
                    <a:pt x="332" y="962"/>
                    <a:pt x="311" y="963"/>
                  </a:cubicBezTo>
                  <a:cubicBezTo>
                    <a:pt x="301" y="963"/>
                    <a:pt x="290" y="964"/>
                    <a:pt x="281" y="966"/>
                  </a:cubicBezTo>
                  <a:cubicBezTo>
                    <a:pt x="267" y="971"/>
                    <a:pt x="254" y="977"/>
                    <a:pt x="241" y="983"/>
                  </a:cubicBezTo>
                  <a:cubicBezTo>
                    <a:pt x="232" y="987"/>
                    <a:pt x="230" y="994"/>
                    <a:pt x="237" y="1002"/>
                  </a:cubicBezTo>
                  <a:cubicBezTo>
                    <a:pt x="242" y="1008"/>
                    <a:pt x="249" y="1013"/>
                    <a:pt x="255" y="1018"/>
                  </a:cubicBezTo>
                  <a:cubicBezTo>
                    <a:pt x="262" y="1023"/>
                    <a:pt x="268" y="1028"/>
                    <a:pt x="267" y="1038"/>
                  </a:cubicBezTo>
                  <a:cubicBezTo>
                    <a:pt x="279" y="1032"/>
                    <a:pt x="291" y="1028"/>
                    <a:pt x="304" y="1029"/>
                  </a:cubicBezTo>
                  <a:cubicBezTo>
                    <a:pt x="311" y="1029"/>
                    <a:pt x="317" y="1028"/>
                    <a:pt x="323" y="1027"/>
                  </a:cubicBezTo>
                  <a:cubicBezTo>
                    <a:pt x="331" y="1027"/>
                    <a:pt x="340" y="1026"/>
                    <a:pt x="348" y="1026"/>
                  </a:cubicBezTo>
                  <a:cubicBezTo>
                    <a:pt x="348" y="1027"/>
                    <a:pt x="348" y="1028"/>
                    <a:pt x="348" y="1029"/>
                  </a:cubicBezTo>
                  <a:cubicBezTo>
                    <a:pt x="341" y="1030"/>
                    <a:pt x="334" y="1030"/>
                    <a:pt x="327" y="1032"/>
                  </a:cubicBezTo>
                  <a:cubicBezTo>
                    <a:pt x="315" y="1034"/>
                    <a:pt x="303" y="1035"/>
                    <a:pt x="291" y="1039"/>
                  </a:cubicBezTo>
                  <a:cubicBezTo>
                    <a:pt x="271" y="1046"/>
                    <a:pt x="253" y="1057"/>
                    <a:pt x="237" y="1072"/>
                  </a:cubicBezTo>
                  <a:cubicBezTo>
                    <a:pt x="232" y="1076"/>
                    <a:pt x="230" y="1081"/>
                    <a:pt x="234" y="1086"/>
                  </a:cubicBezTo>
                  <a:cubicBezTo>
                    <a:pt x="238" y="1091"/>
                    <a:pt x="244" y="1095"/>
                    <a:pt x="248" y="1099"/>
                  </a:cubicBezTo>
                  <a:cubicBezTo>
                    <a:pt x="252" y="1103"/>
                    <a:pt x="256" y="1107"/>
                    <a:pt x="259" y="1111"/>
                  </a:cubicBezTo>
                  <a:cubicBezTo>
                    <a:pt x="261" y="1112"/>
                    <a:pt x="262" y="1114"/>
                    <a:pt x="264" y="1113"/>
                  </a:cubicBezTo>
                  <a:cubicBezTo>
                    <a:pt x="272" y="1113"/>
                    <a:pt x="281" y="1113"/>
                    <a:pt x="290" y="1111"/>
                  </a:cubicBezTo>
                  <a:cubicBezTo>
                    <a:pt x="306" y="1108"/>
                    <a:pt x="323" y="1107"/>
                    <a:pt x="339" y="1107"/>
                  </a:cubicBezTo>
                  <a:cubicBezTo>
                    <a:pt x="344" y="1107"/>
                    <a:pt x="349" y="1109"/>
                    <a:pt x="354" y="1109"/>
                  </a:cubicBezTo>
                  <a:cubicBezTo>
                    <a:pt x="354" y="1110"/>
                    <a:pt x="354" y="1110"/>
                    <a:pt x="354" y="1111"/>
                  </a:cubicBezTo>
                  <a:cubicBezTo>
                    <a:pt x="334" y="1113"/>
                    <a:pt x="314" y="1114"/>
                    <a:pt x="294" y="1116"/>
                  </a:cubicBezTo>
                  <a:cubicBezTo>
                    <a:pt x="282" y="1117"/>
                    <a:pt x="270" y="1117"/>
                    <a:pt x="259" y="1125"/>
                  </a:cubicBezTo>
                  <a:cubicBezTo>
                    <a:pt x="255" y="1129"/>
                    <a:pt x="252" y="1133"/>
                    <a:pt x="248" y="1136"/>
                  </a:cubicBezTo>
                  <a:cubicBezTo>
                    <a:pt x="234" y="1145"/>
                    <a:pt x="230" y="1159"/>
                    <a:pt x="237" y="1174"/>
                  </a:cubicBezTo>
                  <a:cubicBezTo>
                    <a:pt x="237" y="1175"/>
                    <a:pt x="240" y="1176"/>
                    <a:pt x="241" y="1176"/>
                  </a:cubicBezTo>
                  <a:cubicBezTo>
                    <a:pt x="250" y="1176"/>
                    <a:pt x="258" y="1176"/>
                    <a:pt x="267" y="1175"/>
                  </a:cubicBezTo>
                  <a:cubicBezTo>
                    <a:pt x="277" y="1173"/>
                    <a:pt x="287" y="1171"/>
                    <a:pt x="297" y="1170"/>
                  </a:cubicBezTo>
                  <a:cubicBezTo>
                    <a:pt x="321" y="1169"/>
                    <a:pt x="346" y="1169"/>
                    <a:pt x="371" y="1169"/>
                  </a:cubicBezTo>
                  <a:cubicBezTo>
                    <a:pt x="373" y="1169"/>
                    <a:pt x="375" y="1169"/>
                    <a:pt x="376" y="1169"/>
                  </a:cubicBezTo>
                  <a:cubicBezTo>
                    <a:pt x="387" y="1171"/>
                    <a:pt x="398" y="1173"/>
                    <a:pt x="410" y="1174"/>
                  </a:cubicBezTo>
                  <a:cubicBezTo>
                    <a:pt x="418" y="1175"/>
                    <a:pt x="427" y="1175"/>
                    <a:pt x="436" y="1176"/>
                  </a:cubicBezTo>
                  <a:cubicBezTo>
                    <a:pt x="444" y="1177"/>
                    <a:pt x="445" y="1177"/>
                    <a:pt x="447" y="1169"/>
                  </a:cubicBezTo>
                  <a:cubicBezTo>
                    <a:pt x="451" y="1152"/>
                    <a:pt x="448" y="1145"/>
                    <a:pt x="434" y="1135"/>
                  </a:cubicBezTo>
                  <a:cubicBezTo>
                    <a:pt x="432" y="1134"/>
                    <a:pt x="430" y="1133"/>
                    <a:pt x="429" y="1132"/>
                  </a:cubicBezTo>
                  <a:cubicBezTo>
                    <a:pt x="423" y="1123"/>
                    <a:pt x="413" y="1120"/>
                    <a:pt x="403" y="1117"/>
                  </a:cubicBezTo>
                  <a:cubicBezTo>
                    <a:pt x="398" y="1116"/>
                    <a:pt x="394" y="1114"/>
                    <a:pt x="389" y="1113"/>
                  </a:cubicBezTo>
                  <a:cubicBezTo>
                    <a:pt x="389" y="1112"/>
                    <a:pt x="389" y="1111"/>
                    <a:pt x="389" y="1111"/>
                  </a:cubicBezTo>
                  <a:cubicBezTo>
                    <a:pt x="398" y="1111"/>
                    <a:pt x="407" y="1112"/>
                    <a:pt x="416" y="1113"/>
                  </a:cubicBezTo>
                  <a:cubicBezTo>
                    <a:pt x="419" y="1114"/>
                    <a:pt x="421" y="1114"/>
                    <a:pt x="423" y="1110"/>
                  </a:cubicBezTo>
                  <a:cubicBezTo>
                    <a:pt x="426" y="1106"/>
                    <a:pt x="430" y="1103"/>
                    <a:pt x="433" y="1100"/>
                  </a:cubicBezTo>
                  <a:cubicBezTo>
                    <a:pt x="437" y="1097"/>
                    <a:pt x="441" y="1095"/>
                    <a:pt x="444" y="1092"/>
                  </a:cubicBezTo>
                  <a:cubicBezTo>
                    <a:pt x="453" y="1084"/>
                    <a:pt x="452" y="1078"/>
                    <a:pt x="443" y="1069"/>
                  </a:cubicBezTo>
                  <a:cubicBezTo>
                    <a:pt x="423" y="1053"/>
                    <a:pt x="402" y="1041"/>
                    <a:pt x="377" y="1035"/>
                  </a:cubicBezTo>
                  <a:cubicBezTo>
                    <a:pt x="374" y="1034"/>
                    <a:pt x="370" y="1033"/>
                    <a:pt x="366" y="1032"/>
                  </a:cubicBezTo>
                  <a:cubicBezTo>
                    <a:pt x="366" y="1031"/>
                    <a:pt x="366" y="1030"/>
                    <a:pt x="366" y="1030"/>
                  </a:cubicBezTo>
                  <a:cubicBezTo>
                    <a:pt x="383" y="1027"/>
                    <a:pt x="400" y="1028"/>
                    <a:pt x="416" y="1038"/>
                  </a:cubicBezTo>
                  <a:cubicBezTo>
                    <a:pt x="415" y="1029"/>
                    <a:pt x="420" y="1023"/>
                    <a:pt x="427" y="1018"/>
                  </a:cubicBezTo>
                  <a:cubicBezTo>
                    <a:pt x="434" y="1013"/>
                    <a:pt x="440" y="1008"/>
                    <a:pt x="446" y="1001"/>
                  </a:cubicBezTo>
                  <a:cubicBezTo>
                    <a:pt x="452" y="995"/>
                    <a:pt x="450" y="987"/>
                    <a:pt x="442" y="983"/>
                  </a:cubicBezTo>
                  <a:cubicBezTo>
                    <a:pt x="430" y="978"/>
                    <a:pt x="417" y="973"/>
                    <a:pt x="405" y="967"/>
                  </a:cubicBezTo>
                  <a:cubicBezTo>
                    <a:pt x="403" y="966"/>
                    <a:pt x="400" y="965"/>
                    <a:pt x="397" y="964"/>
                  </a:cubicBezTo>
                  <a:cubicBezTo>
                    <a:pt x="398" y="963"/>
                    <a:pt x="398" y="962"/>
                    <a:pt x="398" y="961"/>
                  </a:cubicBezTo>
                  <a:cubicBezTo>
                    <a:pt x="413" y="965"/>
                    <a:pt x="427" y="969"/>
                    <a:pt x="442" y="97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94">
              <a:extLst>
                <a:ext uri="{FF2B5EF4-FFF2-40B4-BE49-F238E27FC236}">
                  <a16:creationId xmlns:a16="http://schemas.microsoft.com/office/drawing/2014/main" id="{7EEF88FE-BE12-48E1-82D1-1B61A7E4B5EC}"/>
                </a:ext>
              </a:extLst>
            </p:cNvPr>
            <p:cNvSpPr>
              <a:spLocks/>
            </p:cNvSpPr>
            <p:nvPr/>
          </p:nvSpPr>
          <p:spPr bwMode="auto">
            <a:xfrm>
              <a:off x="2412123" y="-293155"/>
              <a:ext cx="44756" cy="49859"/>
            </a:xfrm>
            <a:custGeom>
              <a:avLst/>
              <a:gdLst>
                <a:gd name="T0" fmla="*/ 14 w 14"/>
                <a:gd name="T1" fmla="*/ 3 h 17"/>
                <a:gd name="T2" fmla="*/ 8 w 14"/>
                <a:gd name="T3" fmla="*/ 14 h 17"/>
                <a:gd name="T4" fmla="*/ 4 w 14"/>
                <a:gd name="T5" fmla="*/ 16 h 17"/>
                <a:gd name="T6" fmla="*/ 0 w 14"/>
                <a:gd name="T7" fmla="*/ 11 h 17"/>
                <a:gd name="T8" fmla="*/ 8 w 14"/>
                <a:gd name="T9" fmla="*/ 0 h 17"/>
                <a:gd name="T10" fmla="*/ 14 w 14"/>
                <a:gd name="T11" fmla="*/ 3 h 17"/>
              </a:gdLst>
              <a:ahLst/>
              <a:cxnLst>
                <a:cxn ang="0">
                  <a:pos x="T0" y="T1"/>
                </a:cxn>
                <a:cxn ang="0">
                  <a:pos x="T2" y="T3"/>
                </a:cxn>
                <a:cxn ang="0">
                  <a:pos x="T4" y="T5"/>
                </a:cxn>
                <a:cxn ang="0">
                  <a:pos x="T6" y="T7"/>
                </a:cxn>
                <a:cxn ang="0">
                  <a:pos x="T8" y="T9"/>
                </a:cxn>
                <a:cxn ang="0">
                  <a:pos x="T10" y="T11"/>
                </a:cxn>
              </a:cxnLst>
              <a:rect l="0" t="0" r="r" b="b"/>
              <a:pathLst>
                <a:path w="14" h="17">
                  <a:moveTo>
                    <a:pt x="14" y="3"/>
                  </a:moveTo>
                  <a:cubicBezTo>
                    <a:pt x="12" y="8"/>
                    <a:pt x="10" y="11"/>
                    <a:pt x="8" y="14"/>
                  </a:cubicBezTo>
                  <a:cubicBezTo>
                    <a:pt x="7" y="16"/>
                    <a:pt x="5" y="17"/>
                    <a:pt x="4" y="16"/>
                  </a:cubicBezTo>
                  <a:cubicBezTo>
                    <a:pt x="2" y="15"/>
                    <a:pt x="0" y="12"/>
                    <a:pt x="0" y="11"/>
                  </a:cubicBezTo>
                  <a:cubicBezTo>
                    <a:pt x="3" y="7"/>
                    <a:pt x="5" y="4"/>
                    <a:pt x="8" y="0"/>
                  </a:cubicBezTo>
                  <a:cubicBezTo>
                    <a:pt x="9" y="0"/>
                    <a:pt x="12" y="2"/>
                    <a:pt x="14" y="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5">
              <a:extLst>
                <a:ext uri="{FF2B5EF4-FFF2-40B4-BE49-F238E27FC236}">
                  <a16:creationId xmlns:a16="http://schemas.microsoft.com/office/drawing/2014/main" id="{B2DEC9B9-1F59-42DE-AAE7-DBE8847132EF}"/>
                </a:ext>
              </a:extLst>
            </p:cNvPr>
            <p:cNvSpPr>
              <a:spLocks/>
            </p:cNvSpPr>
            <p:nvPr/>
          </p:nvSpPr>
          <p:spPr bwMode="auto">
            <a:xfrm>
              <a:off x="2415853" y="1147572"/>
              <a:ext cx="48486" cy="46420"/>
            </a:xfrm>
            <a:custGeom>
              <a:avLst/>
              <a:gdLst>
                <a:gd name="T0" fmla="*/ 15 w 15"/>
                <a:gd name="T1" fmla="*/ 0 h 16"/>
                <a:gd name="T2" fmla="*/ 4 w 15"/>
                <a:gd name="T3" fmla="*/ 16 h 16"/>
                <a:gd name="T4" fmla="*/ 15 w 15"/>
                <a:gd name="T5" fmla="*/ 0 h 16"/>
              </a:gdLst>
              <a:ahLst/>
              <a:cxnLst>
                <a:cxn ang="0">
                  <a:pos x="T0" y="T1"/>
                </a:cxn>
                <a:cxn ang="0">
                  <a:pos x="T2" y="T3"/>
                </a:cxn>
                <a:cxn ang="0">
                  <a:pos x="T4" y="T5"/>
                </a:cxn>
              </a:cxnLst>
              <a:rect l="0" t="0" r="r" b="b"/>
              <a:pathLst>
                <a:path w="15" h="16">
                  <a:moveTo>
                    <a:pt x="15" y="0"/>
                  </a:moveTo>
                  <a:cubicBezTo>
                    <a:pt x="15" y="7"/>
                    <a:pt x="11" y="14"/>
                    <a:pt x="4" y="16"/>
                  </a:cubicBezTo>
                  <a:cubicBezTo>
                    <a:pt x="0" y="11"/>
                    <a:pt x="6" y="1"/>
                    <a:pt x="15"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96">
              <a:extLst>
                <a:ext uri="{FF2B5EF4-FFF2-40B4-BE49-F238E27FC236}">
                  <a16:creationId xmlns:a16="http://schemas.microsoft.com/office/drawing/2014/main" id="{99D857CE-1A1D-48E5-9665-75908D1973DE}"/>
                </a:ext>
              </a:extLst>
            </p:cNvPr>
            <p:cNvSpPr>
              <a:spLocks/>
            </p:cNvSpPr>
            <p:nvPr/>
          </p:nvSpPr>
          <p:spPr bwMode="auto">
            <a:xfrm>
              <a:off x="2421448" y="-399748"/>
              <a:ext cx="35433" cy="46420"/>
            </a:xfrm>
            <a:custGeom>
              <a:avLst/>
              <a:gdLst>
                <a:gd name="T0" fmla="*/ 11 w 11"/>
                <a:gd name="T1" fmla="*/ 2 h 16"/>
                <a:gd name="T2" fmla="*/ 6 w 11"/>
                <a:gd name="T3" fmla="*/ 13 h 16"/>
                <a:gd name="T4" fmla="*/ 2 w 11"/>
                <a:gd name="T5" fmla="*/ 16 h 16"/>
                <a:gd name="T6" fmla="*/ 1 w 11"/>
                <a:gd name="T7" fmla="*/ 11 h 16"/>
                <a:gd name="T8" fmla="*/ 8 w 11"/>
                <a:gd name="T9" fmla="*/ 0 h 16"/>
                <a:gd name="T10" fmla="*/ 11 w 11"/>
                <a:gd name="T11" fmla="*/ 2 h 16"/>
              </a:gdLst>
              <a:ahLst/>
              <a:cxnLst>
                <a:cxn ang="0">
                  <a:pos x="T0" y="T1"/>
                </a:cxn>
                <a:cxn ang="0">
                  <a:pos x="T2" y="T3"/>
                </a:cxn>
                <a:cxn ang="0">
                  <a:pos x="T4" y="T5"/>
                </a:cxn>
                <a:cxn ang="0">
                  <a:pos x="T6" y="T7"/>
                </a:cxn>
                <a:cxn ang="0">
                  <a:pos x="T8" y="T9"/>
                </a:cxn>
                <a:cxn ang="0">
                  <a:pos x="T10" y="T11"/>
                </a:cxn>
              </a:cxnLst>
              <a:rect l="0" t="0" r="r" b="b"/>
              <a:pathLst>
                <a:path w="11" h="16">
                  <a:moveTo>
                    <a:pt x="11" y="2"/>
                  </a:moveTo>
                  <a:cubicBezTo>
                    <a:pt x="9" y="6"/>
                    <a:pt x="8" y="10"/>
                    <a:pt x="6" y="13"/>
                  </a:cubicBezTo>
                  <a:cubicBezTo>
                    <a:pt x="5" y="15"/>
                    <a:pt x="3" y="15"/>
                    <a:pt x="2" y="16"/>
                  </a:cubicBezTo>
                  <a:cubicBezTo>
                    <a:pt x="1" y="14"/>
                    <a:pt x="0" y="12"/>
                    <a:pt x="1" y="11"/>
                  </a:cubicBezTo>
                  <a:cubicBezTo>
                    <a:pt x="3" y="7"/>
                    <a:pt x="5" y="4"/>
                    <a:pt x="8" y="0"/>
                  </a:cubicBezTo>
                  <a:cubicBezTo>
                    <a:pt x="9" y="1"/>
                    <a:pt x="10" y="2"/>
                    <a:pt x="1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97">
              <a:extLst>
                <a:ext uri="{FF2B5EF4-FFF2-40B4-BE49-F238E27FC236}">
                  <a16:creationId xmlns:a16="http://schemas.microsoft.com/office/drawing/2014/main" id="{27A51CCE-04EA-4C9C-AC72-80EA52948D35}"/>
                </a:ext>
              </a:extLst>
            </p:cNvPr>
            <p:cNvSpPr>
              <a:spLocks/>
            </p:cNvSpPr>
            <p:nvPr/>
          </p:nvSpPr>
          <p:spPr bwMode="auto">
            <a:xfrm>
              <a:off x="2419583" y="1106310"/>
              <a:ext cx="31703" cy="42982"/>
            </a:xfrm>
            <a:custGeom>
              <a:avLst/>
              <a:gdLst>
                <a:gd name="T0" fmla="*/ 10 w 10"/>
                <a:gd name="T1" fmla="*/ 2 h 15"/>
                <a:gd name="T2" fmla="*/ 5 w 10"/>
                <a:gd name="T3" fmla="*/ 14 h 15"/>
                <a:gd name="T4" fmla="*/ 2 w 10"/>
                <a:gd name="T5" fmla="*/ 15 h 15"/>
                <a:gd name="T6" fmla="*/ 0 w 10"/>
                <a:gd name="T7" fmla="*/ 12 h 15"/>
                <a:gd name="T8" fmla="*/ 7 w 10"/>
                <a:gd name="T9" fmla="*/ 0 h 15"/>
                <a:gd name="T10" fmla="*/ 10 w 10"/>
                <a:gd name="T11" fmla="*/ 2 h 15"/>
              </a:gdLst>
              <a:ahLst/>
              <a:cxnLst>
                <a:cxn ang="0">
                  <a:pos x="T0" y="T1"/>
                </a:cxn>
                <a:cxn ang="0">
                  <a:pos x="T2" y="T3"/>
                </a:cxn>
                <a:cxn ang="0">
                  <a:pos x="T4" y="T5"/>
                </a:cxn>
                <a:cxn ang="0">
                  <a:pos x="T6" y="T7"/>
                </a:cxn>
                <a:cxn ang="0">
                  <a:pos x="T8" y="T9"/>
                </a:cxn>
                <a:cxn ang="0">
                  <a:pos x="T10" y="T11"/>
                </a:cxn>
              </a:cxnLst>
              <a:rect l="0" t="0" r="r" b="b"/>
              <a:pathLst>
                <a:path w="10" h="15">
                  <a:moveTo>
                    <a:pt x="10" y="2"/>
                  </a:moveTo>
                  <a:cubicBezTo>
                    <a:pt x="8" y="6"/>
                    <a:pt x="7" y="10"/>
                    <a:pt x="5" y="14"/>
                  </a:cubicBezTo>
                  <a:cubicBezTo>
                    <a:pt x="4" y="14"/>
                    <a:pt x="2" y="15"/>
                    <a:pt x="2" y="15"/>
                  </a:cubicBezTo>
                  <a:cubicBezTo>
                    <a:pt x="1" y="14"/>
                    <a:pt x="0" y="12"/>
                    <a:pt x="0" y="12"/>
                  </a:cubicBezTo>
                  <a:cubicBezTo>
                    <a:pt x="2" y="8"/>
                    <a:pt x="4" y="4"/>
                    <a:pt x="7" y="0"/>
                  </a:cubicBezTo>
                  <a:cubicBezTo>
                    <a:pt x="8" y="1"/>
                    <a:pt x="9" y="1"/>
                    <a:pt x="10"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8">
              <a:extLst>
                <a:ext uri="{FF2B5EF4-FFF2-40B4-BE49-F238E27FC236}">
                  <a16:creationId xmlns:a16="http://schemas.microsoft.com/office/drawing/2014/main" id="{5D711CF5-B6DD-4351-85B9-D76065A72B23}"/>
                </a:ext>
              </a:extLst>
            </p:cNvPr>
            <p:cNvSpPr>
              <a:spLocks/>
            </p:cNvSpPr>
            <p:nvPr/>
          </p:nvSpPr>
          <p:spPr bwMode="auto">
            <a:xfrm>
              <a:off x="2415853" y="281073"/>
              <a:ext cx="22378" cy="36105"/>
            </a:xfrm>
            <a:custGeom>
              <a:avLst/>
              <a:gdLst>
                <a:gd name="T0" fmla="*/ 7 w 7"/>
                <a:gd name="T1" fmla="*/ 2 h 12"/>
                <a:gd name="T2" fmla="*/ 3 w 7"/>
                <a:gd name="T3" fmla="*/ 12 h 12"/>
                <a:gd name="T4" fmla="*/ 0 w 7"/>
                <a:gd name="T5" fmla="*/ 10 h 12"/>
                <a:gd name="T6" fmla="*/ 5 w 7"/>
                <a:gd name="T7" fmla="*/ 0 h 12"/>
                <a:gd name="T8" fmla="*/ 7 w 7"/>
                <a:gd name="T9" fmla="*/ 2 h 12"/>
              </a:gdLst>
              <a:ahLst/>
              <a:cxnLst>
                <a:cxn ang="0">
                  <a:pos x="T0" y="T1"/>
                </a:cxn>
                <a:cxn ang="0">
                  <a:pos x="T2" y="T3"/>
                </a:cxn>
                <a:cxn ang="0">
                  <a:pos x="T4" y="T5"/>
                </a:cxn>
                <a:cxn ang="0">
                  <a:pos x="T6" y="T7"/>
                </a:cxn>
                <a:cxn ang="0">
                  <a:pos x="T8" y="T9"/>
                </a:cxn>
              </a:cxnLst>
              <a:rect l="0" t="0" r="r" b="b"/>
              <a:pathLst>
                <a:path w="7" h="12">
                  <a:moveTo>
                    <a:pt x="7" y="2"/>
                  </a:moveTo>
                  <a:cubicBezTo>
                    <a:pt x="6" y="5"/>
                    <a:pt x="4" y="8"/>
                    <a:pt x="3" y="12"/>
                  </a:cubicBezTo>
                  <a:cubicBezTo>
                    <a:pt x="2" y="11"/>
                    <a:pt x="0" y="10"/>
                    <a:pt x="0" y="10"/>
                  </a:cubicBezTo>
                  <a:cubicBezTo>
                    <a:pt x="2" y="7"/>
                    <a:pt x="3" y="3"/>
                    <a:pt x="5" y="0"/>
                  </a:cubicBezTo>
                  <a:cubicBezTo>
                    <a:pt x="6" y="1"/>
                    <a:pt x="7" y="1"/>
                    <a:pt x="7"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07">
              <a:extLst>
                <a:ext uri="{FF2B5EF4-FFF2-40B4-BE49-F238E27FC236}">
                  <a16:creationId xmlns:a16="http://schemas.microsoft.com/office/drawing/2014/main" id="{30D26481-88B4-4479-B1DF-E1EA8AB2B23D}"/>
                </a:ext>
              </a:extLst>
            </p:cNvPr>
            <p:cNvSpPr>
              <a:spLocks/>
            </p:cNvSpPr>
            <p:nvPr/>
          </p:nvSpPr>
          <p:spPr bwMode="auto">
            <a:xfrm>
              <a:off x="3090927" y="3747069"/>
              <a:ext cx="289052" cy="557035"/>
            </a:xfrm>
            <a:custGeom>
              <a:avLst/>
              <a:gdLst>
                <a:gd name="T0" fmla="*/ 50 w 91"/>
                <a:gd name="T1" fmla="*/ 28 h 190"/>
                <a:gd name="T2" fmla="*/ 48 w 91"/>
                <a:gd name="T3" fmla="*/ 25 h 190"/>
                <a:gd name="T4" fmla="*/ 15 w 91"/>
                <a:gd name="T5" fmla="*/ 10 h 190"/>
                <a:gd name="T6" fmla="*/ 7 w 91"/>
                <a:gd name="T7" fmla="*/ 31 h 190"/>
                <a:gd name="T8" fmla="*/ 21 w 91"/>
                <a:gd name="T9" fmla="*/ 54 h 190"/>
                <a:gd name="T10" fmla="*/ 41 w 91"/>
                <a:gd name="T11" fmla="*/ 108 h 190"/>
                <a:gd name="T12" fmla="*/ 39 w 91"/>
                <a:gd name="T13" fmla="*/ 152 h 190"/>
                <a:gd name="T14" fmla="*/ 39 w 91"/>
                <a:gd name="T15" fmla="*/ 165 h 190"/>
                <a:gd name="T16" fmla="*/ 57 w 91"/>
                <a:gd name="T17" fmla="*/ 174 h 190"/>
                <a:gd name="T18" fmla="*/ 79 w 91"/>
                <a:gd name="T19" fmla="*/ 141 h 190"/>
                <a:gd name="T20" fmla="*/ 73 w 91"/>
                <a:gd name="T21" fmla="*/ 71 h 190"/>
                <a:gd name="T22" fmla="*/ 62 w 91"/>
                <a:gd name="T23" fmla="*/ 32 h 190"/>
                <a:gd name="T24" fmla="*/ 61 w 91"/>
                <a:gd name="T25" fmla="*/ 26 h 190"/>
                <a:gd name="T26" fmla="*/ 64 w 91"/>
                <a:gd name="T27" fmla="*/ 26 h 190"/>
                <a:gd name="T28" fmla="*/ 70 w 91"/>
                <a:gd name="T29" fmla="*/ 38 h 190"/>
                <a:gd name="T30" fmla="*/ 87 w 91"/>
                <a:gd name="T31" fmla="*/ 107 h 190"/>
                <a:gd name="T32" fmla="*/ 77 w 91"/>
                <a:gd name="T33" fmla="*/ 164 h 190"/>
                <a:gd name="T34" fmla="*/ 61 w 91"/>
                <a:gd name="T35" fmla="*/ 180 h 190"/>
                <a:gd name="T36" fmla="*/ 29 w 91"/>
                <a:gd name="T37" fmla="*/ 162 h 190"/>
                <a:gd name="T38" fmla="*/ 31 w 91"/>
                <a:gd name="T39" fmla="*/ 128 h 190"/>
                <a:gd name="T40" fmla="*/ 26 w 91"/>
                <a:gd name="T41" fmla="*/ 81 h 190"/>
                <a:gd name="T42" fmla="*/ 12 w 91"/>
                <a:gd name="T43" fmla="*/ 55 h 190"/>
                <a:gd name="T44" fmla="*/ 0 w 91"/>
                <a:gd name="T45" fmla="*/ 23 h 190"/>
                <a:gd name="T46" fmla="*/ 8 w 91"/>
                <a:gd name="T47" fmla="*/ 8 h 190"/>
                <a:gd name="T48" fmla="*/ 46 w 91"/>
                <a:gd name="T49" fmla="*/ 12 h 190"/>
                <a:gd name="T50" fmla="*/ 50 w 91"/>
                <a:gd name="T51" fmla="*/ 2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90">
                  <a:moveTo>
                    <a:pt x="50" y="28"/>
                  </a:moveTo>
                  <a:cubicBezTo>
                    <a:pt x="49" y="27"/>
                    <a:pt x="49" y="26"/>
                    <a:pt x="48" y="25"/>
                  </a:cubicBezTo>
                  <a:cubicBezTo>
                    <a:pt x="43" y="11"/>
                    <a:pt x="29" y="5"/>
                    <a:pt x="15" y="10"/>
                  </a:cubicBezTo>
                  <a:cubicBezTo>
                    <a:pt x="7" y="14"/>
                    <a:pt x="3" y="21"/>
                    <a:pt x="7" y="31"/>
                  </a:cubicBezTo>
                  <a:cubicBezTo>
                    <a:pt x="11" y="40"/>
                    <a:pt x="15" y="48"/>
                    <a:pt x="21" y="54"/>
                  </a:cubicBezTo>
                  <a:cubicBezTo>
                    <a:pt x="35" y="70"/>
                    <a:pt x="40" y="89"/>
                    <a:pt x="41" y="108"/>
                  </a:cubicBezTo>
                  <a:cubicBezTo>
                    <a:pt x="41" y="123"/>
                    <a:pt x="40" y="137"/>
                    <a:pt x="39" y="152"/>
                  </a:cubicBezTo>
                  <a:cubicBezTo>
                    <a:pt x="39" y="156"/>
                    <a:pt x="39" y="161"/>
                    <a:pt x="39" y="165"/>
                  </a:cubicBezTo>
                  <a:cubicBezTo>
                    <a:pt x="41" y="174"/>
                    <a:pt x="48" y="179"/>
                    <a:pt x="57" y="174"/>
                  </a:cubicBezTo>
                  <a:cubicBezTo>
                    <a:pt x="70" y="167"/>
                    <a:pt x="76" y="155"/>
                    <a:pt x="79" y="141"/>
                  </a:cubicBezTo>
                  <a:cubicBezTo>
                    <a:pt x="85" y="117"/>
                    <a:pt x="79" y="94"/>
                    <a:pt x="73" y="71"/>
                  </a:cubicBezTo>
                  <a:cubicBezTo>
                    <a:pt x="69" y="58"/>
                    <a:pt x="66" y="45"/>
                    <a:pt x="62" y="32"/>
                  </a:cubicBezTo>
                  <a:cubicBezTo>
                    <a:pt x="61" y="30"/>
                    <a:pt x="62" y="28"/>
                    <a:pt x="61" y="26"/>
                  </a:cubicBezTo>
                  <a:cubicBezTo>
                    <a:pt x="62" y="26"/>
                    <a:pt x="63" y="26"/>
                    <a:pt x="64" y="26"/>
                  </a:cubicBezTo>
                  <a:cubicBezTo>
                    <a:pt x="66" y="30"/>
                    <a:pt x="69" y="34"/>
                    <a:pt x="70" y="38"/>
                  </a:cubicBezTo>
                  <a:cubicBezTo>
                    <a:pt x="76" y="61"/>
                    <a:pt x="83" y="84"/>
                    <a:pt x="87" y="107"/>
                  </a:cubicBezTo>
                  <a:cubicBezTo>
                    <a:pt x="91" y="127"/>
                    <a:pt x="89" y="147"/>
                    <a:pt x="77" y="164"/>
                  </a:cubicBezTo>
                  <a:cubicBezTo>
                    <a:pt x="73" y="170"/>
                    <a:pt x="67" y="176"/>
                    <a:pt x="61" y="180"/>
                  </a:cubicBezTo>
                  <a:cubicBezTo>
                    <a:pt x="45" y="190"/>
                    <a:pt x="30" y="179"/>
                    <a:pt x="29" y="162"/>
                  </a:cubicBezTo>
                  <a:cubicBezTo>
                    <a:pt x="29" y="151"/>
                    <a:pt x="30" y="139"/>
                    <a:pt x="31" y="128"/>
                  </a:cubicBezTo>
                  <a:cubicBezTo>
                    <a:pt x="32" y="112"/>
                    <a:pt x="31" y="96"/>
                    <a:pt x="26" y="81"/>
                  </a:cubicBezTo>
                  <a:cubicBezTo>
                    <a:pt x="23" y="72"/>
                    <a:pt x="17" y="63"/>
                    <a:pt x="12" y="55"/>
                  </a:cubicBezTo>
                  <a:cubicBezTo>
                    <a:pt x="6" y="45"/>
                    <a:pt x="0" y="35"/>
                    <a:pt x="0" y="23"/>
                  </a:cubicBezTo>
                  <a:cubicBezTo>
                    <a:pt x="0" y="16"/>
                    <a:pt x="2" y="11"/>
                    <a:pt x="8" y="8"/>
                  </a:cubicBezTo>
                  <a:cubicBezTo>
                    <a:pt x="17" y="2"/>
                    <a:pt x="36" y="0"/>
                    <a:pt x="46" y="12"/>
                  </a:cubicBezTo>
                  <a:cubicBezTo>
                    <a:pt x="50" y="16"/>
                    <a:pt x="51" y="21"/>
                    <a:pt x="50" y="2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08">
              <a:extLst>
                <a:ext uri="{FF2B5EF4-FFF2-40B4-BE49-F238E27FC236}">
                  <a16:creationId xmlns:a16="http://schemas.microsoft.com/office/drawing/2014/main" id="{9CBE1B53-2537-4975-BB53-1E05B6F83AAD}"/>
                </a:ext>
              </a:extLst>
            </p:cNvPr>
            <p:cNvSpPr>
              <a:spLocks noEditPoints="1"/>
            </p:cNvSpPr>
            <p:nvPr/>
          </p:nvSpPr>
          <p:spPr bwMode="auto">
            <a:xfrm>
              <a:off x="2992091" y="4580903"/>
              <a:ext cx="292781" cy="340410"/>
            </a:xfrm>
            <a:custGeom>
              <a:avLst/>
              <a:gdLst>
                <a:gd name="T0" fmla="*/ 61 w 92"/>
                <a:gd name="T1" fmla="*/ 0 h 116"/>
                <a:gd name="T2" fmla="*/ 71 w 92"/>
                <a:gd name="T3" fmla="*/ 5 h 116"/>
                <a:gd name="T4" fmla="*/ 78 w 92"/>
                <a:gd name="T5" fmla="*/ 80 h 116"/>
                <a:gd name="T6" fmla="*/ 55 w 92"/>
                <a:gd name="T7" fmla="*/ 107 h 116"/>
                <a:gd name="T8" fmla="*/ 18 w 92"/>
                <a:gd name="T9" fmla="*/ 114 h 116"/>
                <a:gd name="T10" fmla="*/ 6 w 92"/>
                <a:gd name="T11" fmla="*/ 88 h 116"/>
                <a:gd name="T12" fmla="*/ 19 w 92"/>
                <a:gd name="T13" fmla="*/ 68 h 116"/>
                <a:gd name="T14" fmla="*/ 43 w 92"/>
                <a:gd name="T15" fmla="*/ 18 h 116"/>
                <a:gd name="T16" fmla="*/ 61 w 92"/>
                <a:gd name="T17" fmla="*/ 0 h 116"/>
                <a:gd name="T18" fmla="*/ 81 w 92"/>
                <a:gd name="T19" fmla="*/ 47 h 116"/>
                <a:gd name="T20" fmla="*/ 74 w 92"/>
                <a:gd name="T21" fmla="*/ 18 h 116"/>
                <a:gd name="T22" fmla="*/ 62 w 92"/>
                <a:gd name="T23" fmla="*/ 3 h 116"/>
                <a:gd name="T24" fmla="*/ 49 w 92"/>
                <a:gd name="T25" fmla="*/ 17 h 116"/>
                <a:gd name="T26" fmla="*/ 48 w 92"/>
                <a:gd name="T27" fmla="*/ 19 h 116"/>
                <a:gd name="T28" fmla="*/ 21 w 92"/>
                <a:gd name="T29" fmla="*/ 74 h 116"/>
                <a:gd name="T30" fmla="*/ 11 w 92"/>
                <a:gd name="T31" fmla="*/ 89 h 116"/>
                <a:gd name="T32" fmla="*/ 21 w 92"/>
                <a:gd name="T33" fmla="*/ 110 h 116"/>
                <a:gd name="T34" fmla="*/ 59 w 92"/>
                <a:gd name="T35" fmla="*/ 97 h 116"/>
                <a:gd name="T36" fmla="*/ 81 w 92"/>
                <a:gd name="T37" fmla="*/ 4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116">
                  <a:moveTo>
                    <a:pt x="61" y="0"/>
                  </a:moveTo>
                  <a:cubicBezTo>
                    <a:pt x="64" y="2"/>
                    <a:pt x="68" y="3"/>
                    <a:pt x="71" y="5"/>
                  </a:cubicBezTo>
                  <a:cubicBezTo>
                    <a:pt x="89" y="28"/>
                    <a:pt x="92" y="54"/>
                    <a:pt x="78" y="80"/>
                  </a:cubicBezTo>
                  <a:cubicBezTo>
                    <a:pt x="72" y="91"/>
                    <a:pt x="66" y="101"/>
                    <a:pt x="55" y="107"/>
                  </a:cubicBezTo>
                  <a:cubicBezTo>
                    <a:pt x="44" y="114"/>
                    <a:pt x="31" y="116"/>
                    <a:pt x="18" y="114"/>
                  </a:cubicBezTo>
                  <a:cubicBezTo>
                    <a:pt x="5" y="111"/>
                    <a:pt x="0" y="100"/>
                    <a:pt x="6" y="88"/>
                  </a:cubicBezTo>
                  <a:cubicBezTo>
                    <a:pt x="9" y="81"/>
                    <a:pt x="15" y="75"/>
                    <a:pt x="19" y="68"/>
                  </a:cubicBezTo>
                  <a:cubicBezTo>
                    <a:pt x="31" y="54"/>
                    <a:pt x="38" y="37"/>
                    <a:pt x="43" y="18"/>
                  </a:cubicBezTo>
                  <a:cubicBezTo>
                    <a:pt x="45" y="6"/>
                    <a:pt x="51" y="1"/>
                    <a:pt x="61" y="0"/>
                  </a:cubicBezTo>
                  <a:moveTo>
                    <a:pt x="81" y="47"/>
                  </a:moveTo>
                  <a:cubicBezTo>
                    <a:pt x="79" y="38"/>
                    <a:pt x="76" y="28"/>
                    <a:pt x="74" y="18"/>
                  </a:cubicBezTo>
                  <a:cubicBezTo>
                    <a:pt x="73" y="10"/>
                    <a:pt x="67" y="4"/>
                    <a:pt x="62" y="3"/>
                  </a:cubicBezTo>
                  <a:cubicBezTo>
                    <a:pt x="56" y="3"/>
                    <a:pt x="51" y="8"/>
                    <a:pt x="49" y="17"/>
                  </a:cubicBezTo>
                  <a:cubicBezTo>
                    <a:pt x="48" y="18"/>
                    <a:pt x="48" y="19"/>
                    <a:pt x="48" y="19"/>
                  </a:cubicBezTo>
                  <a:cubicBezTo>
                    <a:pt x="44" y="40"/>
                    <a:pt x="35" y="58"/>
                    <a:pt x="21" y="74"/>
                  </a:cubicBezTo>
                  <a:cubicBezTo>
                    <a:pt x="18" y="79"/>
                    <a:pt x="14" y="83"/>
                    <a:pt x="11" y="89"/>
                  </a:cubicBezTo>
                  <a:cubicBezTo>
                    <a:pt x="5" y="99"/>
                    <a:pt x="9" y="108"/>
                    <a:pt x="21" y="110"/>
                  </a:cubicBezTo>
                  <a:cubicBezTo>
                    <a:pt x="35" y="111"/>
                    <a:pt x="49" y="108"/>
                    <a:pt x="59" y="97"/>
                  </a:cubicBezTo>
                  <a:cubicBezTo>
                    <a:pt x="72" y="84"/>
                    <a:pt x="80" y="67"/>
                    <a:pt x="81" y="4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09">
              <a:extLst>
                <a:ext uri="{FF2B5EF4-FFF2-40B4-BE49-F238E27FC236}">
                  <a16:creationId xmlns:a16="http://schemas.microsoft.com/office/drawing/2014/main" id="{D568F3D0-D1A4-4E31-A3D1-73640D981E5E}"/>
                </a:ext>
              </a:extLst>
            </p:cNvPr>
            <p:cNvSpPr>
              <a:spLocks/>
            </p:cNvSpPr>
            <p:nvPr/>
          </p:nvSpPr>
          <p:spPr bwMode="auto">
            <a:xfrm>
              <a:off x="2816795" y="3406658"/>
              <a:ext cx="229377" cy="249291"/>
            </a:xfrm>
            <a:custGeom>
              <a:avLst/>
              <a:gdLst>
                <a:gd name="T0" fmla="*/ 58 w 72"/>
                <a:gd name="T1" fmla="*/ 39 h 85"/>
                <a:gd name="T2" fmla="*/ 46 w 72"/>
                <a:gd name="T3" fmla="*/ 24 h 85"/>
                <a:gd name="T4" fmla="*/ 15 w 72"/>
                <a:gd name="T5" fmla="*/ 8 h 85"/>
                <a:gd name="T6" fmla="*/ 8 w 72"/>
                <a:gd name="T7" fmla="*/ 16 h 85"/>
                <a:gd name="T8" fmla="*/ 43 w 72"/>
                <a:gd name="T9" fmla="*/ 72 h 85"/>
                <a:gd name="T10" fmla="*/ 52 w 72"/>
                <a:gd name="T11" fmla="*/ 76 h 85"/>
                <a:gd name="T12" fmla="*/ 66 w 72"/>
                <a:gd name="T13" fmla="*/ 65 h 85"/>
                <a:gd name="T14" fmla="*/ 65 w 72"/>
                <a:gd name="T15" fmla="*/ 56 h 85"/>
                <a:gd name="T16" fmla="*/ 67 w 72"/>
                <a:gd name="T17" fmla="*/ 47 h 85"/>
                <a:gd name="T18" fmla="*/ 70 w 72"/>
                <a:gd name="T19" fmla="*/ 53 h 85"/>
                <a:gd name="T20" fmla="*/ 71 w 72"/>
                <a:gd name="T21" fmla="*/ 71 h 85"/>
                <a:gd name="T22" fmla="*/ 51 w 72"/>
                <a:gd name="T23" fmla="*/ 81 h 85"/>
                <a:gd name="T24" fmla="*/ 5 w 72"/>
                <a:gd name="T25" fmla="*/ 31 h 85"/>
                <a:gd name="T26" fmla="*/ 2 w 72"/>
                <a:gd name="T27" fmla="*/ 16 h 85"/>
                <a:gd name="T28" fmla="*/ 10 w 72"/>
                <a:gd name="T29" fmla="*/ 3 h 85"/>
                <a:gd name="T30" fmla="*/ 58 w 72"/>
                <a:gd name="T31"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85">
                  <a:moveTo>
                    <a:pt x="58" y="39"/>
                  </a:moveTo>
                  <a:cubicBezTo>
                    <a:pt x="54" y="34"/>
                    <a:pt x="50" y="29"/>
                    <a:pt x="46" y="24"/>
                  </a:cubicBezTo>
                  <a:cubicBezTo>
                    <a:pt x="38" y="15"/>
                    <a:pt x="29" y="8"/>
                    <a:pt x="15" y="8"/>
                  </a:cubicBezTo>
                  <a:cubicBezTo>
                    <a:pt x="9" y="8"/>
                    <a:pt x="7" y="10"/>
                    <a:pt x="8" y="16"/>
                  </a:cubicBezTo>
                  <a:cubicBezTo>
                    <a:pt x="12" y="40"/>
                    <a:pt x="21" y="60"/>
                    <a:pt x="43" y="72"/>
                  </a:cubicBezTo>
                  <a:cubicBezTo>
                    <a:pt x="46" y="73"/>
                    <a:pt x="49" y="75"/>
                    <a:pt x="52" y="76"/>
                  </a:cubicBezTo>
                  <a:cubicBezTo>
                    <a:pt x="62" y="78"/>
                    <a:pt x="66" y="75"/>
                    <a:pt x="66" y="65"/>
                  </a:cubicBezTo>
                  <a:cubicBezTo>
                    <a:pt x="67" y="62"/>
                    <a:pt x="66" y="59"/>
                    <a:pt x="65" y="56"/>
                  </a:cubicBezTo>
                  <a:cubicBezTo>
                    <a:pt x="65" y="53"/>
                    <a:pt x="65" y="50"/>
                    <a:pt x="67" y="47"/>
                  </a:cubicBezTo>
                  <a:cubicBezTo>
                    <a:pt x="68" y="49"/>
                    <a:pt x="70" y="51"/>
                    <a:pt x="70" y="53"/>
                  </a:cubicBezTo>
                  <a:cubicBezTo>
                    <a:pt x="71" y="59"/>
                    <a:pt x="72" y="66"/>
                    <a:pt x="71" y="71"/>
                  </a:cubicBezTo>
                  <a:cubicBezTo>
                    <a:pt x="70" y="81"/>
                    <a:pt x="62" y="85"/>
                    <a:pt x="51" y="81"/>
                  </a:cubicBezTo>
                  <a:cubicBezTo>
                    <a:pt x="26" y="73"/>
                    <a:pt x="12" y="56"/>
                    <a:pt x="5" y="31"/>
                  </a:cubicBezTo>
                  <a:cubicBezTo>
                    <a:pt x="4" y="26"/>
                    <a:pt x="3" y="21"/>
                    <a:pt x="2" y="16"/>
                  </a:cubicBezTo>
                  <a:cubicBezTo>
                    <a:pt x="0" y="10"/>
                    <a:pt x="4" y="4"/>
                    <a:pt x="10" y="3"/>
                  </a:cubicBezTo>
                  <a:cubicBezTo>
                    <a:pt x="31" y="0"/>
                    <a:pt x="57" y="20"/>
                    <a:pt x="58" y="3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10">
              <a:extLst>
                <a:ext uri="{FF2B5EF4-FFF2-40B4-BE49-F238E27FC236}">
                  <a16:creationId xmlns:a16="http://schemas.microsoft.com/office/drawing/2014/main" id="{87238755-0FEF-4329-825A-4213374016D7}"/>
                </a:ext>
              </a:extLst>
            </p:cNvPr>
            <p:cNvSpPr>
              <a:spLocks/>
            </p:cNvSpPr>
            <p:nvPr/>
          </p:nvSpPr>
          <p:spPr bwMode="auto">
            <a:xfrm>
              <a:off x="2772039" y="4971170"/>
              <a:ext cx="147323" cy="125505"/>
            </a:xfrm>
            <a:custGeom>
              <a:avLst/>
              <a:gdLst>
                <a:gd name="T0" fmla="*/ 5 w 46"/>
                <a:gd name="T1" fmla="*/ 14 h 43"/>
                <a:gd name="T2" fmla="*/ 22 w 46"/>
                <a:gd name="T3" fmla="*/ 36 h 43"/>
                <a:gd name="T4" fmla="*/ 37 w 46"/>
                <a:gd name="T5" fmla="*/ 17 h 43"/>
                <a:gd name="T6" fmla="*/ 14 w 46"/>
                <a:gd name="T7" fmla="*/ 6 h 43"/>
                <a:gd name="T8" fmla="*/ 36 w 46"/>
                <a:gd name="T9" fmla="*/ 4 h 43"/>
                <a:gd name="T10" fmla="*/ 39 w 46"/>
                <a:gd name="T11" fmla="*/ 31 h 43"/>
                <a:gd name="T12" fmla="*/ 13 w 46"/>
                <a:gd name="T13" fmla="*/ 38 h 43"/>
                <a:gd name="T14" fmla="*/ 5 w 46"/>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3">
                  <a:moveTo>
                    <a:pt x="5" y="14"/>
                  </a:moveTo>
                  <a:cubicBezTo>
                    <a:pt x="5" y="27"/>
                    <a:pt x="13" y="36"/>
                    <a:pt x="22" y="36"/>
                  </a:cubicBezTo>
                  <a:cubicBezTo>
                    <a:pt x="29" y="36"/>
                    <a:pt x="37" y="26"/>
                    <a:pt x="37" y="17"/>
                  </a:cubicBezTo>
                  <a:cubicBezTo>
                    <a:pt x="37" y="9"/>
                    <a:pt x="32" y="7"/>
                    <a:pt x="14" y="6"/>
                  </a:cubicBezTo>
                  <a:cubicBezTo>
                    <a:pt x="18" y="0"/>
                    <a:pt x="29" y="0"/>
                    <a:pt x="36" y="4"/>
                  </a:cubicBezTo>
                  <a:cubicBezTo>
                    <a:pt x="44" y="9"/>
                    <a:pt x="46" y="20"/>
                    <a:pt x="39" y="31"/>
                  </a:cubicBezTo>
                  <a:cubicBezTo>
                    <a:pt x="34" y="41"/>
                    <a:pt x="24" y="43"/>
                    <a:pt x="13" y="38"/>
                  </a:cubicBezTo>
                  <a:cubicBezTo>
                    <a:pt x="3" y="33"/>
                    <a:pt x="0" y="25"/>
                    <a:pt x="5" y="1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1">
              <a:extLst>
                <a:ext uri="{FF2B5EF4-FFF2-40B4-BE49-F238E27FC236}">
                  <a16:creationId xmlns:a16="http://schemas.microsoft.com/office/drawing/2014/main" id="{B3EC88DE-5646-44F4-9037-6649A017DA3F}"/>
                </a:ext>
              </a:extLst>
            </p:cNvPr>
            <p:cNvSpPr>
              <a:spLocks/>
            </p:cNvSpPr>
            <p:nvPr/>
          </p:nvSpPr>
          <p:spPr bwMode="auto">
            <a:xfrm>
              <a:off x="1546835" y="4395224"/>
              <a:ext cx="63405" cy="115190"/>
            </a:xfrm>
            <a:custGeom>
              <a:avLst/>
              <a:gdLst>
                <a:gd name="T0" fmla="*/ 0 w 20"/>
                <a:gd name="T1" fmla="*/ 30 h 39"/>
                <a:gd name="T2" fmla="*/ 12 w 20"/>
                <a:gd name="T3" fmla="*/ 3 h 39"/>
                <a:gd name="T4" fmla="*/ 17 w 20"/>
                <a:gd name="T5" fmla="*/ 0 h 39"/>
                <a:gd name="T6" fmla="*/ 20 w 20"/>
                <a:gd name="T7" fmla="*/ 6 h 39"/>
                <a:gd name="T8" fmla="*/ 10 w 20"/>
                <a:gd name="T9" fmla="*/ 34 h 39"/>
                <a:gd name="T10" fmla="*/ 4 w 20"/>
                <a:gd name="T11" fmla="*/ 39 h 39"/>
                <a:gd name="T12" fmla="*/ 0 w 20"/>
                <a:gd name="T13" fmla="*/ 30 h 39"/>
              </a:gdLst>
              <a:ahLst/>
              <a:cxnLst>
                <a:cxn ang="0">
                  <a:pos x="T0" y="T1"/>
                </a:cxn>
                <a:cxn ang="0">
                  <a:pos x="T2" y="T3"/>
                </a:cxn>
                <a:cxn ang="0">
                  <a:pos x="T4" y="T5"/>
                </a:cxn>
                <a:cxn ang="0">
                  <a:pos x="T6" y="T7"/>
                </a:cxn>
                <a:cxn ang="0">
                  <a:pos x="T8" y="T9"/>
                </a:cxn>
                <a:cxn ang="0">
                  <a:pos x="T10" y="T11"/>
                </a:cxn>
                <a:cxn ang="0">
                  <a:pos x="T12" y="T13"/>
                </a:cxn>
              </a:cxnLst>
              <a:rect l="0" t="0" r="r" b="b"/>
              <a:pathLst>
                <a:path w="20" h="39">
                  <a:moveTo>
                    <a:pt x="0" y="30"/>
                  </a:moveTo>
                  <a:cubicBezTo>
                    <a:pt x="4" y="21"/>
                    <a:pt x="7" y="12"/>
                    <a:pt x="12" y="3"/>
                  </a:cubicBezTo>
                  <a:cubicBezTo>
                    <a:pt x="12" y="2"/>
                    <a:pt x="15" y="1"/>
                    <a:pt x="17" y="0"/>
                  </a:cubicBezTo>
                  <a:cubicBezTo>
                    <a:pt x="18" y="2"/>
                    <a:pt x="20" y="5"/>
                    <a:pt x="20" y="6"/>
                  </a:cubicBezTo>
                  <a:cubicBezTo>
                    <a:pt x="17" y="16"/>
                    <a:pt x="14" y="25"/>
                    <a:pt x="10" y="34"/>
                  </a:cubicBezTo>
                  <a:cubicBezTo>
                    <a:pt x="9" y="36"/>
                    <a:pt x="6" y="37"/>
                    <a:pt x="4" y="39"/>
                  </a:cubicBezTo>
                  <a:cubicBezTo>
                    <a:pt x="3" y="36"/>
                    <a:pt x="2" y="34"/>
                    <a:pt x="0" y="3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2">
              <a:extLst>
                <a:ext uri="{FF2B5EF4-FFF2-40B4-BE49-F238E27FC236}">
                  <a16:creationId xmlns:a16="http://schemas.microsoft.com/office/drawing/2014/main" id="{CA20E754-4256-421B-9B1D-9E4F8557A62F}"/>
                </a:ext>
              </a:extLst>
            </p:cNvPr>
            <p:cNvSpPr>
              <a:spLocks/>
            </p:cNvSpPr>
            <p:nvPr/>
          </p:nvSpPr>
          <p:spPr bwMode="auto">
            <a:xfrm>
              <a:off x="1565483" y="4472590"/>
              <a:ext cx="70864" cy="101436"/>
            </a:xfrm>
            <a:custGeom>
              <a:avLst/>
              <a:gdLst>
                <a:gd name="T0" fmla="*/ 22 w 22"/>
                <a:gd name="T1" fmla="*/ 0 h 35"/>
                <a:gd name="T2" fmla="*/ 19 w 22"/>
                <a:gd name="T3" fmla="*/ 16 h 35"/>
                <a:gd name="T4" fmla="*/ 12 w 22"/>
                <a:gd name="T5" fmla="*/ 32 h 35"/>
                <a:gd name="T6" fmla="*/ 6 w 22"/>
                <a:gd name="T7" fmla="*/ 35 h 35"/>
                <a:gd name="T8" fmla="*/ 2 w 22"/>
                <a:gd name="T9" fmla="*/ 31 h 35"/>
                <a:gd name="T10" fmla="*/ 22 w 22"/>
                <a:gd name="T11" fmla="*/ 0 h 35"/>
              </a:gdLst>
              <a:ahLst/>
              <a:cxnLst>
                <a:cxn ang="0">
                  <a:pos x="T0" y="T1"/>
                </a:cxn>
                <a:cxn ang="0">
                  <a:pos x="T2" y="T3"/>
                </a:cxn>
                <a:cxn ang="0">
                  <a:pos x="T4" y="T5"/>
                </a:cxn>
                <a:cxn ang="0">
                  <a:pos x="T6" y="T7"/>
                </a:cxn>
                <a:cxn ang="0">
                  <a:pos x="T8" y="T9"/>
                </a:cxn>
                <a:cxn ang="0">
                  <a:pos x="T10" y="T11"/>
                </a:cxn>
              </a:cxnLst>
              <a:rect l="0" t="0" r="r" b="b"/>
              <a:pathLst>
                <a:path w="22" h="35">
                  <a:moveTo>
                    <a:pt x="22" y="0"/>
                  </a:moveTo>
                  <a:cubicBezTo>
                    <a:pt x="21" y="6"/>
                    <a:pt x="20" y="11"/>
                    <a:pt x="19" y="16"/>
                  </a:cubicBezTo>
                  <a:cubicBezTo>
                    <a:pt x="17" y="21"/>
                    <a:pt x="15" y="27"/>
                    <a:pt x="12" y="32"/>
                  </a:cubicBezTo>
                  <a:cubicBezTo>
                    <a:pt x="11" y="34"/>
                    <a:pt x="8" y="35"/>
                    <a:pt x="6" y="35"/>
                  </a:cubicBezTo>
                  <a:cubicBezTo>
                    <a:pt x="5" y="35"/>
                    <a:pt x="2" y="32"/>
                    <a:pt x="2" y="31"/>
                  </a:cubicBezTo>
                  <a:cubicBezTo>
                    <a:pt x="0" y="22"/>
                    <a:pt x="11" y="4"/>
                    <a:pt x="22"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3">
              <a:extLst>
                <a:ext uri="{FF2B5EF4-FFF2-40B4-BE49-F238E27FC236}">
                  <a16:creationId xmlns:a16="http://schemas.microsoft.com/office/drawing/2014/main" id="{EDE61ABB-3392-4709-B4E8-0314F93FEB79}"/>
                </a:ext>
              </a:extLst>
            </p:cNvPr>
            <p:cNvSpPr>
              <a:spLocks/>
            </p:cNvSpPr>
            <p:nvPr/>
          </p:nvSpPr>
          <p:spPr bwMode="auto">
            <a:xfrm>
              <a:off x="1845210" y="4888647"/>
              <a:ext cx="31703" cy="108313"/>
            </a:xfrm>
            <a:custGeom>
              <a:avLst/>
              <a:gdLst>
                <a:gd name="T0" fmla="*/ 10 w 10"/>
                <a:gd name="T1" fmla="*/ 10 h 37"/>
                <a:gd name="T2" fmla="*/ 7 w 10"/>
                <a:gd name="T3" fmla="*/ 32 h 37"/>
                <a:gd name="T4" fmla="*/ 4 w 10"/>
                <a:gd name="T5" fmla="*/ 37 h 37"/>
                <a:gd name="T6" fmla="*/ 0 w 10"/>
                <a:gd name="T7" fmla="*/ 33 h 37"/>
                <a:gd name="T8" fmla="*/ 0 w 10"/>
                <a:gd name="T9" fmla="*/ 20 h 37"/>
                <a:gd name="T10" fmla="*/ 4 w 10"/>
                <a:gd name="T11" fmla="*/ 5 h 37"/>
                <a:gd name="T12" fmla="*/ 7 w 10"/>
                <a:gd name="T13" fmla="*/ 0 h 37"/>
                <a:gd name="T14" fmla="*/ 10 w 10"/>
                <a:gd name="T15" fmla="*/ 6 h 37"/>
                <a:gd name="T16" fmla="*/ 10 w 10"/>
                <a:gd name="T1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7">
                  <a:moveTo>
                    <a:pt x="10" y="10"/>
                  </a:moveTo>
                  <a:cubicBezTo>
                    <a:pt x="9" y="17"/>
                    <a:pt x="9" y="25"/>
                    <a:pt x="7" y="32"/>
                  </a:cubicBezTo>
                  <a:cubicBezTo>
                    <a:pt x="7" y="34"/>
                    <a:pt x="5" y="35"/>
                    <a:pt x="4" y="37"/>
                  </a:cubicBezTo>
                  <a:cubicBezTo>
                    <a:pt x="3" y="36"/>
                    <a:pt x="0" y="34"/>
                    <a:pt x="0" y="33"/>
                  </a:cubicBezTo>
                  <a:cubicBezTo>
                    <a:pt x="0" y="29"/>
                    <a:pt x="0" y="24"/>
                    <a:pt x="0" y="20"/>
                  </a:cubicBezTo>
                  <a:cubicBezTo>
                    <a:pt x="1" y="15"/>
                    <a:pt x="2" y="10"/>
                    <a:pt x="4" y="5"/>
                  </a:cubicBezTo>
                  <a:cubicBezTo>
                    <a:pt x="4" y="3"/>
                    <a:pt x="6" y="2"/>
                    <a:pt x="7" y="0"/>
                  </a:cubicBezTo>
                  <a:cubicBezTo>
                    <a:pt x="8" y="2"/>
                    <a:pt x="9" y="4"/>
                    <a:pt x="10" y="6"/>
                  </a:cubicBezTo>
                  <a:cubicBezTo>
                    <a:pt x="10" y="7"/>
                    <a:pt x="10" y="8"/>
                    <a:pt x="10"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4">
              <a:extLst>
                <a:ext uri="{FF2B5EF4-FFF2-40B4-BE49-F238E27FC236}">
                  <a16:creationId xmlns:a16="http://schemas.microsoft.com/office/drawing/2014/main" id="{A52B2A62-D631-43EC-BAC2-BB72A557B971}"/>
                </a:ext>
              </a:extLst>
            </p:cNvPr>
            <p:cNvSpPr>
              <a:spLocks/>
            </p:cNvSpPr>
            <p:nvPr/>
          </p:nvSpPr>
          <p:spPr bwMode="auto">
            <a:xfrm>
              <a:off x="1587861" y="4548236"/>
              <a:ext cx="67134" cy="99716"/>
            </a:xfrm>
            <a:custGeom>
              <a:avLst/>
              <a:gdLst>
                <a:gd name="T0" fmla="*/ 6 w 21"/>
                <a:gd name="T1" fmla="*/ 34 h 34"/>
                <a:gd name="T2" fmla="*/ 18 w 21"/>
                <a:gd name="T3" fmla="*/ 0 h 34"/>
                <a:gd name="T4" fmla="*/ 6 w 21"/>
                <a:gd name="T5" fmla="*/ 34 h 34"/>
              </a:gdLst>
              <a:ahLst/>
              <a:cxnLst>
                <a:cxn ang="0">
                  <a:pos x="T0" y="T1"/>
                </a:cxn>
                <a:cxn ang="0">
                  <a:pos x="T2" y="T3"/>
                </a:cxn>
                <a:cxn ang="0">
                  <a:pos x="T4" y="T5"/>
                </a:cxn>
              </a:cxnLst>
              <a:rect l="0" t="0" r="r" b="b"/>
              <a:pathLst>
                <a:path w="21" h="34">
                  <a:moveTo>
                    <a:pt x="6" y="34"/>
                  </a:moveTo>
                  <a:cubicBezTo>
                    <a:pt x="0" y="26"/>
                    <a:pt x="7" y="7"/>
                    <a:pt x="18" y="0"/>
                  </a:cubicBezTo>
                  <a:cubicBezTo>
                    <a:pt x="21" y="7"/>
                    <a:pt x="14" y="28"/>
                    <a:pt x="6" y="3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15">
              <a:extLst>
                <a:ext uri="{FF2B5EF4-FFF2-40B4-BE49-F238E27FC236}">
                  <a16:creationId xmlns:a16="http://schemas.microsoft.com/office/drawing/2014/main" id="{D84A203A-D3B0-4319-9846-119F13372177}"/>
                </a:ext>
              </a:extLst>
            </p:cNvPr>
            <p:cNvSpPr>
              <a:spLocks/>
            </p:cNvSpPr>
            <p:nvPr/>
          </p:nvSpPr>
          <p:spPr bwMode="auto">
            <a:xfrm>
              <a:off x="1884372" y="4912716"/>
              <a:ext cx="37297" cy="104874"/>
            </a:xfrm>
            <a:custGeom>
              <a:avLst/>
              <a:gdLst>
                <a:gd name="T0" fmla="*/ 3 w 12"/>
                <a:gd name="T1" fmla="*/ 36 h 36"/>
                <a:gd name="T2" fmla="*/ 0 w 12"/>
                <a:gd name="T3" fmla="*/ 25 h 36"/>
                <a:gd name="T4" fmla="*/ 6 w 12"/>
                <a:gd name="T5" fmla="*/ 3 h 36"/>
                <a:gd name="T6" fmla="*/ 10 w 12"/>
                <a:gd name="T7" fmla="*/ 0 h 36"/>
                <a:gd name="T8" fmla="*/ 12 w 12"/>
                <a:gd name="T9" fmla="*/ 4 h 36"/>
                <a:gd name="T10" fmla="*/ 6 w 12"/>
                <a:gd name="T11" fmla="*/ 35 h 36"/>
                <a:gd name="T12" fmla="*/ 3 w 1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3" y="36"/>
                  </a:moveTo>
                  <a:cubicBezTo>
                    <a:pt x="2" y="32"/>
                    <a:pt x="0" y="28"/>
                    <a:pt x="0" y="25"/>
                  </a:cubicBezTo>
                  <a:cubicBezTo>
                    <a:pt x="1" y="18"/>
                    <a:pt x="4" y="10"/>
                    <a:pt x="6" y="3"/>
                  </a:cubicBezTo>
                  <a:cubicBezTo>
                    <a:pt x="6" y="2"/>
                    <a:pt x="9" y="1"/>
                    <a:pt x="10" y="0"/>
                  </a:cubicBezTo>
                  <a:cubicBezTo>
                    <a:pt x="11" y="1"/>
                    <a:pt x="12" y="3"/>
                    <a:pt x="12" y="4"/>
                  </a:cubicBezTo>
                  <a:cubicBezTo>
                    <a:pt x="12" y="15"/>
                    <a:pt x="10" y="25"/>
                    <a:pt x="6" y="35"/>
                  </a:cubicBezTo>
                  <a:cubicBezTo>
                    <a:pt x="5" y="35"/>
                    <a:pt x="4" y="36"/>
                    <a:pt x="3" y="3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6">
              <a:extLst>
                <a:ext uri="{FF2B5EF4-FFF2-40B4-BE49-F238E27FC236}">
                  <a16:creationId xmlns:a16="http://schemas.microsoft.com/office/drawing/2014/main" id="{381D9C24-B3C6-44C2-8F8D-80D59A8B16A7}"/>
                </a:ext>
              </a:extLst>
            </p:cNvPr>
            <p:cNvSpPr>
              <a:spLocks/>
            </p:cNvSpPr>
            <p:nvPr/>
          </p:nvSpPr>
          <p:spPr bwMode="auto">
            <a:xfrm>
              <a:off x="2561311" y="5082922"/>
              <a:ext cx="80189" cy="75647"/>
            </a:xfrm>
            <a:custGeom>
              <a:avLst/>
              <a:gdLst>
                <a:gd name="T0" fmla="*/ 0 w 25"/>
                <a:gd name="T1" fmla="*/ 19 h 26"/>
                <a:gd name="T2" fmla="*/ 14 w 25"/>
                <a:gd name="T3" fmla="*/ 18 h 26"/>
                <a:gd name="T4" fmla="*/ 20 w 25"/>
                <a:gd name="T5" fmla="*/ 13 h 26"/>
                <a:gd name="T6" fmla="*/ 12 w 25"/>
                <a:gd name="T7" fmla="*/ 7 h 26"/>
                <a:gd name="T8" fmla="*/ 5 w 25"/>
                <a:gd name="T9" fmla="*/ 7 h 26"/>
                <a:gd name="T10" fmla="*/ 15 w 25"/>
                <a:gd name="T11" fmla="*/ 2 h 26"/>
                <a:gd name="T12" fmla="*/ 25 w 25"/>
                <a:gd name="T13" fmla="*/ 16 h 26"/>
                <a:gd name="T14" fmla="*/ 11 w 25"/>
                <a:gd name="T15" fmla="*/ 26 h 26"/>
                <a:gd name="T16" fmla="*/ 0 w 25"/>
                <a:gd name="T17"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0" y="19"/>
                  </a:moveTo>
                  <a:cubicBezTo>
                    <a:pt x="5" y="19"/>
                    <a:pt x="10" y="19"/>
                    <a:pt x="14" y="18"/>
                  </a:cubicBezTo>
                  <a:cubicBezTo>
                    <a:pt x="16" y="18"/>
                    <a:pt x="18" y="15"/>
                    <a:pt x="20" y="13"/>
                  </a:cubicBezTo>
                  <a:cubicBezTo>
                    <a:pt x="17" y="11"/>
                    <a:pt x="15" y="9"/>
                    <a:pt x="12" y="7"/>
                  </a:cubicBezTo>
                  <a:cubicBezTo>
                    <a:pt x="11" y="6"/>
                    <a:pt x="8" y="7"/>
                    <a:pt x="5" y="7"/>
                  </a:cubicBezTo>
                  <a:cubicBezTo>
                    <a:pt x="8" y="2"/>
                    <a:pt x="11" y="0"/>
                    <a:pt x="15" y="2"/>
                  </a:cubicBezTo>
                  <a:cubicBezTo>
                    <a:pt x="21" y="3"/>
                    <a:pt x="25" y="10"/>
                    <a:pt x="25" y="16"/>
                  </a:cubicBezTo>
                  <a:cubicBezTo>
                    <a:pt x="24" y="21"/>
                    <a:pt x="18" y="25"/>
                    <a:pt x="11" y="26"/>
                  </a:cubicBezTo>
                  <a:cubicBezTo>
                    <a:pt x="6" y="26"/>
                    <a:pt x="1" y="25"/>
                    <a:pt x="0" y="1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17">
              <a:extLst>
                <a:ext uri="{FF2B5EF4-FFF2-40B4-BE49-F238E27FC236}">
                  <a16:creationId xmlns:a16="http://schemas.microsoft.com/office/drawing/2014/main" id="{60EC7466-A6BD-45B2-992D-C9CE700EEE52}"/>
                </a:ext>
              </a:extLst>
            </p:cNvPr>
            <p:cNvSpPr>
              <a:spLocks/>
            </p:cNvSpPr>
            <p:nvPr/>
          </p:nvSpPr>
          <p:spPr bwMode="auto">
            <a:xfrm>
              <a:off x="1942182" y="4967732"/>
              <a:ext cx="33567" cy="58454"/>
            </a:xfrm>
            <a:custGeom>
              <a:avLst/>
              <a:gdLst>
                <a:gd name="T0" fmla="*/ 7 w 11"/>
                <a:gd name="T1" fmla="*/ 0 h 20"/>
                <a:gd name="T2" fmla="*/ 5 w 11"/>
                <a:gd name="T3" fmla="*/ 20 h 20"/>
                <a:gd name="T4" fmla="*/ 7 w 11"/>
                <a:gd name="T5" fmla="*/ 0 h 20"/>
              </a:gdLst>
              <a:ahLst/>
              <a:cxnLst>
                <a:cxn ang="0">
                  <a:pos x="T0" y="T1"/>
                </a:cxn>
                <a:cxn ang="0">
                  <a:pos x="T2" y="T3"/>
                </a:cxn>
                <a:cxn ang="0">
                  <a:pos x="T4" y="T5"/>
                </a:cxn>
              </a:cxnLst>
              <a:rect l="0" t="0" r="r" b="b"/>
              <a:pathLst>
                <a:path w="11" h="20">
                  <a:moveTo>
                    <a:pt x="7" y="0"/>
                  </a:moveTo>
                  <a:cubicBezTo>
                    <a:pt x="11" y="6"/>
                    <a:pt x="10" y="15"/>
                    <a:pt x="5" y="20"/>
                  </a:cubicBezTo>
                  <a:cubicBezTo>
                    <a:pt x="0" y="15"/>
                    <a:pt x="1" y="6"/>
                    <a:pt x="7"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18">
              <a:extLst>
                <a:ext uri="{FF2B5EF4-FFF2-40B4-BE49-F238E27FC236}">
                  <a16:creationId xmlns:a16="http://schemas.microsoft.com/office/drawing/2014/main" id="{F93E2E6B-BF01-40B0-A0FD-6FCA256531C5}"/>
                </a:ext>
              </a:extLst>
            </p:cNvPr>
            <p:cNvSpPr>
              <a:spLocks/>
            </p:cNvSpPr>
            <p:nvPr/>
          </p:nvSpPr>
          <p:spPr bwMode="auto">
            <a:xfrm>
              <a:off x="2005587" y="5045098"/>
              <a:ext cx="27973" cy="25789"/>
            </a:xfrm>
            <a:custGeom>
              <a:avLst/>
              <a:gdLst>
                <a:gd name="T0" fmla="*/ 0 w 9"/>
                <a:gd name="T1" fmla="*/ 0 h 9"/>
                <a:gd name="T2" fmla="*/ 8 w 9"/>
                <a:gd name="T3" fmla="*/ 9 h 9"/>
                <a:gd name="T4" fmla="*/ 0 w 9"/>
                <a:gd name="T5" fmla="*/ 0 h 9"/>
              </a:gdLst>
              <a:ahLst/>
              <a:cxnLst>
                <a:cxn ang="0">
                  <a:pos x="T0" y="T1"/>
                </a:cxn>
                <a:cxn ang="0">
                  <a:pos x="T2" y="T3"/>
                </a:cxn>
                <a:cxn ang="0">
                  <a:pos x="T4" y="T5"/>
                </a:cxn>
              </a:cxnLst>
              <a:rect l="0" t="0" r="r" b="b"/>
              <a:pathLst>
                <a:path w="9" h="9">
                  <a:moveTo>
                    <a:pt x="0" y="0"/>
                  </a:moveTo>
                  <a:cubicBezTo>
                    <a:pt x="7" y="0"/>
                    <a:pt x="9" y="2"/>
                    <a:pt x="8" y="9"/>
                  </a:cubicBezTo>
                  <a:cubicBezTo>
                    <a:pt x="3" y="9"/>
                    <a:pt x="3" y="8"/>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19">
              <a:extLst>
                <a:ext uri="{FF2B5EF4-FFF2-40B4-BE49-F238E27FC236}">
                  <a16:creationId xmlns:a16="http://schemas.microsoft.com/office/drawing/2014/main" id="{BB3B0CCD-5472-4105-BF25-160E61D311EA}"/>
                </a:ext>
              </a:extLst>
            </p:cNvPr>
            <p:cNvSpPr>
              <a:spLocks/>
            </p:cNvSpPr>
            <p:nvPr/>
          </p:nvSpPr>
          <p:spPr bwMode="auto">
            <a:xfrm>
              <a:off x="2505365" y="3539041"/>
              <a:ext cx="82053" cy="87682"/>
            </a:xfrm>
            <a:custGeom>
              <a:avLst/>
              <a:gdLst>
                <a:gd name="T0" fmla="*/ 0 w 26"/>
                <a:gd name="T1" fmla="*/ 13 h 30"/>
                <a:gd name="T2" fmla="*/ 11 w 26"/>
                <a:gd name="T3" fmla="*/ 24 h 30"/>
                <a:gd name="T4" fmla="*/ 18 w 26"/>
                <a:gd name="T5" fmla="*/ 18 h 30"/>
                <a:gd name="T6" fmla="*/ 8 w 26"/>
                <a:gd name="T7" fmla="*/ 3 h 30"/>
                <a:gd name="T8" fmla="*/ 22 w 26"/>
                <a:gd name="T9" fmla="*/ 5 h 30"/>
                <a:gd name="T10" fmla="*/ 22 w 26"/>
                <a:gd name="T11" fmla="*/ 22 h 30"/>
                <a:gd name="T12" fmla="*/ 7 w 26"/>
                <a:gd name="T13" fmla="*/ 28 h 30"/>
                <a:gd name="T14" fmla="*/ 0 w 26"/>
                <a:gd name="T15" fmla="*/ 13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0">
                  <a:moveTo>
                    <a:pt x="0" y="13"/>
                  </a:moveTo>
                  <a:cubicBezTo>
                    <a:pt x="3" y="20"/>
                    <a:pt x="5" y="26"/>
                    <a:pt x="11" y="24"/>
                  </a:cubicBezTo>
                  <a:cubicBezTo>
                    <a:pt x="14" y="23"/>
                    <a:pt x="17" y="20"/>
                    <a:pt x="18" y="18"/>
                  </a:cubicBezTo>
                  <a:cubicBezTo>
                    <a:pt x="20" y="12"/>
                    <a:pt x="18" y="10"/>
                    <a:pt x="8" y="3"/>
                  </a:cubicBezTo>
                  <a:cubicBezTo>
                    <a:pt x="13" y="0"/>
                    <a:pt x="18" y="1"/>
                    <a:pt x="22" y="5"/>
                  </a:cubicBezTo>
                  <a:cubicBezTo>
                    <a:pt x="26" y="9"/>
                    <a:pt x="26" y="16"/>
                    <a:pt x="22" y="22"/>
                  </a:cubicBezTo>
                  <a:cubicBezTo>
                    <a:pt x="19" y="27"/>
                    <a:pt x="13" y="30"/>
                    <a:pt x="7" y="28"/>
                  </a:cubicBezTo>
                  <a:cubicBezTo>
                    <a:pt x="1" y="26"/>
                    <a:pt x="0" y="21"/>
                    <a:pt x="0" y="1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20">
              <a:extLst>
                <a:ext uri="{FF2B5EF4-FFF2-40B4-BE49-F238E27FC236}">
                  <a16:creationId xmlns:a16="http://schemas.microsoft.com/office/drawing/2014/main" id="{159097A2-D79F-4D47-8C75-93324EAF1A22}"/>
                </a:ext>
              </a:extLst>
            </p:cNvPr>
            <p:cNvSpPr>
              <a:spLocks/>
            </p:cNvSpPr>
            <p:nvPr/>
          </p:nvSpPr>
          <p:spPr bwMode="auto">
            <a:xfrm>
              <a:off x="2518420" y="3377432"/>
              <a:ext cx="46622" cy="44700"/>
            </a:xfrm>
            <a:custGeom>
              <a:avLst/>
              <a:gdLst>
                <a:gd name="T0" fmla="*/ 12 w 15"/>
                <a:gd name="T1" fmla="*/ 0 h 15"/>
                <a:gd name="T2" fmla="*/ 14 w 15"/>
                <a:gd name="T3" fmla="*/ 4 h 15"/>
                <a:gd name="T4" fmla="*/ 7 w 15"/>
                <a:gd name="T5" fmla="*/ 13 h 15"/>
                <a:gd name="T6" fmla="*/ 0 w 15"/>
                <a:gd name="T7" fmla="*/ 14 h 15"/>
                <a:gd name="T8" fmla="*/ 12 w 15"/>
                <a:gd name="T9" fmla="*/ 0 h 15"/>
              </a:gdLst>
              <a:ahLst/>
              <a:cxnLst>
                <a:cxn ang="0">
                  <a:pos x="T0" y="T1"/>
                </a:cxn>
                <a:cxn ang="0">
                  <a:pos x="T2" y="T3"/>
                </a:cxn>
                <a:cxn ang="0">
                  <a:pos x="T4" y="T5"/>
                </a:cxn>
                <a:cxn ang="0">
                  <a:pos x="T6" y="T7"/>
                </a:cxn>
                <a:cxn ang="0">
                  <a:pos x="T8" y="T9"/>
                </a:cxn>
              </a:cxnLst>
              <a:rect l="0" t="0" r="r" b="b"/>
              <a:pathLst>
                <a:path w="15" h="15">
                  <a:moveTo>
                    <a:pt x="12" y="0"/>
                  </a:moveTo>
                  <a:cubicBezTo>
                    <a:pt x="12" y="1"/>
                    <a:pt x="15" y="3"/>
                    <a:pt x="14" y="4"/>
                  </a:cubicBezTo>
                  <a:cubicBezTo>
                    <a:pt x="12" y="8"/>
                    <a:pt x="10" y="11"/>
                    <a:pt x="7" y="13"/>
                  </a:cubicBezTo>
                  <a:cubicBezTo>
                    <a:pt x="6" y="15"/>
                    <a:pt x="3" y="14"/>
                    <a:pt x="0" y="14"/>
                  </a:cubicBezTo>
                  <a:cubicBezTo>
                    <a:pt x="5" y="9"/>
                    <a:pt x="8" y="5"/>
                    <a:pt x="12"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21">
              <a:extLst>
                <a:ext uri="{FF2B5EF4-FFF2-40B4-BE49-F238E27FC236}">
                  <a16:creationId xmlns:a16="http://schemas.microsoft.com/office/drawing/2014/main" id="{525CEAA0-2D25-4ECF-B58D-2FE5EA595567}"/>
                </a:ext>
              </a:extLst>
            </p:cNvPr>
            <p:cNvSpPr>
              <a:spLocks/>
            </p:cNvSpPr>
            <p:nvPr/>
          </p:nvSpPr>
          <p:spPr bwMode="auto">
            <a:xfrm>
              <a:off x="2205126" y="2670822"/>
              <a:ext cx="31703" cy="60174"/>
            </a:xfrm>
            <a:custGeom>
              <a:avLst/>
              <a:gdLst>
                <a:gd name="T0" fmla="*/ 8 w 10"/>
                <a:gd name="T1" fmla="*/ 21 h 21"/>
                <a:gd name="T2" fmla="*/ 2 w 10"/>
                <a:gd name="T3" fmla="*/ 15 h 21"/>
                <a:gd name="T4" fmla="*/ 1 w 10"/>
                <a:gd name="T5" fmla="*/ 3 h 21"/>
                <a:gd name="T6" fmla="*/ 7 w 10"/>
                <a:gd name="T7" fmla="*/ 5 h 21"/>
                <a:gd name="T8" fmla="*/ 10 w 10"/>
                <a:gd name="T9" fmla="*/ 20 h 21"/>
                <a:gd name="T10" fmla="*/ 8 w 10"/>
                <a:gd name="T11" fmla="*/ 21 h 21"/>
              </a:gdLst>
              <a:ahLst/>
              <a:cxnLst>
                <a:cxn ang="0">
                  <a:pos x="T0" y="T1"/>
                </a:cxn>
                <a:cxn ang="0">
                  <a:pos x="T2" y="T3"/>
                </a:cxn>
                <a:cxn ang="0">
                  <a:pos x="T4" y="T5"/>
                </a:cxn>
                <a:cxn ang="0">
                  <a:pos x="T6" y="T7"/>
                </a:cxn>
                <a:cxn ang="0">
                  <a:pos x="T8" y="T9"/>
                </a:cxn>
                <a:cxn ang="0">
                  <a:pos x="T10" y="T11"/>
                </a:cxn>
              </a:cxnLst>
              <a:rect l="0" t="0" r="r" b="b"/>
              <a:pathLst>
                <a:path w="10" h="21">
                  <a:moveTo>
                    <a:pt x="8" y="21"/>
                  </a:moveTo>
                  <a:cubicBezTo>
                    <a:pt x="6" y="19"/>
                    <a:pt x="3" y="18"/>
                    <a:pt x="2" y="15"/>
                  </a:cubicBezTo>
                  <a:cubicBezTo>
                    <a:pt x="1" y="12"/>
                    <a:pt x="0" y="7"/>
                    <a:pt x="1" y="3"/>
                  </a:cubicBezTo>
                  <a:cubicBezTo>
                    <a:pt x="2" y="0"/>
                    <a:pt x="6" y="2"/>
                    <a:pt x="7" y="5"/>
                  </a:cubicBezTo>
                  <a:cubicBezTo>
                    <a:pt x="9" y="9"/>
                    <a:pt x="9" y="15"/>
                    <a:pt x="10" y="20"/>
                  </a:cubicBezTo>
                  <a:cubicBezTo>
                    <a:pt x="10" y="20"/>
                    <a:pt x="9" y="21"/>
                    <a:pt x="8" y="2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22">
              <a:extLst>
                <a:ext uri="{FF2B5EF4-FFF2-40B4-BE49-F238E27FC236}">
                  <a16:creationId xmlns:a16="http://schemas.microsoft.com/office/drawing/2014/main" id="{D037C552-3E3A-46AB-9D58-2FD5DC6099FF}"/>
                </a:ext>
              </a:extLst>
            </p:cNvPr>
            <p:cNvSpPr>
              <a:spLocks/>
            </p:cNvSpPr>
            <p:nvPr/>
          </p:nvSpPr>
          <p:spPr bwMode="auto">
            <a:xfrm>
              <a:off x="2236828" y="2679419"/>
              <a:ext cx="35433" cy="42982"/>
            </a:xfrm>
            <a:custGeom>
              <a:avLst/>
              <a:gdLst>
                <a:gd name="T0" fmla="*/ 9 w 11"/>
                <a:gd name="T1" fmla="*/ 15 h 15"/>
                <a:gd name="T2" fmla="*/ 3 w 11"/>
                <a:gd name="T3" fmla="*/ 0 h 15"/>
                <a:gd name="T4" fmla="*/ 9 w 11"/>
                <a:gd name="T5" fmla="*/ 15 h 15"/>
              </a:gdLst>
              <a:ahLst/>
              <a:cxnLst>
                <a:cxn ang="0">
                  <a:pos x="T0" y="T1"/>
                </a:cxn>
                <a:cxn ang="0">
                  <a:pos x="T2" y="T3"/>
                </a:cxn>
                <a:cxn ang="0">
                  <a:pos x="T4" y="T5"/>
                </a:cxn>
              </a:cxnLst>
              <a:rect l="0" t="0" r="r" b="b"/>
              <a:pathLst>
                <a:path w="11" h="15">
                  <a:moveTo>
                    <a:pt x="9" y="15"/>
                  </a:moveTo>
                  <a:cubicBezTo>
                    <a:pt x="2" y="15"/>
                    <a:pt x="0" y="10"/>
                    <a:pt x="3" y="0"/>
                  </a:cubicBezTo>
                  <a:cubicBezTo>
                    <a:pt x="9" y="1"/>
                    <a:pt x="11" y="5"/>
                    <a:pt x="9" y="1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23">
              <a:extLst>
                <a:ext uri="{FF2B5EF4-FFF2-40B4-BE49-F238E27FC236}">
                  <a16:creationId xmlns:a16="http://schemas.microsoft.com/office/drawing/2014/main" id="{4174836E-EA95-4F19-BF4B-E788E3DA984B}"/>
                </a:ext>
              </a:extLst>
            </p:cNvPr>
            <p:cNvSpPr>
              <a:spLocks/>
            </p:cNvSpPr>
            <p:nvPr/>
          </p:nvSpPr>
          <p:spPr bwMode="auto">
            <a:xfrm>
              <a:off x="2182748" y="2875413"/>
              <a:ext cx="39162" cy="53297"/>
            </a:xfrm>
            <a:custGeom>
              <a:avLst/>
              <a:gdLst>
                <a:gd name="T0" fmla="*/ 5 w 12"/>
                <a:gd name="T1" fmla="*/ 0 h 18"/>
                <a:gd name="T2" fmla="*/ 12 w 12"/>
                <a:gd name="T3" fmla="*/ 18 h 18"/>
                <a:gd name="T4" fmla="*/ 5 w 12"/>
                <a:gd name="T5" fmla="*/ 0 h 18"/>
              </a:gdLst>
              <a:ahLst/>
              <a:cxnLst>
                <a:cxn ang="0">
                  <a:pos x="T0" y="T1"/>
                </a:cxn>
                <a:cxn ang="0">
                  <a:pos x="T2" y="T3"/>
                </a:cxn>
                <a:cxn ang="0">
                  <a:pos x="T4" y="T5"/>
                </a:cxn>
              </a:cxnLst>
              <a:rect l="0" t="0" r="r" b="b"/>
              <a:pathLst>
                <a:path w="12" h="18">
                  <a:moveTo>
                    <a:pt x="5" y="0"/>
                  </a:moveTo>
                  <a:cubicBezTo>
                    <a:pt x="7" y="7"/>
                    <a:pt x="9" y="12"/>
                    <a:pt x="12" y="18"/>
                  </a:cubicBezTo>
                  <a:cubicBezTo>
                    <a:pt x="4" y="17"/>
                    <a:pt x="0" y="8"/>
                    <a:pt x="5"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4">
              <a:extLst>
                <a:ext uri="{FF2B5EF4-FFF2-40B4-BE49-F238E27FC236}">
                  <a16:creationId xmlns:a16="http://schemas.microsoft.com/office/drawing/2014/main" id="{581AF2D5-3E4A-408C-92D7-93C4F3632F62}"/>
                </a:ext>
              </a:extLst>
            </p:cNvPr>
            <p:cNvSpPr>
              <a:spLocks/>
            </p:cNvSpPr>
            <p:nvPr/>
          </p:nvSpPr>
          <p:spPr bwMode="auto">
            <a:xfrm>
              <a:off x="2218179" y="2421532"/>
              <a:ext cx="26108" cy="55016"/>
            </a:xfrm>
            <a:custGeom>
              <a:avLst/>
              <a:gdLst>
                <a:gd name="T0" fmla="*/ 3 w 8"/>
                <a:gd name="T1" fmla="*/ 0 h 19"/>
                <a:gd name="T2" fmla="*/ 8 w 8"/>
                <a:gd name="T3" fmla="*/ 16 h 19"/>
                <a:gd name="T4" fmla="*/ 7 w 8"/>
                <a:gd name="T5" fmla="*/ 19 h 19"/>
                <a:gd name="T6" fmla="*/ 4 w 8"/>
                <a:gd name="T7" fmla="*/ 17 h 19"/>
                <a:gd name="T8" fmla="*/ 0 w 8"/>
                <a:gd name="T9" fmla="*/ 1 h 19"/>
                <a:gd name="T10" fmla="*/ 3 w 8"/>
                <a:gd name="T11" fmla="*/ 0 h 19"/>
              </a:gdLst>
              <a:ahLst/>
              <a:cxnLst>
                <a:cxn ang="0">
                  <a:pos x="T0" y="T1"/>
                </a:cxn>
                <a:cxn ang="0">
                  <a:pos x="T2" y="T3"/>
                </a:cxn>
                <a:cxn ang="0">
                  <a:pos x="T4" y="T5"/>
                </a:cxn>
                <a:cxn ang="0">
                  <a:pos x="T6" y="T7"/>
                </a:cxn>
                <a:cxn ang="0">
                  <a:pos x="T8" y="T9"/>
                </a:cxn>
                <a:cxn ang="0">
                  <a:pos x="T10" y="T11"/>
                </a:cxn>
              </a:cxnLst>
              <a:rect l="0" t="0" r="r" b="b"/>
              <a:pathLst>
                <a:path w="8" h="19">
                  <a:moveTo>
                    <a:pt x="3" y="0"/>
                  </a:moveTo>
                  <a:cubicBezTo>
                    <a:pt x="5" y="6"/>
                    <a:pt x="7" y="11"/>
                    <a:pt x="8" y="16"/>
                  </a:cubicBezTo>
                  <a:cubicBezTo>
                    <a:pt x="8" y="16"/>
                    <a:pt x="7" y="18"/>
                    <a:pt x="7" y="19"/>
                  </a:cubicBezTo>
                  <a:cubicBezTo>
                    <a:pt x="6" y="18"/>
                    <a:pt x="4" y="18"/>
                    <a:pt x="4" y="17"/>
                  </a:cubicBezTo>
                  <a:cubicBezTo>
                    <a:pt x="2" y="12"/>
                    <a:pt x="1" y="6"/>
                    <a:pt x="0" y="1"/>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25">
              <a:extLst>
                <a:ext uri="{FF2B5EF4-FFF2-40B4-BE49-F238E27FC236}">
                  <a16:creationId xmlns:a16="http://schemas.microsoft.com/office/drawing/2014/main" id="{47A487CF-E329-41ED-96A9-F6EF5320A868}"/>
                </a:ext>
              </a:extLst>
            </p:cNvPr>
            <p:cNvSpPr>
              <a:spLocks/>
            </p:cNvSpPr>
            <p:nvPr/>
          </p:nvSpPr>
          <p:spPr bwMode="auto">
            <a:xfrm>
              <a:off x="2704905" y="2421532"/>
              <a:ext cx="22378" cy="55016"/>
            </a:xfrm>
            <a:custGeom>
              <a:avLst/>
              <a:gdLst>
                <a:gd name="T0" fmla="*/ 7 w 7"/>
                <a:gd name="T1" fmla="*/ 1 h 19"/>
                <a:gd name="T2" fmla="*/ 4 w 7"/>
                <a:gd name="T3" fmla="*/ 16 h 19"/>
                <a:gd name="T4" fmla="*/ 1 w 7"/>
                <a:gd name="T5" fmla="*/ 19 h 19"/>
                <a:gd name="T6" fmla="*/ 0 w 7"/>
                <a:gd name="T7" fmla="*/ 15 h 19"/>
                <a:gd name="T8" fmla="*/ 5 w 7"/>
                <a:gd name="T9" fmla="*/ 0 h 19"/>
                <a:gd name="T10" fmla="*/ 7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7" y="1"/>
                  </a:moveTo>
                  <a:cubicBezTo>
                    <a:pt x="6" y="6"/>
                    <a:pt x="5" y="11"/>
                    <a:pt x="4" y="16"/>
                  </a:cubicBezTo>
                  <a:cubicBezTo>
                    <a:pt x="4" y="17"/>
                    <a:pt x="2" y="18"/>
                    <a:pt x="1" y="19"/>
                  </a:cubicBezTo>
                  <a:cubicBezTo>
                    <a:pt x="0" y="17"/>
                    <a:pt x="0" y="16"/>
                    <a:pt x="0" y="15"/>
                  </a:cubicBezTo>
                  <a:cubicBezTo>
                    <a:pt x="1" y="10"/>
                    <a:pt x="3" y="5"/>
                    <a:pt x="5" y="0"/>
                  </a:cubicBezTo>
                  <a:lnTo>
                    <a:pt x="7"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26">
              <a:extLst>
                <a:ext uri="{FF2B5EF4-FFF2-40B4-BE49-F238E27FC236}">
                  <a16:creationId xmlns:a16="http://schemas.microsoft.com/office/drawing/2014/main" id="{0B0E1D70-F074-4FEB-8883-572CA5D66FBA}"/>
                </a:ext>
              </a:extLst>
            </p:cNvPr>
            <p:cNvSpPr>
              <a:spLocks/>
            </p:cNvSpPr>
            <p:nvPr/>
          </p:nvSpPr>
          <p:spPr bwMode="auto">
            <a:xfrm>
              <a:off x="2275990" y="2684576"/>
              <a:ext cx="22378" cy="37823"/>
            </a:xfrm>
            <a:custGeom>
              <a:avLst/>
              <a:gdLst>
                <a:gd name="T0" fmla="*/ 7 w 7"/>
                <a:gd name="T1" fmla="*/ 13 h 13"/>
                <a:gd name="T2" fmla="*/ 0 w 7"/>
                <a:gd name="T3" fmla="*/ 3 h 13"/>
                <a:gd name="T4" fmla="*/ 2 w 7"/>
                <a:gd name="T5" fmla="*/ 0 h 13"/>
                <a:gd name="T6" fmla="*/ 6 w 7"/>
                <a:gd name="T7" fmla="*/ 3 h 13"/>
                <a:gd name="T8" fmla="*/ 7 w 7"/>
                <a:gd name="T9" fmla="*/ 13 h 13"/>
              </a:gdLst>
              <a:ahLst/>
              <a:cxnLst>
                <a:cxn ang="0">
                  <a:pos x="T0" y="T1"/>
                </a:cxn>
                <a:cxn ang="0">
                  <a:pos x="T2" y="T3"/>
                </a:cxn>
                <a:cxn ang="0">
                  <a:pos x="T4" y="T5"/>
                </a:cxn>
                <a:cxn ang="0">
                  <a:pos x="T6" y="T7"/>
                </a:cxn>
                <a:cxn ang="0">
                  <a:pos x="T8" y="T9"/>
                </a:cxn>
              </a:cxnLst>
              <a:rect l="0" t="0" r="r" b="b"/>
              <a:pathLst>
                <a:path w="7" h="13">
                  <a:moveTo>
                    <a:pt x="7" y="13"/>
                  </a:moveTo>
                  <a:cubicBezTo>
                    <a:pt x="1" y="12"/>
                    <a:pt x="0" y="8"/>
                    <a:pt x="0" y="3"/>
                  </a:cubicBezTo>
                  <a:cubicBezTo>
                    <a:pt x="0" y="2"/>
                    <a:pt x="1" y="1"/>
                    <a:pt x="2" y="0"/>
                  </a:cubicBezTo>
                  <a:cubicBezTo>
                    <a:pt x="3" y="0"/>
                    <a:pt x="6" y="2"/>
                    <a:pt x="6" y="3"/>
                  </a:cubicBezTo>
                  <a:cubicBezTo>
                    <a:pt x="7" y="6"/>
                    <a:pt x="7" y="9"/>
                    <a:pt x="7" y="1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27">
              <a:extLst>
                <a:ext uri="{FF2B5EF4-FFF2-40B4-BE49-F238E27FC236}">
                  <a16:creationId xmlns:a16="http://schemas.microsoft.com/office/drawing/2014/main" id="{F2D25615-D7A5-4EB6-96F8-B04ED3D78A73}"/>
                </a:ext>
              </a:extLst>
            </p:cNvPr>
            <p:cNvSpPr>
              <a:spLocks/>
            </p:cNvSpPr>
            <p:nvPr/>
          </p:nvSpPr>
          <p:spPr bwMode="auto">
            <a:xfrm>
              <a:off x="2609797" y="2402620"/>
              <a:ext cx="27973" cy="41262"/>
            </a:xfrm>
            <a:custGeom>
              <a:avLst/>
              <a:gdLst>
                <a:gd name="T0" fmla="*/ 6 w 9"/>
                <a:gd name="T1" fmla="*/ 1 h 14"/>
                <a:gd name="T2" fmla="*/ 0 w 9"/>
                <a:gd name="T3" fmla="*/ 14 h 14"/>
                <a:gd name="T4" fmla="*/ 4 w 9"/>
                <a:gd name="T5" fmla="*/ 0 h 14"/>
                <a:gd name="T6" fmla="*/ 6 w 9"/>
                <a:gd name="T7" fmla="*/ 1 h 14"/>
              </a:gdLst>
              <a:ahLst/>
              <a:cxnLst>
                <a:cxn ang="0">
                  <a:pos x="T0" y="T1"/>
                </a:cxn>
                <a:cxn ang="0">
                  <a:pos x="T2" y="T3"/>
                </a:cxn>
                <a:cxn ang="0">
                  <a:pos x="T4" y="T5"/>
                </a:cxn>
                <a:cxn ang="0">
                  <a:pos x="T6" y="T7"/>
                </a:cxn>
              </a:cxnLst>
              <a:rect l="0" t="0" r="r" b="b"/>
              <a:pathLst>
                <a:path w="9" h="14">
                  <a:moveTo>
                    <a:pt x="6" y="1"/>
                  </a:moveTo>
                  <a:cubicBezTo>
                    <a:pt x="9" y="8"/>
                    <a:pt x="7" y="12"/>
                    <a:pt x="0" y="14"/>
                  </a:cubicBezTo>
                  <a:cubicBezTo>
                    <a:pt x="2" y="9"/>
                    <a:pt x="3" y="5"/>
                    <a:pt x="4" y="0"/>
                  </a:cubicBezTo>
                  <a:cubicBezTo>
                    <a:pt x="4" y="1"/>
                    <a:pt x="5" y="1"/>
                    <a:pt x="6" y="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28">
              <a:extLst>
                <a:ext uri="{FF2B5EF4-FFF2-40B4-BE49-F238E27FC236}">
                  <a16:creationId xmlns:a16="http://schemas.microsoft.com/office/drawing/2014/main" id="{6544879D-F050-41B0-ADFA-FEE852B0E9D4}"/>
                </a:ext>
              </a:extLst>
            </p:cNvPr>
            <p:cNvSpPr>
              <a:spLocks/>
            </p:cNvSpPr>
            <p:nvPr/>
          </p:nvSpPr>
          <p:spPr bwMode="auto">
            <a:xfrm>
              <a:off x="2311421" y="2402620"/>
              <a:ext cx="24244" cy="41262"/>
            </a:xfrm>
            <a:custGeom>
              <a:avLst/>
              <a:gdLst>
                <a:gd name="T0" fmla="*/ 8 w 8"/>
                <a:gd name="T1" fmla="*/ 14 h 14"/>
                <a:gd name="T2" fmla="*/ 5 w 8"/>
                <a:gd name="T3" fmla="*/ 0 h 14"/>
                <a:gd name="T4" fmla="*/ 8 w 8"/>
                <a:gd name="T5" fmla="*/ 14 h 14"/>
              </a:gdLst>
              <a:ahLst/>
              <a:cxnLst>
                <a:cxn ang="0">
                  <a:pos x="T0" y="T1"/>
                </a:cxn>
                <a:cxn ang="0">
                  <a:pos x="T2" y="T3"/>
                </a:cxn>
                <a:cxn ang="0">
                  <a:pos x="T4" y="T5"/>
                </a:cxn>
              </a:cxnLst>
              <a:rect l="0" t="0" r="r" b="b"/>
              <a:pathLst>
                <a:path w="8" h="14">
                  <a:moveTo>
                    <a:pt x="8" y="14"/>
                  </a:moveTo>
                  <a:cubicBezTo>
                    <a:pt x="1" y="12"/>
                    <a:pt x="0" y="7"/>
                    <a:pt x="5" y="0"/>
                  </a:cubicBezTo>
                  <a:cubicBezTo>
                    <a:pt x="6" y="5"/>
                    <a:pt x="7" y="9"/>
                    <a:pt x="8" y="1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29">
              <a:extLst>
                <a:ext uri="{FF2B5EF4-FFF2-40B4-BE49-F238E27FC236}">
                  <a16:creationId xmlns:a16="http://schemas.microsoft.com/office/drawing/2014/main" id="{62FA80F0-EBBF-4FEF-A908-296E6E62F270}"/>
                </a:ext>
              </a:extLst>
            </p:cNvPr>
            <p:cNvSpPr>
              <a:spLocks/>
            </p:cNvSpPr>
            <p:nvPr/>
          </p:nvSpPr>
          <p:spPr bwMode="auto">
            <a:xfrm>
              <a:off x="2225639" y="2875413"/>
              <a:ext cx="18648" cy="32666"/>
            </a:xfrm>
            <a:custGeom>
              <a:avLst/>
              <a:gdLst>
                <a:gd name="T0" fmla="*/ 2 w 6"/>
                <a:gd name="T1" fmla="*/ 11 h 11"/>
                <a:gd name="T2" fmla="*/ 0 w 6"/>
                <a:gd name="T3" fmla="*/ 1 h 11"/>
                <a:gd name="T4" fmla="*/ 4 w 6"/>
                <a:gd name="T5" fmla="*/ 0 h 11"/>
                <a:gd name="T6" fmla="*/ 6 w 6"/>
                <a:gd name="T7" fmla="*/ 10 h 11"/>
                <a:gd name="T8" fmla="*/ 2 w 6"/>
                <a:gd name="T9" fmla="*/ 11 h 11"/>
              </a:gdLst>
              <a:ahLst/>
              <a:cxnLst>
                <a:cxn ang="0">
                  <a:pos x="T0" y="T1"/>
                </a:cxn>
                <a:cxn ang="0">
                  <a:pos x="T2" y="T3"/>
                </a:cxn>
                <a:cxn ang="0">
                  <a:pos x="T4" y="T5"/>
                </a:cxn>
                <a:cxn ang="0">
                  <a:pos x="T6" y="T7"/>
                </a:cxn>
                <a:cxn ang="0">
                  <a:pos x="T8" y="T9"/>
                </a:cxn>
              </a:cxnLst>
              <a:rect l="0" t="0" r="r" b="b"/>
              <a:pathLst>
                <a:path w="6" h="11">
                  <a:moveTo>
                    <a:pt x="2" y="11"/>
                  </a:moveTo>
                  <a:cubicBezTo>
                    <a:pt x="0" y="1"/>
                    <a:pt x="0" y="1"/>
                    <a:pt x="0" y="1"/>
                  </a:cubicBezTo>
                  <a:cubicBezTo>
                    <a:pt x="1" y="1"/>
                    <a:pt x="3" y="1"/>
                    <a:pt x="4" y="0"/>
                  </a:cubicBezTo>
                  <a:cubicBezTo>
                    <a:pt x="5" y="4"/>
                    <a:pt x="5" y="7"/>
                    <a:pt x="6" y="10"/>
                  </a:cubicBezTo>
                  <a:cubicBezTo>
                    <a:pt x="5" y="11"/>
                    <a:pt x="3" y="11"/>
                    <a:pt x="2" y="1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30">
              <a:extLst>
                <a:ext uri="{FF2B5EF4-FFF2-40B4-BE49-F238E27FC236}">
                  <a16:creationId xmlns:a16="http://schemas.microsoft.com/office/drawing/2014/main" id="{BC43085A-BD7F-412B-8B3F-097D97619985}"/>
                </a:ext>
              </a:extLst>
            </p:cNvPr>
            <p:cNvSpPr>
              <a:spLocks/>
            </p:cNvSpPr>
            <p:nvPr/>
          </p:nvSpPr>
          <p:spPr bwMode="auto">
            <a:xfrm>
              <a:off x="2663878" y="2418094"/>
              <a:ext cx="22378" cy="37823"/>
            </a:xfrm>
            <a:custGeom>
              <a:avLst/>
              <a:gdLst>
                <a:gd name="T0" fmla="*/ 0 w 7"/>
                <a:gd name="T1" fmla="*/ 12 h 13"/>
                <a:gd name="T2" fmla="*/ 5 w 7"/>
                <a:gd name="T3" fmla="*/ 0 h 13"/>
                <a:gd name="T4" fmla="*/ 7 w 7"/>
                <a:gd name="T5" fmla="*/ 1 h 13"/>
                <a:gd name="T6" fmla="*/ 3 w 7"/>
                <a:gd name="T7" fmla="*/ 13 h 13"/>
                <a:gd name="T8" fmla="*/ 0 w 7"/>
                <a:gd name="T9" fmla="*/ 12 h 13"/>
              </a:gdLst>
              <a:ahLst/>
              <a:cxnLst>
                <a:cxn ang="0">
                  <a:pos x="T0" y="T1"/>
                </a:cxn>
                <a:cxn ang="0">
                  <a:pos x="T2" y="T3"/>
                </a:cxn>
                <a:cxn ang="0">
                  <a:pos x="T4" y="T5"/>
                </a:cxn>
                <a:cxn ang="0">
                  <a:pos x="T6" y="T7"/>
                </a:cxn>
                <a:cxn ang="0">
                  <a:pos x="T8" y="T9"/>
                </a:cxn>
              </a:cxnLst>
              <a:rect l="0" t="0" r="r" b="b"/>
              <a:pathLst>
                <a:path w="7" h="13">
                  <a:moveTo>
                    <a:pt x="0" y="12"/>
                  </a:moveTo>
                  <a:cubicBezTo>
                    <a:pt x="1" y="8"/>
                    <a:pt x="3" y="4"/>
                    <a:pt x="5" y="0"/>
                  </a:cubicBezTo>
                  <a:cubicBezTo>
                    <a:pt x="6" y="1"/>
                    <a:pt x="6" y="1"/>
                    <a:pt x="7" y="1"/>
                  </a:cubicBezTo>
                  <a:cubicBezTo>
                    <a:pt x="6" y="5"/>
                    <a:pt x="4" y="9"/>
                    <a:pt x="3" y="13"/>
                  </a:cubicBezTo>
                  <a:cubicBezTo>
                    <a:pt x="2" y="13"/>
                    <a:pt x="1" y="12"/>
                    <a:pt x="0"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1">
              <a:extLst>
                <a:ext uri="{FF2B5EF4-FFF2-40B4-BE49-F238E27FC236}">
                  <a16:creationId xmlns:a16="http://schemas.microsoft.com/office/drawing/2014/main" id="{1F265865-3CD0-49F3-BBFD-7A5D3519C72F}"/>
                </a:ext>
              </a:extLst>
            </p:cNvPr>
            <p:cNvSpPr>
              <a:spLocks/>
            </p:cNvSpPr>
            <p:nvPr/>
          </p:nvSpPr>
          <p:spPr bwMode="auto">
            <a:xfrm>
              <a:off x="2259206" y="2418094"/>
              <a:ext cx="26108" cy="37823"/>
            </a:xfrm>
            <a:custGeom>
              <a:avLst/>
              <a:gdLst>
                <a:gd name="T0" fmla="*/ 5 w 8"/>
                <a:gd name="T1" fmla="*/ 13 h 13"/>
                <a:gd name="T2" fmla="*/ 0 w 8"/>
                <a:gd name="T3" fmla="*/ 1 h 13"/>
                <a:gd name="T4" fmla="*/ 2 w 8"/>
                <a:gd name="T5" fmla="*/ 0 h 13"/>
                <a:gd name="T6" fmla="*/ 8 w 8"/>
                <a:gd name="T7" fmla="*/ 12 h 13"/>
                <a:gd name="T8" fmla="*/ 5 w 8"/>
                <a:gd name="T9" fmla="*/ 13 h 13"/>
              </a:gdLst>
              <a:ahLst/>
              <a:cxnLst>
                <a:cxn ang="0">
                  <a:pos x="T0" y="T1"/>
                </a:cxn>
                <a:cxn ang="0">
                  <a:pos x="T2" y="T3"/>
                </a:cxn>
                <a:cxn ang="0">
                  <a:pos x="T4" y="T5"/>
                </a:cxn>
                <a:cxn ang="0">
                  <a:pos x="T6" y="T7"/>
                </a:cxn>
                <a:cxn ang="0">
                  <a:pos x="T8" y="T9"/>
                </a:cxn>
              </a:cxnLst>
              <a:rect l="0" t="0" r="r" b="b"/>
              <a:pathLst>
                <a:path w="8" h="13">
                  <a:moveTo>
                    <a:pt x="5" y="13"/>
                  </a:moveTo>
                  <a:cubicBezTo>
                    <a:pt x="3" y="9"/>
                    <a:pt x="1" y="5"/>
                    <a:pt x="0" y="1"/>
                  </a:cubicBezTo>
                  <a:cubicBezTo>
                    <a:pt x="1" y="1"/>
                    <a:pt x="1" y="1"/>
                    <a:pt x="2" y="0"/>
                  </a:cubicBezTo>
                  <a:cubicBezTo>
                    <a:pt x="4" y="4"/>
                    <a:pt x="6" y="8"/>
                    <a:pt x="8" y="12"/>
                  </a:cubicBezTo>
                  <a:cubicBezTo>
                    <a:pt x="7" y="12"/>
                    <a:pt x="6" y="13"/>
                    <a:pt x="5" y="1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2">
              <a:extLst>
                <a:ext uri="{FF2B5EF4-FFF2-40B4-BE49-F238E27FC236}">
                  <a16:creationId xmlns:a16="http://schemas.microsoft.com/office/drawing/2014/main" id="{9675CEC6-FBBD-4A44-B373-670930643793}"/>
                </a:ext>
              </a:extLst>
            </p:cNvPr>
            <p:cNvSpPr>
              <a:spLocks/>
            </p:cNvSpPr>
            <p:nvPr/>
          </p:nvSpPr>
          <p:spPr bwMode="auto">
            <a:xfrm>
              <a:off x="2268531" y="2887447"/>
              <a:ext cx="16784" cy="29228"/>
            </a:xfrm>
            <a:custGeom>
              <a:avLst/>
              <a:gdLst>
                <a:gd name="T0" fmla="*/ 2 w 5"/>
                <a:gd name="T1" fmla="*/ 10 h 10"/>
                <a:gd name="T2" fmla="*/ 0 w 5"/>
                <a:gd name="T3" fmla="*/ 1 h 10"/>
                <a:gd name="T4" fmla="*/ 1 w 5"/>
                <a:gd name="T5" fmla="*/ 0 h 10"/>
                <a:gd name="T6" fmla="*/ 5 w 5"/>
                <a:gd name="T7" fmla="*/ 2 h 10"/>
                <a:gd name="T8" fmla="*/ 5 w 5"/>
                <a:gd name="T9" fmla="*/ 10 h 10"/>
                <a:gd name="T10" fmla="*/ 2 w 5"/>
                <a:gd name="T11" fmla="*/ 10 h 10"/>
              </a:gdLst>
              <a:ahLst/>
              <a:cxnLst>
                <a:cxn ang="0">
                  <a:pos x="T0" y="T1"/>
                </a:cxn>
                <a:cxn ang="0">
                  <a:pos x="T2" y="T3"/>
                </a:cxn>
                <a:cxn ang="0">
                  <a:pos x="T4" y="T5"/>
                </a:cxn>
                <a:cxn ang="0">
                  <a:pos x="T6" y="T7"/>
                </a:cxn>
                <a:cxn ang="0">
                  <a:pos x="T8" y="T9"/>
                </a:cxn>
                <a:cxn ang="0">
                  <a:pos x="T10" y="T11"/>
                </a:cxn>
              </a:cxnLst>
              <a:rect l="0" t="0" r="r" b="b"/>
              <a:pathLst>
                <a:path w="5" h="10">
                  <a:moveTo>
                    <a:pt x="2" y="10"/>
                  </a:moveTo>
                  <a:cubicBezTo>
                    <a:pt x="1" y="7"/>
                    <a:pt x="0" y="4"/>
                    <a:pt x="0" y="1"/>
                  </a:cubicBezTo>
                  <a:cubicBezTo>
                    <a:pt x="0" y="1"/>
                    <a:pt x="1" y="0"/>
                    <a:pt x="1" y="0"/>
                  </a:cubicBezTo>
                  <a:cubicBezTo>
                    <a:pt x="3" y="1"/>
                    <a:pt x="5" y="1"/>
                    <a:pt x="5" y="2"/>
                  </a:cubicBezTo>
                  <a:cubicBezTo>
                    <a:pt x="5" y="5"/>
                    <a:pt x="5" y="7"/>
                    <a:pt x="5" y="10"/>
                  </a:cubicBezTo>
                  <a:cubicBezTo>
                    <a:pt x="4" y="10"/>
                    <a:pt x="3" y="10"/>
                    <a:pt x="2" y="1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3">
              <a:extLst>
                <a:ext uri="{FF2B5EF4-FFF2-40B4-BE49-F238E27FC236}">
                  <a16:creationId xmlns:a16="http://schemas.microsoft.com/office/drawing/2014/main" id="{9874B776-6006-42DA-90CC-DF11FE8EE945}"/>
                </a:ext>
              </a:extLst>
            </p:cNvPr>
            <p:cNvSpPr>
              <a:spLocks/>
            </p:cNvSpPr>
            <p:nvPr/>
          </p:nvSpPr>
          <p:spPr bwMode="auto">
            <a:xfrm>
              <a:off x="2736606" y="2443882"/>
              <a:ext cx="26108" cy="37823"/>
            </a:xfrm>
            <a:custGeom>
              <a:avLst/>
              <a:gdLst>
                <a:gd name="T0" fmla="*/ 0 w 8"/>
                <a:gd name="T1" fmla="*/ 12 h 13"/>
                <a:gd name="T2" fmla="*/ 6 w 8"/>
                <a:gd name="T3" fmla="*/ 0 h 13"/>
                <a:gd name="T4" fmla="*/ 8 w 8"/>
                <a:gd name="T5" fmla="*/ 1 h 13"/>
                <a:gd name="T6" fmla="*/ 3 w 8"/>
                <a:gd name="T7" fmla="*/ 13 h 13"/>
                <a:gd name="T8" fmla="*/ 0 w 8"/>
                <a:gd name="T9" fmla="*/ 12 h 13"/>
              </a:gdLst>
              <a:ahLst/>
              <a:cxnLst>
                <a:cxn ang="0">
                  <a:pos x="T0" y="T1"/>
                </a:cxn>
                <a:cxn ang="0">
                  <a:pos x="T2" y="T3"/>
                </a:cxn>
                <a:cxn ang="0">
                  <a:pos x="T4" y="T5"/>
                </a:cxn>
                <a:cxn ang="0">
                  <a:pos x="T6" y="T7"/>
                </a:cxn>
                <a:cxn ang="0">
                  <a:pos x="T8" y="T9"/>
                </a:cxn>
              </a:cxnLst>
              <a:rect l="0" t="0" r="r" b="b"/>
              <a:pathLst>
                <a:path w="8" h="13">
                  <a:moveTo>
                    <a:pt x="0" y="12"/>
                  </a:moveTo>
                  <a:cubicBezTo>
                    <a:pt x="2" y="8"/>
                    <a:pt x="4" y="4"/>
                    <a:pt x="6" y="0"/>
                  </a:cubicBezTo>
                  <a:cubicBezTo>
                    <a:pt x="7" y="1"/>
                    <a:pt x="8" y="1"/>
                    <a:pt x="8" y="1"/>
                  </a:cubicBezTo>
                  <a:cubicBezTo>
                    <a:pt x="6" y="5"/>
                    <a:pt x="5" y="9"/>
                    <a:pt x="3" y="13"/>
                  </a:cubicBezTo>
                  <a:cubicBezTo>
                    <a:pt x="2" y="13"/>
                    <a:pt x="1" y="12"/>
                    <a:pt x="0"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34">
              <a:extLst>
                <a:ext uri="{FF2B5EF4-FFF2-40B4-BE49-F238E27FC236}">
                  <a16:creationId xmlns:a16="http://schemas.microsoft.com/office/drawing/2014/main" id="{FBA2BEED-7E58-4FF9-82F6-8FDAC625FF1E}"/>
                </a:ext>
              </a:extLst>
            </p:cNvPr>
            <p:cNvSpPr>
              <a:spLocks/>
            </p:cNvSpPr>
            <p:nvPr/>
          </p:nvSpPr>
          <p:spPr bwMode="auto">
            <a:xfrm>
              <a:off x="2190207" y="2443882"/>
              <a:ext cx="22378" cy="36105"/>
            </a:xfrm>
            <a:custGeom>
              <a:avLst/>
              <a:gdLst>
                <a:gd name="T0" fmla="*/ 0 w 7"/>
                <a:gd name="T1" fmla="*/ 0 h 12"/>
                <a:gd name="T2" fmla="*/ 7 w 7"/>
                <a:gd name="T3" fmla="*/ 12 h 12"/>
                <a:gd name="T4" fmla="*/ 0 w 7"/>
                <a:gd name="T5" fmla="*/ 0 h 12"/>
              </a:gdLst>
              <a:ahLst/>
              <a:cxnLst>
                <a:cxn ang="0">
                  <a:pos x="T0" y="T1"/>
                </a:cxn>
                <a:cxn ang="0">
                  <a:pos x="T2" y="T3"/>
                </a:cxn>
                <a:cxn ang="0">
                  <a:pos x="T4" y="T5"/>
                </a:cxn>
              </a:cxnLst>
              <a:rect l="0" t="0" r="r" b="b"/>
              <a:pathLst>
                <a:path w="7" h="12">
                  <a:moveTo>
                    <a:pt x="0" y="0"/>
                  </a:moveTo>
                  <a:cubicBezTo>
                    <a:pt x="2" y="4"/>
                    <a:pt x="4" y="8"/>
                    <a:pt x="7" y="12"/>
                  </a:cubicBezTo>
                  <a:cubicBezTo>
                    <a:pt x="1" y="11"/>
                    <a:pt x="1" y="1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Text Box 25">
            <a:extLst>
              <a:ext uri="{FF2B5EF4-FFF2-40B4-BE49-F238E27FC236}">
                <a16:creationId xmlns:a16="http://schemas.microsoft.com/office/drawing/2014/main" id="{F910EFE7-C777-49A4-9567-B8B9C4FAAE26}"/>
              </a:ext>
            </a:extLst>
          </p:cNvPr>
          <p:cNvSpPr txBox="1">
            <a:spLocks noChangeArrowheads="1"/>
          </p:cNvSpPr>
          <p:nvPr/>
        </p:nvSpPr>
        <p:spPr bwMode="auto">
          <a:xfrm>
            <a:off x="6504393" y="1660379"/>
            <a:ext cx="44656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600" b="1" dirty="0">
                <a:solidFill>
                  <a:srgbClr val="0936F7"/>
                </a:solidFill>
                <a:latin typeface="華康中黑體" panose="020B0509000000000000" pitchFamily="49" charset="-120"/>
                <a:ea typeface="華康中黑體" panose="020B0509000000000000" pitchFamily="49" charset="-120"/>
                <a:cs typeface="新細明體" pitchFamily="18" charset="-120"/>
              </a:rPr>
              <a:t>●前言</a:t>
            </a:r>
          </a:p>
        </p:txBody>
      </p:sp>
      <p:sp>
        <p:nvSpPr>
          <p:cNvPr id="78" name="Text Box 31">
            <a:extLst>
              <a:ext uri="{FF2B5EF4-FFF2-40B4-BE49-F238E27FC236}">
                <a16:creationId xmlns:a16="http://schemas.microsoft.com/office/drawing/2014/main" id="{8D2E4E09-4481-4AAE-A67C-1EE1D2455274}"/>
              </a:ext>
            </a:extLst>
          </p:cNvPr>
          <p:cNvSpPr txBox="1">
            <a:spLocks noChangeArrowheads="1"/>
          </p:cNvSpPr>
          <p:nvPr/>
        </p:nvSpPr>
        <p:spPr bwMode="auto">
          <a:xfrm>
            <a:off x="6504393" y="2405508"/>
            <a:ext cx="44656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600" b="1" dirty="0">
                <a:solidFill>
                  <a:srgbClr val="0936F7"/>
                </a:solidFill>
                <a:latin typeface="華康中黑體" panose="020B0509000000000000" pitchFamily="49" charset="-120"/>
                <a:ea typeface="華康中黑體" panose="020B0509000000000000" pitchFamily="49" charset="-120"/>
                <a:cs typeface="新細明體" pitchFamily="18" charset="-120"/>
              </a:rPr>
              <a:t>●升學制度</a:t>
            </a:r>
          </a:p>
        </p:txBody>
      </p:sp>
      <p:sp>
        <p:nvSpPr>
          <p:cNvPr id="80" name="Text Box 35">
            <a:extLst>
              <a:ext uri="{FF2B5EF4-FFF2-40B4-BE49-F238E27FC236}">
                <a16:creationId xmlns:a16="http://schemas.microsoft.com/office/drawing/2014/main" id="{9BDF7BDF-890E-4FD9-8ED0-AAE9BDD123E1}"/>
              </a:ext>
            </a:extLst>
          </p:cNvPr>
          <p:cNvSpPr txBox="1">
            <a:spLocks noChangeArrowheads="1"/>
          </p:cNvSpPr>
          <p:nvPr/>
        </p:nvSpPr>
        <p:spPr bwMode="auto">
          <a:xfrm>
            <a:off x="6504393" y="4640895"/>
            <a:ext cx="5051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600" b="1" dirty="0">
                <a:solidFill>
                  <a:srgbClr val="0936F7"/>
                </a:solidFill>
                <a:latin typeface="華康中黑體" panose="020B0509000000000000" pitchFamily="49" charset="-120"/>
                <a:ea typeface="華康中黑體" panose="020B0509000000000000" pitchFamily="49" charset="-120"/>
                <a:cs typeface="新細明體" pitchFamily="18" charset="-120"/>
              </a:rPr>
              <a:t>●適性輔導與志願選填</a:t>
            </a:r>
          </a:p>
        </p:txBody>
      </p:sp>
      <p:sp>
        <p:nvSpPr>
          <p:cNvPr id="81" name="Text Box 37">
            <a:extLst>
              <a:ext uri="{FF2B5EF4-FFF2-40B4-BE49-F238E27FC236}">
                <a16:creationId xmlns:a16="http://schemas.microsoft.com/office/drawing/2014/main" id="{359EF7E9-EDA1-4D2E-BF4F-0E2CC9B7B799}"/>
              </a:ext>
            </a:extLst>
          </p:cNvPr>
          <p:cNvSpPr txBox="1">
            <a:spLocks noChangeArrowheads="1"/>
          </p:cNvSpPr>
          <p:nvPr/>
        </p:nvSpPr>
        <p:spPr bwMode="auto">
          <a:xfrm>
            <a:off x="6504393" y="5386022"/>
            <a:ext cx="316853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600" b="1" dirty="0">
                <a:solidFill>
                  <a:srgbClr val="0936F7"/>
                </a:solidFill>
                <a:latin typeface="華康中黑體" panose="020B0509000000000000" pitchFamily="49" charset="-120"/>
                <a:ea typeface="華康中黑體" panose="020B0509000000000000" pitchFamily="49" charset="-120"/>
                <a:cs typeface="新細明體" pitchFamily="18" charset="-120"/>
              </a:rPr>
              <a:t>●諮詢管道</a:t>
            </a:r>
          </a:p>
        </p:txBody>
      </p:sp>
      <p:sp>
        <p:nvSpPr>
          <p:cNvPr id="82" name="標題 2">
            <a:extLst>
              <a:ext uri="{FF2B5EF4-FFF2-40B4-BE49-F238E27FC236}">
                <a16:creationId xmlns:a16="http://schemas.microsoft.com/office/drawing/2014/main" id="{CE367F09-A081-4BD8-BB96-17EF91D7866F}"/>
              </a:ext>
            </a:extLst>
          </p:cNvPr>
          <p:cNvSpPr>
            <a:spLocks noGrp="1"/>
          </p:cNvSpPr>
          <p:nvPr>
            <p:ph type="title"/>
          </p:nvPr>
        </p:nvSpPr>
        <p:spPr>
          <a:xfrm>
            <a:off x="3508343" y="725949"/>
            <a:ext cx="2046980" cy="1303427"/>
          </a:xfrm>
        </p:spPr>
        <p:txBody>
          <a:bodyPr>
            <a:normAutofit/>
          </a:bodyPr>
          <a:lstStyle/>
          <a:p>
            <a:r>
              <a:rPr lang="zh-TW" altLang="en-US" sz="6000" b="1" dirty="0">
                <a:solidFill>
                  <a:srgbClr val="0936F7"/>
                </a:solidFill>
                <a:latin typeface="微軟正黑體" panose="020B0604030504040204" pitchFamily="34" charset="-120"/>
                <a:ea typeface="微軟正黑體" panose="020B0604030504040204" pitchFamily="34" charset="-120"/>
              </a:rPr>
              <a:t>目錄</a:t>
            </a:r>
          </a:p>
        </p:txBody>
      </p:sp>
      <p:sp>
        <p:nvSpPr>
          <p:cNvPr id="83" name="Text Box 35">
            <a:extLst>
              <a:ext uri="{FF2B5EF4-FFF2-40B4-BE49-F238E27FC236}">
                <a16:creationId xmlns:a16="http://schemas.microsoft.com/office/drawing/2014/main" id="{566D45CF-8293-4BE3-9C7A-06656DDF4CCD}"/>
              </a:ext>
            </a:extLst>
          </p:cNvPr>
          <p:cNvSpPr txBox="1">
            <a:spLocks noChangeArrowheads="1"/>
          </p:cNvSpPr>
          <p:nvPr/>
        </p:nvSpPr>
        <p:spPr bwMode="auto">
          <a:xfrm>
            <a:off x="6504393" y="3150637"/>
            <a:ext cx="460965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600" b="1" dirty="0">
                <a:solidFill>
                  <a:srgbClr val="0936F7"/>
                </a:solidFill>
                <a:latin typeface="華康中黑體" panose="020B0509000000000000" pitchFamily="49" charset="-120"/>
                <a:ea typeface="華康中黑體" panose="020B0509000000000000" pitchFamily="49" charset="-120"/>
                <a:cs typeface="新細明體" pitchFamily="18" charset="-120"/>
              </a:rPr>
              <a:t>●比序項目</a:t>
            </a:r>
          </a:p>
        </p:txBody>
      </p:sp>
      <p:sp>
        <p:nvSpPr>
          <p:cNvPr id="84" name="Freeform 27">
            <a:extLst>
              <a:ext uri="{FF2B5EF4-FFF2-40B4-BE49-F238E27FC236}">
                <a16:creationId xmlns:a16="http://schemas.microsoft.com/office/drawing/2014/main" id="{6C2BC013-05CE-4418-8CDB-D40136224F42}"/>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
        <p:nvSpPr>
          <p:cNvPr id="79" name="Text Box 35">
            <a:extLst>
              <a:ext uri="{FF2B5EF4-FFF2-40B4-BE49-F238E27FC236}">
                <a16:creationId xmlns:a16="http://schemas.microsoft.com/office/drawing/2014/main" id="{B37F837F-8319-4532-9148-0B4C0CAC4FA6}"/>
              </a:ext>
            </a:extLst>
          </p:cNvPr>
          <p:cNvSpPr txBox="1">
            <a:spLocks noChangeArrowheads="1"/>
          </p:cNvSpPr>
          <p:nvPr/>
        </p:nvSpPr>
        <p:spPr bwMode="auto">
          <a:xfrm>
            <a:off x="6504393" y="3895766"/>
            <a:ext cx="460965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spcBef>
                <a:spcPct val="50000"/>
              </a:spcBef>
            </a:pPr>
            <a:r>
              <a:rPr lang="zh-TW" altLang="en-US" sz="3600" b="1" dirty="0">
                <a:solidFill>
                  <a:srgbClr val="0936F7"/>
                </a:solidFill>
                <a:latin typeface="華康中黑體" panose="020B0509000000000000" pitchFamily="49" charset="-120"/>
                <a:ea typeface="華康中黑體" panose="020B0509000000000000" pitchFamily="49" charset="-120"/>
                <a:cs typeface="新細明體" pitchFamily="18" charset="-120"/>
              </a:rPr>
              <a:t>●專業群科簡介</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365E50B0-C59F-47EC-89BC-DB67558E6113}"/>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701627" y="1521575"/>
            <a:ext cx="9434933" cy="4525963"/>
          </a:xfrm>
        </p:spPr>
        <p:txBody>
          <a:bodyPr>
            <a:normAutofit lnSpcReduction="10000"/>
          </a:bodyPr>
          <a:lstStyle/>
          <a:p>
            <a:pPr>
              <a:buSzPct val="70000"/>
            </a:pPr>
            <a:r>
              <a:rPr lang="zh-TW" altLang="en-US" dirty="0"/>
              <a:t>分為四類</a:t>
            </a:r>
            <a:r>
              <a:rPr lang="en-US" altLang="zh-TW" dirty="0"/>
              <a:t>(</a:t>
            </a:r>
            <a:r>
              <a:rPr lang="zh-TW" altLang="en-US" dirty="0"/>
              <a:t>竹苗區</a:t>
            </a:r>
            <a:r>
              <a:rPr lang="en-US" altLang="zh-TW" dirty="0"/>
              <a:t>)</a:t>
            </a:r>
          </a:p>
          <a:p>
            <a:pPr lvl="1">
              <a:buSzPct val="80000"/>
            </a:pPr>
            <a:r>
              <a:rPr lang="zh-TW" altLang="en-US" dirty="0"/>
              <a:t>音樂班：新竹高中</a:t>
            </a:r>
            <a:endParaRPr lang="en-US" altLang="zh-TW" dirty="0"/>
          </a:p>
          <a:p>
            <a:pPr lvl="1">
              <a:buSzPct val="80000"/>
            </a:pPr>
            <a:r>
              <a:rPr lang="zh-TW" altLang="en-US" dirty="0"/>
              <a:t>美術班：新竹女中、苗栗高中、國立苑中</a:t>
            </a:r>
            <a:endParaRPr lang="en-US" altLang="zh-TW" sz="2400" dirty="0"/>
          </a:p>
          <a:p>
            <a:pPr lvl="1">
              <a:buSzPct val="80000"/>
            </a:pPr>
            <a:r>
              <a:rPr lang="zh-TW" altLang="en-US" dirty="0"/>
              <a:t>舞蹈班：陽明交大附屬竹北高中</a:t>
            </a:r>
            <a:endParaRPr lang="en-US" altLang="zh-TW" dirty="0"/>
          </a:p>
          <a:p>
            <a:pPr lvl="1">
              <a:buSzPct val="80000"/>
            </a:pPr>
            <a:r>
              <a:rPr lang="zh-TW" altLang="en-US" dirty="0"/>
              <a:t>戲劇班：臺北市立復興高中</a:t>
            </a:r>
            <a:r>
              <a:rPr lang="en-US" altLang="zh-TW" dirty="0"/>
              <a:t>(</a:t>
            </a:r>
            <a:r>
              <a:rPr lang="zh-TW" altLang="en-US" dirty="0"/>
              <a:t>全區</a:t>
            </a:r>
            <a:r>
              <a:rPr lang="en-US" altLang="zh-TW" dirty="0"/>
              <a:t>)</a:t>
            </a:r>
          </a:p>
          <a:p>
            <a:pPr marL="363538" indent="-363538">
              <a:buSzPct val="70000"/>
            </a:pPr>
            <a:r>
              <a:rPr lang="zh-TW" altLang="en-US" dirty="0"/>
              <a:t>藝術才能班甄選入學以聯合辦理為原則。參加之學生，</a:t>
            </a:r>
            <a:r>
              <a:rPr lang="zh-TW" altLang="en-US" b="1" u="sng" dirty="0">
                <a:solidFill>
                  <a:srgbClr val="FF0000"/>
                </a:solidFill>
              </a:rPr>
              <a:t>不受就學區之限制</a:t>
            </a:r>
            <a:r>
              <a:rPr lang="zh-TW" altLang="en-US" dirty="0"/>
              <a:t>，惟僅能向一區（校）報名術科測驗及申請分發。</a:t>
            </a:r>
            <a:endParaRPr lang="en-US" altLang="zh-TW" dirty="0"/>
          </a:p>
          <a:p>
            <a:pPr marL="0" indent="0">
              <a:buSzPct val="70000"/>
              <a:buNone/>
            </a:pPr>
            <a:r>
              <a:rPr lang="zh-TW" altLang="en-US" dirty="0"/>
              <a:t>	</a:t>
            </a:r>
          </a:p>
        </p:txBody>
      </p:sp>
      <p:pic>
        <p:nvPicPr>
          <p:cNvPr id="2" name="圖片 1">
            <a:extLst>
              <a:ext uri="{FF2B5EF4-FFF2-40B4-BE49-F238E27FC236}">
                <a16:creationId xmlns:a16="http://schemas.microsoft.com/office/drawing/2014/main" id="{3CC0472D-7493-49B7-8BE3-05AF20634314}"/>
              </a:ext>
            </a:extLst>
          </p:cNvPr>
          <p:cNvPicPr>
            <a:picLocks noChangeAspect="1"/>
          </p:cNvPicPr>
          <p:nvPr/>
        </p:nvPicPr>
        <p:blipFill>
          <a:blip r:embed="rId4"/>
          <a:stretch>
            <a:fillRect/>
          </a:stretch>
        </p:blipFill>
        <p:spPr>
          <a:xfrm>
            <a:off x="8976320" y="2591184"/>
            <a:ext cx="1945195" cy="1278966"/>
          </a:xfrm>
          <a:prstGeom prst="rect">
            <a:avLst/>
          </a:prstGeom>
        </p:spPr>
      </p:pic>
      <p:sp>
        <p:nvSpPr>
          <p:cNvPr id="8" name="文字方塊 7">
            <a:extLst>
              <a:ext uri="{FF2B5EF4-FFF2-40B4-BE49-F238E27FC236}">
                <a16:creationId xmlns:a16="http://schemas.microsoft.com/office/drawing/2014/main" id="{7C50246E-1AAC-4479-BC8E-8B4EC5FD4FA9}"/>
              </a:ext>
            </a:extLst>
          </p:cNvPr>
          <p:cNvSpPr txBox="1"/>
          <p:nvPr/>
        </p:nvSpPr>
        <p:spPr>
          <a:xfrm>
            <a:off x="7896200" y="6252391"/>
            <a:ext cx="3329050" cy="461665"/>
          </a:xfrm>
          <a:prstGeom prst="rect">
            <a:avLst/>
          </a:prstGeom>
          <a:noFill/>
        </p:spPr>
        <p:txBody>
          <a:bodyPr wrap="square" rtlCol="0">
            <a:spAutoFit/>
          </a:bodyPr>
          <a:lstStyle/>
          <a:p>
            <a:r>
              <a:rPr lang="zh-TW" altLang="en-US" sz="2400" b="1" dirty="0">
                <a:solidFill>
                  <a:schemeClr val="bg1"/>
                </a:solidFill>
                <a:latin typeface="+mj-ea"/>
                <a:ea typeface="+mj-ea"/>
              </a:rPr>
              <a:t>適性入學宣導手冊</a:t>
            </a:r>
            <a:r>
              <a:rPr lang="en-US" altLang="zh-TW" sz="2400" b="1" dirty="0">
                <a:solidFill>
                  <a:schemeClr val="bg1"/>
                </a:solidFill>
                <a:latin typeface="+mj-ea"/>
                <a:ea typeface="+mj-ea"/>
              </a:rPr>
              <a:t>P.34</a:t>
            </a:r>
            <a:endParaRPr lang="zh-TW" altLang="en-US" sz="2400" b="1" dirty="0">
              <a:solidFill>
                <a:schemeClr val="bg1"/>
              </a:solidFill>
              <a:latin typeface="+mj-ea"/>
              <a:ea typeface="+mj-ea"/>
            </a:endParaRPr>
          </a:p>
        </p:txBody>
      </p:sp>
      <p:sp>
        <p:nvSpPr>
          <p:cNvPr id="9" name="Freeform 27">
            <a:extLst>
              <a:ext uri="{FF2B5EF4-FFF2-40B4-BE49-F238E27FC236}">
                <a16:creationId xmlns:a16="http://schemas.microsoft.com/office/drawing/2014/main" id="{ECA9A6E0-1C97-4C42-A0E9-66F9048E8FB3}"/>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5"/>
            <a:stretch>
              <a:fillRect/>
            </a:stretch>
          </a:blipFill>
        </p:spPr>
      </p:sp>
      <p:sp>
        <p:nvSpPr>
          <p:cNvPr id="10" name="標題 1">
            <a:extLst>
              <a:ext uri="{FF2B5EF4-FFF2-40B4-BE49-F238E27FC236}">
                <a16:creationId xmlns:a16="http://schemas.microsoft.com/office/drawing/2014/main" id="{719E2E14-15F0-49F1-BFD0-84EF41D29BA3}"/>
              </a:ext>
            </a:extLst>
          </p:cNvPr>
          <p:cNvSpPr>
            <a:spLocks noGrp="1"/>
          </p:cNvSpPr>
          <p:nvPr>
            <p:ph type="title"/>
          </p:nvPr>
        </p:nvSpPr>
        <p:spPr>
          <a:xfrm>
            <a:off x="870168" y="-135175"/>
            <a:ext cx="10972800" cy="1143000"/>
          </a:xfrm>
        </p:spPr>
        <p:txBody>
          <a:bodyPr/>
          <a:lstStyle/>
          <a:p>
            <a:pPr algn="l" fontAlgn="auto">
              <a:spcAft>
                <a:spcPts val="0"/>
              </a:spcAft>
            </a:pPr>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藝術才能班</a:t>
            </a:r>
            <a:r>
              <a:rPr lang="en-US" altLang="zh-TW" dirty="0">
                <a:solidFill>
                  <a:schemeClr val="bg1"/>
                </a:solidFill>
              </a:rPr>
              <a:t>(1)</a:t>
            </a:r>
            <a:endParaRPr lang="zh-TW" altLang="en-US" dirty="0">
              <a:solidFill>
                <a:schemeClr val="bg1"/>
              </a:solidFill>
            </a:endParaRPr>
          </a:p>
        </p:txBody>
      </p:sp>
    </p:spTree>
    <p:extLst>
      <p:ext uri="{BB962C8B-B14F-4D97-AF65-F5344CB8AC3E}">
        <p14:creationId xmlns:p14="http://schemas.microsoft.com/office/powerpoint/2010/main" val="15395201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365E50B0-C59F-47EC-89BC-DB67558E6113}"/>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701627" y="1521575"/>
            <a:ext cx="9434933" cy="4525963"/>
          </a:xfrm>
        </p:spPr>
        <p:txBody>
          <a:bodyPr>
            <a:normAutofit/>
          </a:bodyPr>
          <a:lstStyle/>
          <a:p>
            <a:pPr>
              <a:buSzPct val="70000"/>
            </a:pPr>
            <a:r>
              <a:rPr lang="zh-TW" altLang="en-US" b="1" dirty="0">
                <a:solidFill>
                  <a:srgbClr val="FF0066"/>
                </a:solidFill>
              </a:rPr>
              <a:t>音樂班</a:t>
            </a:r>
            <a:endParaRPr lang="en-US" altLang="zh-TW" b="1" dirty="0">
              <a:solidFill>
                <a:srgbClr val="FF0066"/>
              </a:solidFill>
            </a:endParaRPr>
          </a:p>
          <a:p>
            <a:pPr marL="0" indent="0">
              <a:buSzPct val="70000"/>
              <a:buNone/>
            </a:pPr>
            <a:r>
              <a:rPr lang="zh-TW" altLang="en-US" dirty="0"/>
              <a:t>	</a:t>
            </a:r>
          </a:p>
        </p:txBody>
      </p:sp>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0083" y="1721771"/>
            <a:ext cx="2900927" cy="40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字方塊 13"/>
          <p:cNvSpPr txBox="1"/>
          <p:nvPr/>
        </p:nvSpPr>
        <p:spPr>
          <a:xfrm>
            <a:off x="6424339" y="1817911"/>
            <a:ext cx="5648325" cy="2723823"/>
          </a:xfrm>
          <a:prstGeom prst="rect">
            <a:avLst/>
          </a:prstGeom>
          <a:noFill/>
        </p:spPr>
        <p:txBody>
          <a:bodyPr>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基隆：基隆高中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臺北：師大附中、復興高中、中正高中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新北：新北高中、新店高中、淡江高中、光仁高中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桃園：中大壢中、南崁高中、武陵高中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新竹：新竹高中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宜蘭：羅東高中              </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花蓮：花蓮高中</a:t>
            </a:r>
            <a:endParaRPr kumimoji="0" lang="en-US" altLang="zh-TW" sz="1600" spc="-100" dirty="0">
              <a:latin typeface="標楷體" pitchFamily="65" charset="-120"/>
              <a:ea typeface="標楷體" pitchFamily="65" charset="-120"/>
              <a:cs typeface="標楷體" charset="0"/>
            </a:endParaRPr>
          </a:p>
        </p:txBody>
      </p:sp>
      <p:sp>
        <p:nvSpPr>
          <p:cNvPr id="15" name="文字方塊 14"/>
          <p:cNvSpPr txBox="1"/>
          <p:nvPr/>
        </p:nvSpPr>
        <p:spPr>
          <a:xfrm>
            <a:off x="6490383" y="4653136"/>
            <a:ext cx="5646737" cy="1246495"/>
          </a:xfrm>
          <a:prstGeom prst="rect">
            <a:avLst/>
          </a:prstGeom>
          <a:noFill/>
        </p:spPr>
        <p:txBody>
          <a:bodyPr>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臺南：臺南女中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高雄：鳳新高中、高雄高中、新莊高中、新興高中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屏東：屏東女中</a:t>
            </a:r>
            <a:endParaRPr kumimoji="0" lang="en-US" altLang="zh-TW" sz="1600" spc="-100" dirty="0">
              <a:latin typeface="標楷體" pitchFamily="65" charset="-120"/>
              <a:ea typeface="標楷體" pitchFamily="65" charset="-120"/>
              <a:cs typeface="標楷體" charset="0"/>
            </a:endParaRPr>
          </a:p>
        </p:txBody>
      </p:sp>
      <p:sp>
        <p:nvSpPr>
          <p:cNvPr id="16" name="文字方塊 15"/>
          <p:cNvSpPr txBox="1"/>
          <p:nvPr/>
        </p:nvSpPr>
        <p:spPr>
          <a:xfrm>
            <a:off x="1477630" y="2820421"/>
            <a:ext cx="3424683" cy="1569660"/>
          </a:xfrm>
          <a:prstGeom prst="rect">
            <a:avLst/>
          </a:prstGeom>
          <a:noFill/>
        </p:spPr>
        <p:txBody>
          <a:bodyPr wrap="square">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臺中：臺中二中、清水高中、新民高中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彰化：彰化高中、彰化藝術高中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南投：南投高中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嘉義：嘉義高中</a:t>
            </a:r>
            <a:endParaRPr kumimoji="0" lang="en-US" altLang="zh-TW" sz="1600" spc="-100" dirty="0">
              <a:latin typeface="標楷體" pitchFamily="65" charset="-120"/>
              <a:ea typeface="標楷體" pitchFamily="65" charset="-120"/>
              <a:cs typeface="標楷體" charset="0"/>
            </a:endParaRPr>
          </a:p>
        </p:txBody>
      </p:sp>
      <p:sp>
        <p:nvSpPr>
          <p:cNvPr id="17" name="矩形: 圓角 2"/>
          <p:cNvSpPr/>
          <p:nvPr/>
        </p:nvSpPr>
        <p:spPr>
          <a:xfrm>
            <a:off x="2177009" y="4786350"/>
            <a:ext cx="1008000" cy="6840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400" b="1" dirty="0">
                <a:solidFill>
                  <a:schemeClr val="tx1"/>
                </a:solidFill>
                <a:latin typeface="標楷體" pitchFamily="65" charset="-120"/>
                <a:ea typeface="標楷體" pitchFamily="65" charset="-120"/>
                <a:cs typeface="華康仿宋體W6"/>
              </a:rPr>
              <a:t>獨招</a:t>
            </a:r>
          </a:p>
        </p:txBody>
      </p:sp>
      <p:sp>
        <p:nvSpPr>
          <p:cNvPr id="18" name="文字方塊 17"/>
          <p:cNvSpPr txBox="1"/>
          <p:nvPr/>
        </p:nvSpPr>
        <p:spPr>
          <a:xfrm>
            <a:off x="2132298" y="5456639"/>
            <a:ext cx="2690813" cy="338554"/>
          </a:xfrm>
          <a:prstGeom prst="rect">
            <a:avLst/>
          </a:prstGeom>
          <a:noFill/>
        </p:spPr>
        <p:txBody>
          <a:bodyPr>
            <a:spAutoFit/>
          </a:bodyPr>
          <a:lstStyle/>
          <a:p>
            <a:pPr fontAlgn="auto">
              <a:spcBef>
                <a:spcPts val="0"/>
              </a:spcBef>
              <a:spcAft>
                <a:spcPts val="0"/>
              </a:spcAft>
              <a:defRPr/>
            </a:pPr>
            <a:r>
              <a:rPr kumimoji="0" lang="zh-TW" altLang="en-US" sz="1600" spc="-100" dirty="0">
                <a:latin typeface="標楷體" pitchFamily="65" charset="-120"/>
                <a:ea typeface="標楷體" pitchFamily="65" charset="-120"/>
                <a:cs typeface="標楷體" charset="0"/>
              </a:rPr>
              <a:t>彰化成功高中、馬公高中</a:t>
            </a:r>
            <a:endParaRPr kumimoji="0" lang="en-US" altLang="zh-TW" sz="1600" spc="-100" dirty="0">
              <a:latin typeface="標楷體" pitchFamily="65" charset="-120"/>
              <a:ea typeface="標楷體" pitchFamily="65" charset="-120"/>
              <a:cs typeface="標楷體" charset="0"/>
            </a:endParaRPr>
          </a:p>
        </p:txBody>
      </p:sp>
      <p:sp>
        <p:nvSpPr>
          <p:cNvPr id="19" name="AutoShape 37"/>
          <p:cNvSpPr>
            <a:spLocks noChangeArrowheads="1"/>
          </p:cNvSpPr>
          <p:nvPr/>
        </p:nvSpPr>
        <p:spPr bwMode="gray">
          <a:xfrm>
            <a:off x="6795269" y="1148875"/>
            <a:ext cx="1008000" cy="684000"/>
          </a:xfrm>
          <a:prstGeom prst="wedgeRoundRectCallout">
            <a:avLst>
              <a:gd name="adj1" fmla="val -98492"/>
              <a:gd name="adj2" fmla="val 72621"/>
              <a:gd name="adj3" fmla="val 16667"/>
            </a:avLst>
          </a:prstGeom>
          <a:solidFill>
            <a:srgbClr val="66FFFF"/>
          </a:solidFill>
          <a:ln w="9525">
            <a:solidFill>
              <a:srgbClr val="000000"/>
            </a:solidFill>
            <a:miter lim="800000"/>
            <a:headEnd/>
            <a:tailEnd/>
          </a:ln>
        </p:spPr>
        <p:txBody>
          <a:bodyPr anchor="ctr"/>
          <a:lstStyle>
            <a:lvl1pPr eaLnBrk="0" hangingPunct="0">
              <a:defRPr kumimoji="1">
                <a:solidFill>
                  <a:schemeClr val="tx1"/>
                </a:solidFill>
                <a:latin typeface="Arial" panose="020B0604020202020204" pitchFamily="34" charset="0"/>
                <a:ea typeface="思源黑体 HW Bold"/>
                <a:cs typeface="思源黑体 HW Bold"/>
              </a:defRPr>
            </a:lvl1pPr>
            <a:lvl2pPr marL="742950" indent="-285750" eaLnBrk="0" hangingPunct="0">
              <a:defRPr kumimoji="1">
                <a:solidFill>
                  <a:schemeClr val="tx1"/>
                </a:solidFill>
                <a:latin typeface="Arial" panose="020B0604020202020204" pitchFamily="34" charset="0"/>
                <a:ea typeface="思源黑体 HW Bold"/>
                <a:cs typeface="思源黑体 HW Bold"/>
              </a:defRPr>
            </a:lvl2pPr>
            <a:lvl3pPr marL="1143000" indent="-228600" eaLnBrk="0" hangingPunct="0">
              <a:defRPr kumimoji="1">
                <a:solidFill>
                  <a:schemeClr val="tx1"/>
                </a:solidFill>
                <a:latin typeface="Arial" panose="020B0604020202020204" pitchFamily="34" charset="0"/>
                <a:ea typeface="思源黑体 HW Bold"/>
                <a:cs typeface="思源黑体 HW Bold"/>
              </a:defRPr>
            </a:lvl3pPr>
            <a:lvl4pPr marL="1600200" indent="-228600" eaLnBrk="0" hangingPunct="0">
              <a:defRPr kumimoji="1">
                <a:solidFill>
                  <a:schemeClr val="tx1"/>
                </a:solidFill>
                <a:latin typeface="Arial" panose="020B0604020202020204" pitchFamily="34" charset="0"/>
                <a:ea typeface="思源黑体 HW Bold"/>
                <a:cs typeface="思源黑体 HW Bold"/>
              </a:defRPr>
            </a:lvl4pPr>
            <a:lvl5pPr marL="2057400" indent="-228600" eaLnBrk="0" hangingPunct="0">
              <a:defRPr kumimoji="1">
                <a:solidFill>
                  <a:schemeClr val="tx1"/>
                </a:solidFill>
                <a:latin typeface="Arial" panose="020B0604020202020204" pitchFamily="34" charset="0"/>
                <a:ea typeface="思源黑体 HW Bold"/>
                <a:cs typeface="思源黑体 HW Bold"/>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9pPr>
          </a:lstStyle>
          <a:p>
            <a:pPr algn="ctr" eaLnBrk="1" hangingPunct="1">
              <a:buFont typeface="Arial" panose="020B0604020202020204" pitchFamily="34" charset="0"/>
              <a:buNone/>
            </a:pPr>
            <a:r>
              <a:rPr kumimoji="0" lang="zh-TW" altLang="en-US" sz="2400" b="1" dirty="0">
                <a:latin typeface="標楷體" panose="03000509000000000000" pitchFamily="65" charset="-120"/>
                <a:ea typeface="標楷體" panose="03000509000000000000" pitchFamily="65" charset="-120"/>
                <a:cs typeface="華康仿宋體W6"/>
              </a:rPr>
              <a:t>北區</a:t>
            </a:r>
          </a:p>
        </p:txBody>
      </p:sp>
      <p:sp>
        <p:nvSpPr>
          <p:cNvPr id="20" name="AutoShape 39"/>
          <p:cNvSpPr>
            <a:spLocks noChangeArrowheads="1"/>
          </p:cNvSpPr>
          <p:nvPr/>
        </p:nvSpPr>
        <p:spPr bwMode="gray">
          <a:xfrm>
            <a:off x="5502275" y="4941168"/>
            <a:ext cx="1008000" cy="682957"/>
          </a:xfrm>
          <a:prstGeom prst="wedgeRoundRectCallout">
            <a:avLst>
              <a:gd name="adj1" fmla="val -95201"/>
              <a:gd name="adj2" fmla="val -92278"/>
              <a:gd name="adj3" fmla="val 16667"/>
            </a:avLst>
          </a:prstGeom>
          <a:solidFill>
            <a:srgbClr val="FF00FF"/>
          </a:solidFill>
          <a:ln w="9525">
            <a:solidFill>
              <a:srgbClr val="000000"/>
            </a:solidFill>
            <a:miter lim="800000"/>
            <a:headEnd/>
            <a:tailEnd/>
          </a:ln>
        </p:spPr>
        <p:txBody>
          <a:bodyPr anchor="ctr"/>
          <a:lstStyle>
            <a:lvl1pPr eaLnBrk="0" hangingPunct="0">
              <a:defRPr kumimoji="1">
                <a:solidFill>
                  <a:schemeClr val="tx1"/>
                </a:solidFill>
                <a:latin typeface="Arial" panose="020B0604020202020204" pitchFamily="34" charset="0"/>
                <a:ea typeface="思源黑体 HW Bold"/>
                <a:cs typeface="思源黑体 HW Bold"/>
              </a:defRPr>
            </a:lvl1pPr>
            <a:lvl2pPr marL="742950" indent="-285750" eaLnBrk="0" hangingPunct="0">
              <a:defRPr kumimoji="1">
                <a:solidFill>
                  <a:schemeClr val="tx1"/>
                </a:solidFill>
                <a:latin typeface="Arial" panose="020B0604020202020204" pitchFamily="34" charset="0"/>
                <a:ea typeface="思源黑体 HW Bold"/>
                <a:cs typeface="思源黑体 HW Bold"/>
              </a:defRPr>
            </a:lvl2pPr>
            <a:lvl3pPr marL="1143000" indent="-228600" eaLnBrk="0" hangingPunct="0">
              <a:defRPr kumimoji="1">
                <a:solidFill>
                  <a:schemeClr val="tx1"/>
                </a:solidFill>
                <a:latin typeface="Arial" panose="020B0604020202020204" pitchFamily="34" charset="0"/>
                <a:ea typeface="思源黑体 HW Bold"/>
                <a:cs typeface="思源黑体 HW Bold"/>
              </a:defRPr>
            </a:lvl3pPr>
            <a:lvl4pPr marL="1600200" indent="-228600" eaLnBrk="0" hangingPunct="0">
              <a:defRPr kumimoji="1">
                <a:solidFill>
                  <a:schemeClr val="tx1"/>
                </a:solidFill>
                <a:latin typeface="Arial" panose="020B0604020202020204" pitchFamily="34" charset="0"/>
                <a:ea typeface="思源黑体 HW Bold"/>
                <a:cs typeface="思源黑体 HW Bold"/>
              </a:defRPr>
            </a:lvl4pPr>
            <a:lvl5pPr marL="2057400" indent="-228600" eaLnBrk="0" hangingPunct="0">
              <a:defRPr kumimoji="1">
                <a:solidFill>
                  <a:schemeClr val="tx1"/>
                </a:solidFill>
                <a:latin typeface="Arial" panose="020B0604020202020204" pitchFamily="34" charset="0"/>
                <a:ea typeface="思源黑体 HW Bold"/>
                <a:cs typeface="思源黑体 HW Bold"/>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9pPr>
          </a:lstStyle>
          <a:p>
            <a:pPr algn="ctr" eaLnBrk="1" hangingPunct="1">
              <a:buFont typeface="Arial" panose="020B0604020202020204" pitchFamily="34" charset="0"/>
              <a:buNone/>
            </a:pPr>
            <a:r>
              <a:rPr kumimoji="0" lang="zh-TW" altLang="en-US" sz="2400" b="1" dirty="0">
                <a:latin typeface="標楷體" panose="03000509000000000000" pitchFamily="65" charset="-120"/>
                <a:ea typeface="標楷體" panose="03000509000000000000" pitchFamily="65" charset="-120"/>
                <a:cs typeface="華康仿宋體W6"/>
              </a:rPr>
              <a:t>南區</a:t>
            </a:r>
          </a:p>
        </p:txBody>
      </p:sp>
      <p:sp>
        <p:nvSpPr>
          <p:cNvPr id="21" name="AutoShape 38"/>
          <p:cNvSpPr>
            <a:spLocks noChangeArrowheads="1"/>
          </p:cNvSpPr>
          <p:nvPr/>
        </p:nvSpPr>
        <p:spPr bwMode="gray">
          <a:xfrm>
            <a:off x="1858549" y="2221413"/>
            <a:ext cx="1008000" cy="684000"/>
          </a:xfrm>
          <a:prstGeom prst="wedgeRoundRectCallout">
            <a:avLst>
              <a:gd name="adj1" fmla="val 259075"/>
              <a:gd name="adj2" fmla="val 55249"/>
              <a:gd name="adj3" fmla="val 16667"/>
            </a:avLst>
          </a:prstGeom>
          <a:solidFill>
            <a:srgbClr val="FFFF00"/>
          </a:solidFill>
          <a:ln w="9525">
            <a:solidFill>
              <a:srgbClr val="000000"/>
            </a:solidFill>
            <a:miter lim="800000"/>
            <a:headEnd/>
            <a:tailEnd/>
          </a:ln>
        </p:spPr>
        <p:txBody>
          <a:bodyPr anchor="ctr"/>
          <a:lstStyle>
            <a:lvl1pPr eaLnBrk="0" hangingPunct="0">
              <a:defRPr kumimoji="1">
                <a:solidFill>
                  <a:schemeClr val="tx1"/>
                </a:solidFill>
                <a:latin typeface="Arial" panose="020B0604020202020204" pitchFamily="34" charset="0"/>
                <a:ea typeface="思源黑体 HW Bold"/>
                <a:cs typeface="思源黑体 HW Bold"/>
              </a:defRPr>
            </a:lvl1pPr>
            <a:lvl2pPr marL="742950" indent="-285750" eaLnBrk="0" hangingPunct="0">
              <a:defRPr kumimoji="1">
                <a:solidFill>
                  <a:schemeClr val="tx1"/>
                </a:solidFill>
                <a:latin typeface="Arial" panose="020B0604020202020204" pitchFamily="34" charset="0"/>
                <a:ea typeface="思源黑体 HW Bold"/>
                <a:cs typeface="思源黑体 HW Bold"/>
              </a:defRPr>
            </a:lvl2pPr>
            <a:lvl3pPr marL="1143000" indent="-228600" eaLnBrk="0" hangingPunct="0">
              <a:defRPr kumimoji="1">
                <a:solidFill>
                  <a:schemeClr val="tx1"/>
                </a:solidFill>
                <a:latin typeface="Arial" panose="020B0604020202020204" pitchFamily="34" charset="0"/>
                <a:ea typeface="思源黑体 HW Bold"/>
                <a:cs typeface="思源黑体 HW Bold"/>
              </a:defRPr>
            </a:lvl3pPr>
            <a:lvl4pPr marL="1600200" indent="-228600" eaLnBrk="0" hangingPunct="0">
              <a:defRPr kumimoji="1">
                <a:solidFill>
                  <a:schemeClr val="tx1"/>
                </a:solidFill>
                <a:latin typeface="Arial" panose="020B0604020202020204" pitchFamily="34" charset="0"/>
                <a:ea typeface="思源黑体 HW Bold"/>
                <a:cs typeface="思源黑体 HW Bold"/>
              </a:defRPr>
            </a:lvl4pPr>
            <a:lvl5pPr marL="2057400" indent="-228600" eaLnBrk="0" hangingPunct="0">
              <a:defRPr kumimoji="1">
                <a:solidFill>
                  <a:schemeClr val="tx1"/>
                </a:solidFill>
                <a:latin typeface="Arial" panose="020B0604020202020204" pitchFamily="34" charset="0"/>
                <a:ea typeface="思源黑体 HW Bold"/>
                <a:cs typeface="思源黑体 HW Bold"/>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9pPr>
          </a:lstStyle>
          <a:p>
            <a:pPr algn="ctr" eaLnBrk="1" hangingPunct="1">
              <a:buFont typeface="Arial" panose="020B0604020202020204" pitchFamily="34" charset="0"/>
              <a:buNone/>
            </a:pPr>
            <a:r>
              <a:rPr kumimoji="0" lang="zh-TW" altLang="en-US" sz="2400" b="1" dirty="0">
                <a:latin typeface="標楷體" panose="03000509000000000000" pitchFamily="65" charset="-120"/>
                <a:ea typeface="標楷體" panose="03000509000000000000" pitchFamily="65" charset="-120"/>
                <a:cs typeface="華康仿宋體W6"/>
              </a:rPr>
              <a:t>中區</a:t>
            </a:r>
          </a:p>
        </p:txBody>
      </p:sp>
      <p:sp>
        <p:nvSpPr>
          <p:cNvPr id="22" name="Freeform 27">
            <a:extLst>
              <a:ext uri="{FF2B5EF4-FFF2-40B4-BE49-F238E27FC236}">
                <a16:creationId xmlns:a16="http://schemas.microsoft.com/office/drawing/2014/main" id="{11029555-22A0-4C2B-A456-2309C4B5F1BD}"/>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6"/>
            <a:stretch>
              <a:fillRect/>
            </a:stretch>
          </a:blipFill>
        </p:spPr>
      </p:sp>
      <p:sp>
        <p:nvSpPr>
          <p:cNvPr id="23" name="標題 1">
            <a:extLst>
              <a:ext uri="{FF2B5EF4-FFF2-40B4-BE49-F238E27FC236}">
                <a16:creationId xmlns:a16="http://schemas.microsoft.com/office/drawing/2014/main" id="{3F82A8A7-4468-47ED-97C7-7A8F4F10C779}"/>
              </a:ext>
            </a:extLst>
          </p:cNvPr>
          <p:cNvSpPr>
            <a:spLocks noGrp="1"/>
          </p:cNvSpPr>
          <p:nvPr>
            <p:ph type="title"/>
          </p:nvPr>
        </p:nvSpPr>
        <p:spPr>
          <a:xfrm>
            <a:off x="870168" y="-135175"/>
            <a:ext cx="10972800" cy="1143000"/>
          </a:xfrm>
        </p:spPr>
        <p:txBody>
          <a:bodyPr/>
          <a:lstStyle/>
          <a:p>
            <a:pPr algn="l" fontAlgn="auto">
              <a:spcAft>
                <a:spcPts val="0"/>
              </a:spcAft>
            </a:pPr>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藝術才能班</a:t>
            </a:r>
            <a:r>
              <a:rPr lang="en-US" altLang="zh-TW" dirty="0">
                <a:solidFill>
                  <a:schemeClr val="bg1"/>
                </a:solidFill>
              </a:rPr>
              <a:t>(2)</a:t>
            </a:r>
            <a:endParaRPr lang="zh-TW" altLang="en-US" dirty="0">
              <a:solidFill>
                <a:schemeClr val="bg1"/>
              </a:solidFill>
            </a:endParaRPr>
          </a:p>
        </p:txBody>
      </p:sp>
    </p:spTree>
    <p:extLst>
      <p:ext uri="{BB962C8B-B14F-4D97-AF65-F5344CB8AC3E}">
        <p14:creationId xmlns:p14="http://schemas.microsoft.com/office/powerpoint/2010/main" val="3428300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365E50B0-C59F-47EC-89BC-DB67558E6113}"/>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pic>
        <p:nvPicPr>
          <p:cNvPr id="19" name="Picture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644" y="1719993"/>
            <a:ext cx="2820460" cy="4085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1701627" y="1521575"/>
            <a:ext cx="9434933" cy="4525963"/>
          </a:xfrm>
        </p:spPr>
        <p:txBody>
          <a:bodyPr>
            <a:normAutofit/>
          </a:bodyPr>
          <a:lstStyle/>
          <a:p>
            <a:pPr>
              <a:buSzPct val="70000"/>
            </a:pPr>
            <a:r>
              <a:rPr lang="zh-TW" altLang="en-US" b="1" dirty="0">
                <a:solidFill>
                  <a:srgbClr val="FF0066"/>
                </a:solidFill>
              </a:rPr>
              <a:t>美術班</a:t>
            </a:r>
            <a:endParaRPr lang="en-US" altLang="zh-TW" b="1" dirty="0">
              <a:solidFill>
                <a:srgbClr val="FF0066"/>
              </a:solidFill>
            </a:endParaRPr>
          </a:p>
          <a:p>
            <a:pPr marL="0" indent="0">
              <a:buSzPct val="70000"/>
              <a:buNone/>
            </a:pPr>
            <a:r>
              <a:rPr lang="zh-TW" altLang="en-US" dirty="0"/>
              <a:t>	</a:t>
            </a:r>
          </a:p>
        </p:txBody>
      </p:sp>
      <p:sp>
        <p:nvSpPr>
          <p:cNvPr id="10" name="AutoShape 37"/>
          <p:cNvSpPr>
            <a:spLocks noChangeArrowheads="1"/>
          </p:cNvSpPr>
          <p:nvPr/>
        </p:nvSpPr>
        <p:spPr bwMode="gray">
          <a:xfrm>
            <a:off x="6795269" y="1148875"/>
            <a:ext cx="1008000" cy="684000"/>
          </a:xfrm>
          <a:prstGeom prst="wedgeRoundRectCallout">
            <a:avLst>
              <a:gd name="adj1" fmla="val -98492"/>
              <a:gd name="adj2" fmla="val 72621"/>
              <a:gd name="adj3" fmla="val 16667"/>
            </a:avLst>
          </a:prstGeom>
          <a:solidFill>
            <a:srgbClr val="66FFFF"/>
          </a:solidFill>
          <a:ln w="9525">
            <a:solidFill>
              <a:srgbClr val="000000"/>
            </a:solidFill>
            <a:miter lim="800000"/>
            <a:headEnd/>
            <a:tailEnd/>
          </a:ln>
        </p:spPr>
        <p:txBody>
          <a:bodyPr anchor="ctr"/>
          <a:lstStyle>
            <a:lvl1pPr eaLnBrk="0" hangingPunct="0">
              <a:defRPr kumimoji="1">
                <a:solidFill>
                  <a:schemeClr val="tx1"/>
                </a:solidFill>
                <a:latin typeface="Arial" panose="020B0604020202020204" pitchFamily="34" charset="0"/>
                <a:ea typeface="思源黑体 HW Bold"/>
                <a:cs typeface="思源黑体 HW Bold"/>
              </a:defRPr>
            </a:lvl1pPr>
            <a:lvl2pPr marL="742950" indent="-285750" eaLnBrk="0" hangingPunct="0">
              <a:defRPr kumimoji="1">
                <a:solidFill>
                  <a:schemeClr val="tx1"/>
                </a:solidFill>
                <a:latin typeface="Arial" panose="020B0604020202020204" pitchFamily="34" charset="0"/>
                <a:ea typeface="思源黑体 HW Bold"/>
                <a:cs typeface="思源黑体 HW Bold"/>
              </a:defRPr>
            </a:lvl2pPr>
            <a:lvl3pPr marL="1143000" indent="-228600" eaLnBrk="0" hangingPunct="0">
              <a:defRPr kumimoji="1">
                <a:solidFill>
                  <a:schemeClr val="tx1"/>
                </a:solidFill>
                <a:latin typeface="Arial" panose="020B0604020202020204" pitchFamily="34" charset="0"/>
                <a:ea typeface="思源黑体 HW Bold"/>
                <a:cs typeface="思源黑体 HW Bold"/>
              </a:defRPr>
            </a:lvl3pPr>
            <a:lvl4pPr marL="1600200" indent="-228600" eaLnBrk="0" hangingPunct="0">
              <a:defRPr kumimoji="1">
                <a:solidFill>
                  <a:schemeClr val="tx1"/>
                </a:solidFill>
                <a:latin typeface="Arial" panose="020B0604020202020204" pitchFamily="34" charset="0"/>
                <a:ea typeface="思源黑体 HW Bold"/>
                <a:cs typeface="思源黑体 HW Bold"/>
              </a:defRPr>
            </a:lvl4pPr>
            <a:lvl5pPr marL="2057400" indent="-228600" eaLnBrk="0" hangingPunct="0">
              <a:defRPr kumimoji="1">
                <a:solidFill>
                  <a:schemeClr val="tx1"/>
                </a:solidFill>
                <a:latin typeface="Arial" panose="020B0604020202020204" pitchFamily="34" charset="0"/>
                <a:ea typeface="思源黑体 HW Bold"/>
                <a:cs typeface="思源黑体 HW Bold"/>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9pPr>
          </a:lstStyle>
          <a:p>
            <a:pPr algn="ctr" eaLnBrk="1" hangingPunct="1">
              <a:buFont typeface="Arial" panose="020B0604020202020204" pitchFamily="34" charset="0"/>
              <a:buNone/>
            </a:pPr>
            <a:r>
              <a:rPr kumimoji="0" lang="zh-TW" altLang="en-US" sz="2400" b="1" dirty="0">
                <a:latin typeface="標楷體" panose="03000509000000000000" pitchFamily="65" charset="-120"/>
                <a:ea typeface="標楷體" panose="03000509000000000000" pitchFamily="65" charset="-120"/>
                <a:cs typeface="華康仿宋體W6"/>
              </a:rPr>
              <a:t>北區</a:t>
            </a:r>
          </a:p>
        </p:txBody>
      </p:sp>
      <p:sp>
        <p:nvSpPr>
          <p:cNvPr id="11" name="AutoShape 39"/>
          <p:cNvSpPr>
            <a:spLocks noChangeArrowheads="1"/>
          </p:cNvSpPr>
          <p:nvPr/>
        </p:nvSpPr>
        <p:spPr bwMode="gray">
          <a:xfrm>
            <a:off x="5502275" y="4941168"/>
            <a:ext cx="1008000" cy="682957"/>
          </a:xfrm>
          <a:prstGeom prst="wedgeRoundRectCallout">
            <a:avLst>
              <a:gd name="adj1" fmla="val -95201"/>
              <a:gd name="adj2" fmla="val -92278"/>
              <a:gd name="adj3" fmla="val 16667"/>
            </a:avLst>
          </a:prstGeom>
          <a:solidFill>
            <a:srgbClr val="FF00FF"/>
          </a:solidFill>
          <a:ln w="9525">
            <a:solidFill>
              <a:srgbClr val="000000"/>
            </a:solidFill>
            <a:miter lim="800000"/>
            <a:headEnd/>
            <a:tailEnd/>
          </a:ln>
        </p:spPr>
        <p:txBody>
          <a:bodyPr anchor="ctr"/>
          <a:lstStyle>
            <a:lvl1pPr eaLnBrk="0" hangingPunct="0">
              <a:defRPr kumimoji="1">
                <a:solidFill>
                  <a:schemeClr val="tx1"/>
                </a:solidFill>
                <a:latin typeface="Arial" panose="020B0604020202020204" pitchFamily="34" charset="0"/>
                <a:ea typeface="思源黑体 HW Bold"/>
                <a:cs typeface="思源黑体 HW Bold"/>
              </a:defRPr>
            </a:lvl1pPr>
            <a:lvl2pPr marL="742950" indent="-285750" eaLnBrk="0" hangingPunct="0">
              <a:defRPr kumimoji="1">
                <a:solidFill>
                  <a:schemeClr val="tx1"/>
                </a:solidFill>
                <a:latin typeface="Arial" panose="020B0604020202020204" pitchFamily="34" charset="0"/>
                <a:ea typeface="思源黑体 HW Bold"/>
                <a:cs typeface="思源黑体 HW Bold"/>
              </a:defRPr>
            </a:lvl2pPr>
            <a:lvl3pPr marL="1143000" indent="-228600" eaLnBrk="0" hangingPunct="0">
              <a:defRPr kumimoji="1">
                <a:solidFill>
                  <a:schemeClr val="tx1"/>
                </a:solidFill>
                <a:latin typeface="Arial" panose="020B0604020202020204" pitchFamily="34" charset="0"/>
                <a:ea typeface="思源黑体 HW Bold"/>
                <a:cs typeface="思源黑体 HW Bold"/>
              </a:defRPr>
            </a:lvl3pPr>
            <a:lvl4pPr marL="1600200" indent="-228600" eaLnBrk="0" hangingPunct="0">
              <a:defRPr kumimoji="1">
                <a:solidFill>
                  <a:schemeClr val="tx1"/>
                </a:solidFill>
                <a:latin typeface="Arial" panose="020B0604020202020204" pitchFamily="34" charset="0"/>
                <a:ea typeface="思源黑体 HW Bold"/>
                <a:cs typeface="思源黑体 HW Bold"/>
              </a:defRPr>
            </a:lvl4pPr>
            <a:lvl5pPr marL="2057400" indent="-228600" eaLnBrk="0" hangingPunct="0">
              <a:defRPr kumimoji="1">
                <a:solidFill>
                  <a:schemeClr val="tx1"/>
                </a:solidFill>
                <a:latin typeface="Arial" panose="020B0604020202020204" pitchFamily="34" charset="0"/>
                <a:ea typeface="思源黑体 HW Bold"/>
                <a:cs typeface="思源黑体 HW Bold"/>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9pPr>
          </a:lstStyle>
          <a:p>
            <a:pPr algn="ctr" eaLnBrk="1" hangingPunct="1">
              <a:buFont typeface="Arial" panose="020B0604020202020204" pitchFamily="34" charset="0"/>
              <a:buNone/>
            </a:pPr>
            <a:r>
              <a:rPr kumimoji="0" lang="zh-TW" altLang="en-US" sz="2400" b="1" dirty="0">
                <a:latin typeface="標楷體" panose="03000509000000000000" pitchFamily="65" charset="-120"/>
                <a:ea typeface="標楷體" panose="03000509000000000000" pitchFamily="65" charset="-120"/>
                <a:cs typeface="華康仿宋體W6"/>
              </a:rPr>
              <a:t>南區</a:t>
            </a:r>
          </a:p>
        </p:txBody>
      </p:sp>
      <p:sp>
        <p:nvSpPr>
          <p:cNvPr id="14" name="文字方塊 13"/>
          <p:cNvSpPr txBox="1"/>
          <p:nvPr/>
        </p:nvSpPr>
        <p:spPr>
          <a:xfrm>
            <a:off x="6424339" y="1817911"/>
            <a:ext cx="5648325" cy="2308324"/>
          </a:xfrm>
          <a:prstGeom prst="rect">
            <a:avLst/>
          </a:prstGeom>
          <a:noFill/>
        </p:spPr>
        <p:txBody>
          <a:bodyPr>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基隆：基隆高中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臺北：師大附中、中正高中、明倫高中、復興高中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新北：三重高中、新莊高中、永平高中、淡江高中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新竹：新竹女中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苗栗：苗栗高中、</a:t>
            </a:r>
            <a:r>
              <a:rPr kumimoji="0" lang="zh-TW" altLang="en-US" sz="1600" spc="-100" dirty="0">
                <a:solidFill>
                  <a:srgbClr val="FF0000"/>
                </a:solidFill>
                <a:latin typeface="標楷體" pitchFamily="65" charset="-120"/>
                <a:ea typeface="標楷體" pitchFamily="65" charset="-120"/>
                <a:cs typeface="標楷體" charset="0"/>
              </a:rPr>
              <a:t>苑裡高中（北區部分名額）</a:t>
            </a:r>
            <a:endParaRPr kumimoji="0" lang="en-US" altLang="zh-TW" sz="1600" spc="-100" dirty="0">
              <a:solidFill>
                <a:srgbClr val="FF0000"/>
              </a:solidFill>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宜蘭：宜蘭高中</a:t>
            </a:r>
            <a:endParaRPr kumimoji="0" lang="en-US" altLang="zh-TW" sz="1600" spc="-100" dirty="0">
              <a:latin typeface="標楷體" pitchFamily="65" charset="-120"/>
              <a:ea typeface="標楷體" pitchFamily="65" charset="-120"/>
              <a:cs typeface="標楷體" charset="0"/>
            </a:endParaRPr>
          </a:p>
        </p:txBody>
      </p:sp>
      <p:sp>
        <p:nvSpPr>
          <p:cNvPr id="15" name="文字方塊 14"/>
          <p:cNvSpPr txBox="1"/>
          <p:nvPr/>
        </p:nvSpPr>
        <p:spPr>
          <a:xfrm>
            <a:off x="6490383" y="4653136"/>
            <a:ext cx="5646737" cy="1200329"/>
          </a:xfrm>
          <a:prstGeom prst="rect">
            <a:avLst/>
          </a:prstGeom>
          <a:noFill/>
        </p:spPr>
        <p:txBody>
          <a:bodyPr>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臺南：新營高中、臺南二中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高雄：鳳新高中、前鎮高中、鼓山高中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屏東：屏東高中、大同高中</a:t>
            </a:r>
            <a:endParaRPr kumimoji="0" lang="en-US" altLang="zh-TW" sz="1600" spc="-100" dirty="0">
              <a:latin typeface="標楷體" pitchFamily="65" charset="-120"/>
              <a:ea typeface="標楷體" pitchFamily="65" charset="-120"/>
              <a:cs typeface="標楷體" charset="0"/>
            </a:endParaRPr>
          </a:p>
        </p:txBody>
      </p:sp>
      <p:sp>
        <p:nvSpPr>
          <p:cNvPr id="16" name="文字方塊 15"/>
          <p:cNvSpPr txBox="1"/>
          <p:nvPr/>
        </p:nvSpPr>
        <p:spPr>
          <a:xfrm>
            <a:off x="1462884" y="2835317"/>
            <a:ext cx="3424683" cy="2308324"/>
          </a:xfrm>
          <a:prstGeom prst="rect">
            <a:avLst/>
          </a:prstGeom>
          <a:noFill/>
        </p:spPr>
        <p:txBody>
          <a:bodyPr wrap="square">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苗栗：</a:t>
            </a:r>
            <a:r>
              <a:rPr kumimoji="0" lang="zh-TW" altLang="en-US" sz="1600" spc="-100" dirty="0">
                <a:solidFill>
                  <a:srgbClr val="FF0000"/>
                </a:solidFill>
                <a:latin typeface="標楷體" pitchFamily="65" charset="-120"/>
                <a:ea typeface="標楷體" pitchFamily="65" charset="-120"/>
                <a:cs typeface="標楷體" charset="0"/>
              </a:rPr>
              <a:t>苑裡高中（中區部分名額）</a:t>
            </a:r>
            <a:endParaRPr kumimoji="0" lang="en-US" altLang="zh-TW" sz="1600" spc="-100" dirty="0">
              <a:solidFill>
                <a:srgbClr val="FF0000"/>
              </a:solidFill>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臺中：豐原高中、臺中一中、龍津高中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彰化：員林高中、彰化藝術高中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南投：竹山高中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雲林：斗六高中 </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嘉義：嘉義高中、竹崎高中</a:t>
            </a:r>
            <a:endParaRPr kumimoji="0" lang="en-US" altLang="zh-TW" sz="1600" spc="-100" dirty="0">
              <a:latin typeface="標楷體" pitchFamily="65" charset="-120"/>
              <a:ea typeface="標楷體" pitchFamily="65" charset="-120"/>
              <a:cs typeface="標楷體" charset="0"/>
            </a:endParaRPr>
          </a:p>
        </p:txBody>
      </p:sp>
      <p:sp>
        <p:nvSpPr>
          <p:cNvPr id="12" name="AutoShape 38"/>
          <p:cNvSpPr>
            <a:spLocks noChangeArrowheads="1"/>
          </p:cNvSpPr>
          <p:nvPr/>
        </p:nvSpPr>
        <p:spPr bwMode="gray">
          <a:xfrm>
            <a:off x="1858549" y="2221413"/>
            <a:ext cx="1008000" cy="684000"/>
          </a:xfrm>
          <a:prstGeom prst="wedgeRoundRectCallout">
            <a:avLst>
              <a:gd name="adj1" fmla="val 259075"/>
              <a:gd name="adj2" fmla="val 55249"/>
              <a:gd name="adj3" fmla="val 16667"/>
            </a:avLst>
          </a:prstGeom>
          <a:solidFill>
            <a:srgbClr val="FFFF00"/>
          </a:solidFill>
          <a:ln w="9525">
            <a:solidFill>
              <a:srgbClr val="000000"/>
            </a:solidFill>
            <a:miter lim="800000"/>
            <a:headEnd/>
            <a:tailEnd/>
          </a:ln>
        </p:spPr>
        <p:txBody>
          <a:bodyPr anchor="ctr"/>
          <a:lstStyle>
            <a:lvl1pPr eaLnBrk="0" hangingPunct="0">
              <a:defRPr kumimoji="1">
                <a:solidFill>
                  <a:schemeClr val="tx1"/>
                </a:solidFill>
                <a:latin typeface="Arial" panose="020B0604020202020204" pitchFamily="34" charset="0"/>
                <a:ea typeface="思源黑体 HW Bold"/>
                <a:cs typeface="思源黑体 HW Bold"/>
              </a:defRPr>
            </a:lvl1pPr>
            <a:lvl2pPr marL="742950" indent="-285750" eaLnBrk="0" hangingPunct="0">
              <a:defRPr kumimoji="1">
                <a:solidFill>
                  <a:schemeClr val="tx1"/>
                </a:solidFill>
                <a:latin typeface="Arial" panose="020B0604020202020204" pitchFamily="34" charset="0"/>
                <a:ea typeface="思源黑体 HW Bold"/>
                <a:cs typeface="思源黑体 HW Bold"/>
              </a:defRPr>
            </a:lvl2pPr>
            <a:lvl3pPr marL="1143000" indent="-228600" eaLnBrk="0" hangingPunct="0">
              <a:defRPr kumimoji="1">
                <a:solidFill>
                  <a:schemeClr val="tx1"/>
                </a:solidFill>
                <a:latin typeface="Arial" panose="020B0604020202020204" pitchFamily="34" charset="0"/>
                <a:ea typeface="思源黑体 HW Bold"/>
                <a:cs typeface="思源黑体 HW Bold"/>
              </a:defRPr>
            </a:lvl3pPr>
            <a:lvl4pPr marL="1600200" indent="-228600" eaLnBrk="0" hangingPunct="0">
              <a:defRPr kumimoji="1">
                <a:solidFill>
                  <a:schemeClr val="tx1"/>
                </a:solidFill>
                <a:latin typeface="Arial" panose="020B0604020202020204" pitchFamily="34" charset="0"/>
                <a:ea typeface="思源黑体 HW Bold"/>
                <a:cs typeface="思源黑体 HW Bold"/>
              </a:defRPr>
            </a:lvl4pPr>
            <a:lvl5pPr marL="2057400" indent="-228600" eaLnBrk="0" hangingPunct="0">
              <a:defRPr kumimoji="1">
                <a:solidFill>
                  <a:schemeClr val="tx1"/>
                </a:solidFill>
                <a:latin typeface="Arial" panose="020B0604020202020204" pitchFamily="34" charset="0"/>
                <a:ea typeface="思源黑体 HW Bold"/>
                <a:cs typeface="思源黑体 HW Bold"/>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9pPr>
          </a:lstStyle>
          <a:p>
            <a:pPr algn="ctr" eaLnBrk="1" hangingPunct="1">
              <a:buFont typeface="Arial" panose="020B0604020202020204" pitchFamily="34" charset="0"/>
              <a:buNone/>
            </a:pPr>
            <a:r>
              <a:rPr kumimoji="0" lang="zh-TW" altLang="en-US" sz="2400" b="1" dirty="0">
                <a:latin typeface="標楷體" panose="03000509000000000000" pitchFamily="65" charset="-120"/>
                <a:ea typeface="標楷體" panose="03000509000000000000" pitchFamily="65" charset="-120"/>
                <a:cs typeface="華康仿宋體W6"/>
              </a:rPr>
              <a:t>中區</a:t>
            </a:r>
          </a:p>
        </p:txBody>
      </p:sp>
      <p:sp>
        <p:nvSpPr>
          <p:cNvPr id="17" name="矩形: 圓角 2"/>
          <p:cNvSpPr/>
          <p:nvPr/>
        </p:nvSpPr>
        <p:spPr>
          <a:xfrm>
            <a:off x="949739" y="5511465"/>
            <a:ext cx="1008000" cy="6840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400" b="1" dirty="0">
                <a:solidFill>
                  <a:schemeClr val="tx1"/>
                </a:solidFill>
                <a:latin typeface="標楷體" pitchFamily="65" charset="-120"/>
                <a:ea typeface="標楷體" pitchFamily="65" charset="-120"/>
                <a:cs typeface="華康仿宋體W6"/>
              </a:rPr>
              <a:t>獨招</a:t>
            </a:r>
          </a:p>
        </p:txBody>
      </p:sp>
      <p:sp>
        <p:nvSpPr>
          <p:cNvPr id="18" name="文字方塊 17"/>
          <p:cNvSpPr txBox="1"/>
          <p:nvPr/>
        </p:nvSpPr>
        <p:spPr>
          <a:xfrm>
            <a:off x="1991544" y="5610548"/>
            <a:ext cx="2884960" cy="461665"/>
          </a:xfrm>
          <a:prstGeom prst="rect">
            <a:avLst/>
          </a:prstGeom>
          <a:noFill/>
        </p:spPr>
        <p:txBody>
          <a:bodyPr wrap="square">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臺東女中、花蓮女中、馬公高中</a:t>
            </a:r>
            <a:endParaRPr kumimoji="0" lang="en-US" altLang="zh-TW" sz="1600" spc="-100" dirty="0">
              <a:latin typeface="標楷體" pitchFamily="65" charset="-120"/>
              <a:ea typeface="標楷體" pitchFamily="65" charset="-120"/>
              <a:cs typeface="標楷體" charset="0"/>
            </a:endParaRPr>
          </a:p>
        </p:txBody>
      </p:sp>
      <p:sp>
        <p:nvSpPr>
          <p:cNvPr id="20" name="AutoShape 36"/>
          <p:cNvSpPr>
            <a:spLocks noChangeArrowheads="1"/>
          </p:cNvSpPr>
          <p:nvPr/>
        </p:nvSpPr>
        <p:spPr bwMode="gray">
          <a:xfrm>
            <a:off x="3656948" y="1154750"/>
            <a:ext cx="1219556" cy="684000"/>
          </a:xfrm>
          <a:prstGeom prst="wedgeRoundRectCallout">
            <a:avLst>
              <a:gd name="adj1" fmla="val 109689"/>
              <a:gd name="adj2" fmla="val 89132"/>
              <a:gd name="adj3" fmla="val 16667"/>
            </a:avLst>
          </a:prstGeom>
          <a:solidFill>
            <a:srgbClr val="FF3300"/>
          </a:solidFill>
          <a:ln w="9525">
            <a:solidFill>
              <a:srgbClr val="000000"/>
            </a:solidFill>
            <a:miter lim="800000"/>
            <a:headEnd/>
            <a:tailEnd/>
          </a:ln>
        </p:spPr>
        <p:txBody>
          <a:bodyPr anchor="ctr"/>
          <a:lstStyle>
            <a:lvl1pPr eaLnBrk="0" hangingPunct="0">
              <a:defRPr kumimoji="1">
                <a:solidFill>
                  <a:schemeClr val="tx1"/>
                </a:solidFill>
                <a:latin typeface="Arial" panose="020B0604020202020204" pitchFamily="34" charset="0"/>
                <a:ea typeface="思源黑体 HW Bold"/>
                <a:cs typeface="思源黑体 HW Bold"/>
              </a:defRPr>
            </a:lvl1pPr>
            <a:lvl2pPr marL="742950" indent="-285750" eaLnBrk="0" hangingPunct="0">
              <a:defRPr kumimoji="1">
                <a:solidFill>
                  <a:schemeClr val="tx1"/>
                </a:solidFill>
                <a:latin typeface="Arial" panose="020B0604020202020204" pitchFamily="34" charset="0"/>
                <a:ea typeface="思源黑体 HW Bold"/>
                <a:cs typeface="思源黑体 HW Bold"/>
              </a:defRPr>
            </a:lvl2pPr>
            <a:lvl3pPr marL="1143000" indent="-228600" eaLnBrk="0" hangingPunct="0">
              <a:defRPr kumimoji="1">
                <a:solidFill>
                  <a:schemeClr val="tx1"/>
                </a:solidFill>
                <a:latin typeface="Arial" panose="020B0604020202020204" pitchFamily="34" charset="0"/>
                <a:ea typeface="思源黑体 HW Bold"/>
                <a:cs typeface="思源黑体 HW Bold"/>
              </a:defRPr>
            </a:lvl3pPr>
            <a:lvl4pPr marL="1600200" indent="-228600" eaLnBrk="0" hangingPunct="0">
              <a:defRPr kumimoji="1">
                <a:solidFill>
                  <a:schemeClr val="tx1"/>
                </a:solidFill>
                <a:latin typeface="Arial" panose="020B0604020202020204" pitchFamily="34" charset="0"/>
                <a:ea typeface="思源黑体 HW Bold"/>
                <a:cs typeface="思源黑体 HW Bold"/>
              </a:defRPr>
            </a:lvl4pPr>
            <a:lvl5pPr marL="2057400" indent="-228600" eaLnBrk="0" hangingPunct="0">
              <a:defRPr kumimoji="1">
                <a:solidFill>
                  <a:schemeClr val="tx1"/>
                </a:solidFill>
                <a:latin typeface="Arial" panose="020B0604020202020204" pitchFamily="34" charset="0"/>
                <a:ea typeface="思源黑体 HW Bold"/>
                <a:cs typeface="思源黑体 HW Bold"/>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9pPr>
          </a:lstStyle>
          <a:p>
            <a:pPr algn="ctr" eaLnBrk="1" hangingPunct="1">
              <a:buFont typeface="Arial" panose="020B0604020202020204" pitchFamily="34" charset="0"/>
              <a:buNone/>
            </a:pPr>
            <a:r>
              <a:rPr kumimoji="0" lang="zh-TW" altLang="en-US" sz="2400" b="1" dirty="0">
                <a:latin typeface="標楷體" panose="03000509000000000000" pitchFamily="65" charset="-120"/>
                <a:ea typeface="標楷體" panose="03000509000000000000" pitchFamily="65" charset="-120"/>
                <a:cs typeface="華康仿宋體W6"/>
              </a:rPr>
              <a:t>桃園區</a:t>
            </a:r>
          </a:p>
        </p:txBody>
      </p:sp>
      <p:sp>
        <p:nvSpPr>
          <p:cNvPr id="21" name="文字方塊 20"/>
          <p:cNvSpPr txBox="1"/>
          <p:nvPr/>
        </p:nvSpPr>
        <p:spPr>
          <a:xfrm>
            <a:off x="3359696" y="1805915"/>
            <a:ext cx="2137634" cy="830997"/>
          </a:xfrm>
          <a:prstGeom prst="rect">
            <a:avLst/>
          </a:prstGeom>
          <a:noFill/>
        </p:spPr>
        <p:txBody>
          <a:bodyPr wrap="square">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內壢高中、平鎮高中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陽明高中、南崁高中</a:t>
            </a:r>
            <a:endParaRPr kumimoji="0" lang="en-US" altLang="zh-TW" sz="1600" spc="-100" dirty="0">
              <a:latin typeface="標楷體" pitchFamily="65" charset="-120"/>
              <a:ea typeface="標楷體" pitchFamily="65" charset="-120"/>
              <a:cs typeface="標楷體" charset="0"/>
            </a:endParaRPr>
          </a:p>
        </p:txBody>
      </p:sp>
      <p:sp>
        <p:nvSpPr>
          <p:cNvPr id="22" name="Freeform 27">
            <a:extLst>
              <a:ext uri="{FF2B5EF4-FFF2-40B4-BE49-F238E27FC236}">
                <a16:creationId xmlns:a16="http://schemas.microsoft.com/office/drawing/2014/main" id="{BFA5ADB6-498C-4B85-A862-B888A4E49948}"/>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5"/>
            <a:stretch>
              <a:fillRect/>
            </a:stretch>
          </a:blipFill>
        </p:spPr>
      </p:sp>
      <p:sp>
        <p:nvSpPr>
          <p:cNvPr id="23" name="標題 1">
            <a:extLst>
              <a:ext uri="{FF2B5EF4-FFF2-40B4-BE49-F238E27FC236}">
                <a16:creationId xmlns:a16="http://schemas.microsoft.com/office/drawing/2014/main" id="{7DA5BC2D-CA34-403F-BE94-E7D2AC32B780}"/>
              </a:ext>
            </a:extLst>
          </p:cNvPr>
          <p:cNvSpPr>
            <a:spLocks noGrp="1"/>
          </p:cNvSpPr>
          <p:nvPr>
            <p:ph type="title"/>
          </p:nvPr>
        </p:nvSpPr>
        <p:spPr>
          <a:xfrm>
            <a:off x="870168" y="-135175"/>
            <a:ext cx="10972800" cy="1143000"/>
          </a:xfrm>
        </p:spPr>
        <p:txBody>
          <a:bodyPr/>
          <a:lstStyle/>
          <a:p>
            <a:pPr algn="l" fontAlgn="auto">
              <a:spcAft>
                <a:spcPts val="0"/>
              </a:spcAft>
            </a:pPr>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藝術才能班</a:t>
            </a:r>
            <a:r>
              <a:rPr lang="en-US" altLang="zh-TW" dirty="0">
                <a:solidFill>
                  <a:schemeClr val="bg1"/>
                </a:solidFill>
              </a:rPr>
              <a:t>(3)</a:t>
            </a:r>
            <a:endParaRPr lang="zh-TW" altLang="en-US" dirty="0">
              <a:solidFill>
                <a:schemeClr val="bg1"/>
              </a:solidFill>
            </a:endParaRPr>
          </a:p>
        </p:txBody>
      </p:sp>
    </p:spTree>
    <p:extLst>
      <p:ext uri="{BB962C8B-B14F-4D97-AF65-F5344CB8AC3E}">
        <p14:creationId xmlns:p14="http://schemas.microsoft.com/office/powerpoint/2010/main" val="35294401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365E50B0-C59F-47EC-89BC-DB67558E6113}"/>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701627" y="1521575"/>
            <a:ext cx="9434933" cy="4525963"/>
          </a:xfrm>
        </p:spPr>
        <p:txBody>
          <a:bodyPr>
            <a:normAutofit/>
          </a:bodyPr>
          <a:lstStyle/>
          <a:p>
            <a:pPr>
              <a:buSzPct val="70000"/>
            </a:pPr>
            <a:r>
              <a:rPr lang="zh-TW" altLang="en-US" b="1" dirty="0">
                <a:solidFill>
                  <a:srgbClr val="FF0066"/>
                </a:solidFill>
              </a:rPr>
              <a:t>舞蹈班</a:t>
            </a:r>
            <a:endParaRPr lang="en-US" altLang="zh-TW" b="1" dirty="0">
              <a:solidFill>
                <a:srgbClr val="FF0066"/>
              </a:solidFill>
            </a:endParaRPr>
          </a:p>
          <a:p>
            <a:pPr marL="0" indent="0">
              <a:buSzPct val="70000"/>
              <a:buNone/>
            </a:pPr>
            <a:r>
              <a:rPr lang="zh-TW" altLang="en-US" dirty="0"/>
              <a:t>	</a:t>
            </a:r>
          </a:p>
        </p:txBody>
      </p:sp>
      <p:sp>
        <p:nvSpPr>
          <p:cNvPr id="14" name="文字方塊 13"/>
          <p:cNvSpPr txBox="1"/>
          <p:nvPr/>
        </p:nvSpPr>
        <p:spPr>
          <a:xfrm>
            <a:off x="6424339" y="1817911"/>
            <a:ext cx="5648325" cy="1938992"/>
          </a:xfrm>
          <a:prstGeom prst="rect">
            <a:avLst/>
          </a:prstGeom>
          <a:noFill/>
        </p:spPr>
        <p:txBody>
          <a:bodyPr>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臺北：復興高中、中正高中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新北：清水高中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桃園：桃園高中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新竹：竹北高中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宜蘭：蘭陽女中</a:t>
            </a:r>
            <a:endParaRPr kumimoji="0" lang="en-US" altLang="zh-TW" sz="1600" spc="-100" dirty="0">
              <a:latin typeface="標楷體" pitchFamily="65" charset="-120"/>
              <a:ea typeface="標楷體" pitchFamily="65" charset="-120"/>
              <a:cs typeface="標楷體" charset="0"/>
            </a:endParaRPr>
          </a:p>
        </p:txBody>
      </p:sp>
      <p:sp>
        <p:nvSpPr>
          <p:cNvPr id="15" name="文字方塊 14"/>
          <p:cNvSpPr txBox="1"/>
          <p:nvPr/>
        </p:nvSpPr>
        <p:spPr>
          <a:xfrm>
            <a:off x="2435805" y="3429000"/>
            <a:ext cx="2364051" cy="1938992"/>
          </a:xfrm>
          <a:prstGeom prst="rect">
            <a:avLst/>
          </a:prstGeom>
          <a:noFill/>
        </p:spPr>
        <p:txBody>
          <a:bodyPr wrap="square">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臺中：文華高中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彰化：彰化藝術高中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嘉義：嘉義女中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臺南：家齊高中</a:t>
            </a:r>
            <a:endParaRPr kumimoji="0" lang="en-US" altLang="zh-TW" sz="1600" spc="-100" dirty="0">
              <a:latin typeface="標楷體" pitchFamily="65" charset="-120"/>
              <a:ea typeface="標楷體" pitchFamily="65" charset="-120"/>
              <a:cs typeface="標楷體" charset="0"/>
            </a:endParaRPr>
          </a:p>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高雄：左營高中</a:t>
            </a:r>
            <a:endParaRPr kumimoji="0" lang="en-US" altLang="zh-TW" sz="1600" spc="-100" dirty="0">
              <a:latin typeface="標楷體" pitchFamily="65" charset="-120"/>
              <a:ea typeface="標楷體" pitchFamily="65" charset="-120"/>
              <a:cs typeface="標楷體" charset="0"/>
            </a:endParaRPr>
          </a:p>
        </p:txBody>
      </p:sp>
      <p:pic>
        <p:nvPicPr>
          <p:cNvPr id="22" name="Picture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1876" y="1740284"/>
            <a:ext cx="3084244" cy="406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圓角 2"/>
          <p:cNvSpPr/>
          <p:nvPr/>
        </p:nvSpPr>
        <p:spPr>
          <a:xfrm>
            <a:off x="5920339" y="4670957"/>
            <a:ext cx="1008000" cy="6840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400" b="1" dirty="0">
                <a:solidFill>
                  <a:schemeClr val="tx1"/>
                </a:solidFill>
                <a:latin typeface="標楷體" pitchFamily="65" charset="-120"/>
                <a:ea typeface="標楷體" pitchFamily="65" charset="-120"/>
                <a:cs typeface="華康仿宋體W6"/>
              </a:rPr>
              <a:t>獨招</a:t>
            </a:r>
          </a:p>
        </p:txBody>
      </p:sp>
      <p:sp>
        <p:nvSpPr>
          <p:cNvPr id="18" name="文字方塊 17"/>
          <p:cNvSpPr txBox="1"/>
          <p:nvPr/>
        </p:nvSpPr>
        <p:spPr>
          <a:xfrm>
            <a:off x="6941337" y="4782124"/>
            <a:ext cx="2884960" cy="461665"/>
          </a:xfrm>
          <a:prstGeom prst="rect">
            <a:avLst/>
          </a:prstGeom>
          <a:noFill/>
        </p:spPr>
        <p:txBody>
          <a:bodyPr wrap="square">
            <a:spAutoFit/>
          </a:bodyPr>
          <a:lstStyle/>
          <a:p>
            <a:pPr fontAlgn="auto">
              <a:lnSpc>
                <a:spcPct val="150000"/>
              </a:lnSpc>
              <a:spcBef>
                <a:spcPts val="0"/>
              </a:spcBef>
              <a:spcAft>
                <a:spcPts val="0"/>
              </a:spcAft>
              <a:defRPr/>
            </a:pPr>
            <a:r>
              <a:rPr kumimoji="0" lang="zh-TW" altLang="en-US" sz="1600" spc="-100" dirty="0">
                <a:latin typeface="標楷體" pitchFamily="65" charset="-120"/>
                <a:ea typeface="標楷體" pitchFamily="65" charset="-120"/>
                <a:cs typeface="標楷體" charset="0"/>
              </a:rPr>
              <a:t>馬公高中</a:t>
            </a:r>
            <a:endParaRPr kumimoji="0" lang="en-US" altLang="zh-TW" sz="1600" spc="-100" dirty="0">
              <a:latin typeface="標楷體" pitchFamily="65" charset="-120"/>
              <a:ea typeface="標楷體" pitchFamily="65" charset="-120"/>
              <a:cs typeface="標楷體" charset="0"/>
            </a:endParaRPr>
          </a:p>
        </p:txBody>
      </p:sp>
      <p:sp>
        <p:nvSpPr>
          <p:cNvPr id="10" name="AutoShape 37"/>
          <p:cNvSpPr>
            <a:spLocks noChangeArrowheads="1"/>
          </p:cNvSpPr>
          <p:nvPr/>
        </p:nvSpPr>
        <p:spPr bwMode="gray">
          <a:xfrm>
            <a:off x="6795269" y="1148875"/>
            <a:ext cx="1008000" cy="684000"/>
          </a:xfrm>
          <a:prstGeom prst="wedgeRoundRectCallout">
            <a:avLst>
              <a:gd name="adj1" fmla="val -98492"/>
              <a:gd name="adj2" fmla="val 72621"/>
              <a:gd name="adj3" fmla="val 16667"/>
            </a:avLst>
          </a:prstGeom>
          <a:solidFill>
            <a:srgbClr val="66FFFF"/>
          </a:solidFill>
          <a:ln w="9525">
            <a:solidFill>
              <a:srgbClr val="000000"/>
            </a:solidFill>
            <a:miter lim="800000"/>
            <a:headEnd/>
            <a:tailEnd/>
          </a:ln>
        </p:spPr>
        <p:txBody>
          <a:bodyPr anchor="ctr"/>
          <a:lstStyle>
            <a:lvl1pPr eaLnBrk="0" hangingPunct="0">
              <a:defRPr kumimoji="1">
                <a:solidFill>
                  <a:schemeClr val="tx1"/>
                </a:solidFill>
                <a:latin typeface="Arial" panose="020B0604020202020204" pitchFamily="34" charset="0"/>
                <a:ea typeface="思源黑体 HW Bold"/>
                <a:cs typeface="思源黑体 HW Bold"/>
              </a:defRPr>
            </a:lvl1pPr>
            <a:lvl2pPr marL="742950" indent="-285750" eaLnBrk="0" hangingPunct="0">
              <a:defRPr kumimoji="1">
                <a:solidFill>
                  <a:schemeClr val="tx1"/>
                </a:solidFill>
                <a:latin typeface="Arial" panose="020B0604020202020204" pitchFamily="34" charset="0"/>
                <a:ea typeface="思源黑体 HW Bold"/>
                <a:cs typeface="思源黑体 HW Bold"/>
              </a:defRPr>
            </a:lvl2pPr>
            <a:lvl3pPr marL="1143000" indent="-228600" eaLnBrk="0" hangingPunct="0">
              <a:defRPr kumimoji="1">
                <a:solidFill>
                  <a:schemeClr val="tx1"/>
                </a:solidFill>
                <a:latin typeface="Arial" panose="020B0604020202020204" pitchFamily="34" charset="0"/>
                <a:ea typeface="思源黑体 HW Bold"/>
                <a:cs typeface="思源黑体 HW Bold"/>
              </a:defRPr>
            </a:lvl3pPr>
            <a:lvl4pPr marL="1600200" indent="-228600" eaLnBrk="0" hangingPunct="0">
              <a:defRPr kumimoji="1">
                <a:solidFill>
                  <a:schemeClr val="tx1"/>
                </a:solidFill>
                <a:latin typeface="Arial" panose="020B0604020202020204" pitchFamily="34" charset="0"/>
                <a:ea typeface="思源黑体 HW Bold"/>
                <a:cs typeface="思源黑体 HW Bold"/>
              </a:defRPr>
            </a:lvl4pPr>
            <a:lvl5pPr marL="2057400" indent="-228600" eaLnBrk="0" hangingPunct="0">
              <a:defRPr kumimoji="1">
                <a:solidFill>
                  <a:schemeClr val="tx1"/>
                </a:solidFill>
                <a:latin typeface="Arial" panose="020B0604020202020204" pitchFamily="34" charset="0"/>
                <a:ea typeface="思源黑体 HW Bold"/>
                <a:cs typeface="思源黑体 HW Bold"/>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9pPr>
          </a:lstStyle>
          <a:p>
            <a:pPr algn="ctr" eaLnBrk="1" hangingPunct="1">
              <a:buFont typeface="Arial" panose="020B0604020202020204" pitchFamily="34" charset="0"/>
              <a:buNone/>
            </a:pPr>
            <a:r>
              <a:rPr kumimoji="0" lang="zh-TW" altLang="en-US" sz="2400" b="1" dirty="0">
                <a:latin typeface="標楷體" panose="03000509000000000000" pitchFamily="65" charset="-120"/>
                <a:ea typeface="標楷體" panose="03000509000000000000" pitchFamily="65" charset="-120"/>
                <a:cs typeface="華康仿宋體W6"/>
              </a:rPr>
              <a:t>北區</a:t>
            </a:r>
          </a:p>
        </p:txBody>
      </p:sp>
      <p:sp>
        <p:nvSpPr>
          <p:cNvPr id="11" name="AutoShape 39"/>
          <p:cNvSpPr>
            <a:spLocks noChangeArrowheads="1"/>
          </p:cNvSpPr>
          <p:nvPr/>
        </p:nvSpPr>
        <p:spPr bwMode="gray">
          <a:xfrm>
            <a:off x="2662316" y="2687853"/>
            <a:ext cx="1008000" cy="682957"/>
          </a:xfrm>
          <a:prstGeom prst="wedgeRoundRectCallout">
            <a:avLst>
              <a:gd name="adj1" fmla="val 165603"/>
              <a:gd name="adj2" fmla="val 97396"/>
              <a:gd name="adj3" fmla="val 16667"/>
            </a:avLst>
          </a:prstGeom>
          <a:solidFill>
            <a:srgbClr val="FF00FF"/>
          </a:solidFill>
          <a:ln w="9525">
            <a:solidFill>
              <a:srgbClr val="000000"/>
            </a:solidFill>
            <a:miter lim="800000"/>
            <a:headEnd/>
            <a:tailEnd/>
          </a:ln>
        </p:spPr>
        <p:txBody>
          <a:bodyPr anchor="ctr"/>
          <a:lstStyle>
            <a:lvl1pPr eaLnBrk="0" hangingPunct="0">
              <a:defRPr kumimoji="1">
                <a:solidFill>
                  <a:schemeClr val="tx1"/>
                </a:solidFill>
                <a:latin typeface="Arial" panose="020B0604020202020204" pitchFamily="34" charset="0"/>
                <a:ea typeface="思源黑体 HW Bold"/>
                <a:cs typeface="思源黑体 HW Bold"/>
              </a:defRPr>
            </a:lvl1pPr>
            <a:lvl2pPr marL="742950" indent="-285750" eaLnBrk="0" hangingPunct="0">
              <a:defRPr kumimoji="1">
                <a:solidFill>
                  <a:schemeClr val="tx1"/>
                </a:solidFill>
                <a:latin typeface="Arial" panose="020B0604020202020204" pitchFamily="34" charset="0"/>
                <a:ea typeface="思源黑体 HW Bold"/>
                <a:cs typeface="思源黑体 HW Bold"/>
              </a:defRPr>
            </a:lvl2pPr>
            <a:lvl3pPr marL="1143000" indent="-228600" eaLnBrk="0" hangingPunct="0">
              <a:defRPr kumimoji="1">
                <a:solidFill>
                  <a:schemeClr val="tx1"/>
                </a:solidFill>
                <a:latin typeface="Arial" panose="020B0604020202020204" pitchFamily="34" charset="0"/>
                <a:ea typeface="思源黑体 HW Bold"/>
                <a:cs typeface="思源黑体 HW Bold"/>
              </a:defRPr>
            </a:lvl3pPr>
            <a:lvl4pPr marL="1600200" indent="-228600" eaLnBrk="0" hangingPunct="0">
              <a:defRPr kumimoji="1">
                <a:solidFill>
                  <a:schemeClr val="tx1"/>
                </a:solidFill>
                <a:latin typeface="Arial" panose="020B0604020202020204" pitchFamily="34" charset="0"/>
                <a:ea typeface="思源黑体 HW Bold"/>
                <a:cs typeface="思源黑体 HW Bold"/>
              </a:defRPr>
            </a:lvl4pPr>
            <a:lvl5pPr marL="2057400" indent="-228600" eaLnBrk="0" hangingPunct="0">
              <a:defRPr kumimoji="1">
                <a:solidFill>
                  <a:schemeClr val="tx1"/>
                </a:solidFill>
                <a:latin typeface="Arial" panose="020B0604020202020204" pitchFamily="34" charset="0"/>
                <a:ea typeface="思源黑体 HW Bold"/>
                <a:cs typeface="思源黑体 HW Bold"/>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思源黑体 HW Bold"/>
                <a:cs typeface="思源黑体 HW Bold"/>
              </a:defRPr>
            </a:lvl9pPr>
          </a:lstStyle>
          <a:p>
            <a:pPr algn="ctr" eaLnBrk="1" hangingPunct="1">
              <a:buFont typeface="Arial" panose="020B0604020202020204" pitchFamily="34" charset="0"/>
              <a:buNone/>
            </a:pPr>
            <a:r>
              <a:rPr kumimoji="0" lang="zh-TW" altLang="en-US" sz="2400" b="1" dirty="0">
                <a:latin typeface="標楷體" panose="03000509000000000000" pitchFamily="65" charset="-120"/>
                <a:ea typeface="標楷體" panose="03000509000000000000" pitchFamily="65" charset="-120"/>
                <a:cs typeface="華康仿宋體W6"/>
              </a:rPr>
              <a:t>南區</a:t>
            </a:r>
          </a:p>
        </p:txBody>
      </p:sp>
      <p:sp>
        <p:nvSpPr>
          <p:cNvPr id="12" name="Freeform 27">
            <a:extLst>
              <a:ext uri="{FF2B5EF4-FFF2-40B4-BE49-F238E27FC236}">
                <a16:creationId xmlns:a16="http://schemas.microsoft.com/office/drawing/2014/main" id="{01458C44-601F-4A63-BF7B-0D5261E65D59}"/>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5"/>
            <a:stretch>
              <a:fillRect/>
            </a:stretch>
          </a:blipFill>
        </p:spPr>
      </p:sp>
      <p:sp>
        <p:nvSpPr>
          <p:cNvPr id="16" name="標題 1">
            <a:extLst>
              <a:ext uri="{FF2B5EF4-FFF2-40B4-BE49-F238E27FC236}">
                <a16:creationId xmlns:a16="http://schemas.microsoft.com/office/drawing/2014/main" id="{72641FB9-27A6-4597-9BBF-F196E444882A}"/>
              </a:ext>
            </a:extLst>
          </p:cNvPr>
          <p:cNvSpPr>
            <a:spLocks noGrp="1"/>
          </p:cNvSpPr>
          <p:nvPr>
            <p:ph type="title"/>
          </p:nvPr>
        </p:nvSpPr>
        <p:spPr>
          <a:xfrm>
            <a:off x="870168" y="-135175"/>
            <a:ext cx="10972800" cy="1143000"/>
          </a:xfrm>
        </p:spPr>
        <p:txBody>
          <a:bodyPr/>
          <a:lstStyle/>
          <a:p>
            <a:pPr algn="l" fontAlgn="auto">
              <a:spcAft>
                <a:spcPts val="0"/>
              </a:spcAft>
            </a:pPr>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藝術才能班</a:t>
            </a:r>
            <a:r>
              <a:rPr lang="en-US" altLang="zh-TW" dirty="0">
                <a:solidFill>
                  <a:schemeClr val="bg1"/>
                </a:solidFill>
              </a:rPr>
              <a:t>(4)</a:t>
            </a:r>
            <a:endParaRPr lang="zh-TW" altLang="en-US" dirty="0">
              <a:solidFill>
                <a:schemeClr val="bg1"/>
              </a:solidFill>
            </a:endParaRPr>
          </a:p>
        </p:txBody>
      </p:sp>
    </p:spTree>
    <p:extLst>
      <p:ext uri="{BB962C8B-B14F-4D97-AF65-F5344CB8AC3E}">
        <p14:creationId xmlns:p14="http://schemas.microsoft.com/office/powerpoint/2010/main" val="13244203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pSp>
        <p:nvGrpSpPr>
          <p:cNvPr id="2" name="群組 1">
            <a:extLst>
              <a:ext uri="{FF2B5EF4-FFF2-40B4-BE49-F238E27FC236}">
                <a16:creationId xmlns:a16="http://schemas.microsoft.com/office/drawing/2014/main" id="{A698944F-55D0-4AF4-B43D-2768DDB3E5D1}"/>
              </a:ext>
            </a:extLst>
          </p:cNvPr>
          <p:cNvGrpSpPr/>
          <p:nvPr/>
        </p:nvGrpSpPr>
        <p:grpSpPr>
          <a:xfrm>
            <a:off x="6291628" y="1408829"/>
            <a:ext cx="4628907" cy="5260829"/>
            <a:chOff x="6498798" y="1408829"/>
            <a:chExt cx="4628907" cy="5260829"/>
          </a:xfrm>
        </p:grpSpPr>
        <p:sp>
          <p:nvSpPr>
            <p:cNvPr id="5" name="流程圖: 程序 4">
              <a:extLst>
                <a:ext uri="{FF2B5EF4-FFF2-40B4-BE49-F238E27FC236}">
                  <a16:creationId xmlns:a16="http://schemas.microsoft.com/office/drawing/2014/main" id="{8AC7359D-1575-4AA6-B46E-CAEB5A2C8F29}"/>
                </a:ext>
              </a:extLst>
            </p:cNvPr>
            <p:cNvSpPr/>
            <p:nvPr/>
          </p:nvSpPr>
          <p:spPr>
            <a:xfrm>
              <a:off x="6498798" y="1989138"/>
              <a:ext cx="4628907" cy="4680520"/>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eaLnBrk="1" fontAlgn="auto" hangingPunct="1">
                <a:spcBef>
                  <a:spcPts val="0"/>
                </a:spcBef>
                <a:spcAft>
                  <a:spcPts val="0"/>
                </a:spcAft>
              </a:pPr>
              <a:r>
                <a:rPr kumimoji="0" lang="zh-TW" altLang="en-US" sz="3600" b="1" dirty="0">
                  <a:solidFill>
                    <a:prstClr val="black"/>
                  </a:solidFill>
                  <a:latin typeface="微軟正黑體" panose="020B0604030504040204" pitchFamily="34" charset="-120"/>
                  <a:ea typeface="微軟正黑體" panose="020B0604030504040204" pitchFamily="34" charset="-120"/>
                </a:rPr>
                <a:t>競賽表現</a:t>
              </a:r>
              <a:endParaRPr kumimoji="0" lang="en-US" altLang="zh-TW" sz="3600" b="1" dirty="0">
                <a:solidFill>
                  <a:prstClr val="black"/>
                </a:solidFill>
                <a:latin typeface="微軟正黑體" panose="020B0604030504040204" pitchFamily="34" charset="-120"/>
                <a:ea typeface="微軟正黑體" panose="020B0604030504040204" pitchFamily="34" charset="-120"/>
              </a:endParaRPr>
            </a:p>
            <a:p>
              <a:pPr marL="342900" indent="-342900" eaLnBrk="1" fontAlgn="auto" hangingPunct="1">
                <a:spcBef>
                  <a:spcPts val="0"/>
                </a:spcBef>
                <a:spcAft>
                  <a:spcPts val="0"/>
                </a:spcAft>
                <a:buFont typeface="Wingdings" panose="05000000000000000000" pitchFamily="2" charset="2"/>
                <a:buChar char="ü"/>
              </a:pPr>
              <a:r>
                <a:rPr kumimoji="0" lang="zh-TW" altLang="en-US" sz="2800" dirty="0">
                  <a:solidFill>
                    <a:prstClr val="black"/>
                  </a:solidFill>
                  <a:latin typeface="Times New Roman"/>
                  <a:ea typeface="標楷體"/>
                </a:rPr>
                <a:t>競賽表現特別優異者，可提出書面審查資料</a:t>
              </a:r>
              <a:endParaRPr kumimoji="0" lang="en-US" altLang="zh-TW" sz="2800" dirty="0">
                <a:solidFill>
                  <a:prstClr val="black"/>
                </a:solidFill>
                <a:latin typeface="Times New Roman"/>
                <a:ea typeface="標楷體"/>
              </a:endParaRPr>
            </a:p>
            <a:p>
              <a:pPr marL="342900" indent="-342900" eaLnBrk="1" fontAlgn="auto" hangingPunct="1">
                <a:spcBef>
                  <a:spcPts val="0"/>
                </a:spcBef>
                <a:spcAft>
                  <a:spcPts val="0"/>
                </a:spcAft>
                <a:buFont typeface="Wingdings" panose="05000000000000000000" pitchFamily="2" charset="2"/>
                <a:buChar char="ü"/>
              </a:pPr>
              <a:r>
                <a:rPr kumimoji="0" lang="zh-TW" altLang="en-US" sz="2800" dirty="0">
                  <a:solidFill>
                    <a:prstClr val="black"/>
                  </a:solidFill>
                  <a:latin typeface="Times New Roman"/>
                  <a:ea typeface="標楷體"/>
                </a:rPr>
                <a:t>依「高中藝術才能美術（音樂、舞蹈）類學生競賽表現採認參照標準」進行書面審查。</a:t>
              </a:r>
              <a:endParaRPr kumimoji="0" lang="en-US" altLang="zh-TW" sz="2800" dirty="0">
                <a:solidFill>
                  <a:prstClr val="black"/>
                </a:solidFill>
                <a:latin typeface="Times New Roman"/>
                <a:ea typeface="標楷體"/>
              </a:endParaRPr>
            </a:p>
            <a:p>
              <a:pPr marL="342900" indent="-342900" eaLnBrk="1" fontAlgn="auto" hangingPunct="1">
                <a:spcBef>
                  <a:spcPts val="0"/>
                </a:spcBef>
                <a:spcAft>
                  <a:spcPts val="0"/>
                </a:spcAft>
                <a:buFont typeface="Wingdings" panose="05000000000000000000" pitchFamily="2" charset="2"/>
                <a:buChar char="ü"/>
              </a:pPr>
              <a:r>
                <a:rPr kumimoji="0" lang="zh-TW" altLang="en-US" sz="2800" dirty="0">
                  <a:solidFill>
                    <a:prstClr val="black"/>
                  </a:solidFill>
                  <a:latin typeface="Times New Roman"/>
                  <a:ea typeface="標楷體"/>
                </a:rPr>
                <a:t>經鑑輔會鑑定通過後，即可報到入學。</a:t>
              </a:r>
            </a:p>
          </p:txBody>
        </p:sp>
        <p:sp>
          <p:nvSpPr>
            <p:cNvPr id="7" name="流程圖: 程序 6">
              <a:extLst>
                <a:ext uri="{FF2B5EF4-FFF2-40B4-BE49-F238E27FC236}">
                  <a16:creationId xmlns:a16="http://schemas.microsoft.com/office/drawing/2014/main" id="{419B6997-4EA9-4F7E-AAF5-CB6FB24B955D}"/>
                </a:ext>
              </a:extLst>
            </p:cNvPr>
            <p:cNvSpPr/>
            <p:nvPr/>
          </p:nvSpPr>
          <p:spPr>
            <a:xfrm>
              <a:off x="7337087" y="1408829"/>
              <a:ext cx="2952328" cy="864096"/>
            </a:xfrm>
            <a:prstGeom prst="flowChartProcess">
              <a:avLst/>
            </a:prstGeom>
          </p:spPr>
          <p:style>
            <a:lnRef idx="3">
              <a:schemeClr val="lt1"/>
            </a:lnRef>
            <a:fillRef idx="1">
              <a:schemeClr val="accent6"/>
            </a:fillRef>
            <a:effectRef idx="1">
              <a:schemeClr val="accent6"/>
            </a:effectRef>
            <a:fontRef idx="minor">
              <a:schemeClr val="lt1"/>
            </a:fontRef>
          </p:style>
          <p:txBody>
            <a:bodyPr rtlCol="0" anchor="ctr"/>
            <a:lstStyle/>
            <a:p>
              <a:pPr algn="ctr" eaLnBrk="1" fontAlgn="auto" hangingPunct="1">
                <a:spcBef>
                  <a:spcPts val="0"/>
                </a:spcBef>
                <a:spcAft>
                  <a:spcPts val="0"/>
                </a:spcAft>
              </a:pPr>
              <a:r>
                <a:rPr kumimoji="0" lang="zh-TW" altLang="en-US" sz="3200" dirty="0">
                  <a:solidFill>
                    <a:prstClr val="white"/>
                  </a:solidFill>
                  <a:latin typeface="Times New Roman"/>
                  <a:ea typeface="標楷體"/>
                </a:rPr>
                <a:t>管道二</a:t>
              </a:r>
            </a:p>
          </p:txBody>
        </p:sp>
      </p:grpSp>
      <p:grpSp>
        <p:nvGrpSpPr>
          <p:cNvPr id="3" name="群組 2">
            <a:extLst>
              <a:ext uri="{FF2B5EF4-FFF2-40B4-BE49-F238E27FC236}">
                <a16:creationId xmlns:a16="http://schemas.microsoft.com/office/drawing/2014/main" id="{5B934535-5CC1-4E80-8B1D-9093A646D770}"/>
              </a:ext>
            </a:extLst>
          </p:cNvPr>
          <p:cNvGrpSpPr/>
          <p:nvPr/>
        </p:nvGrpSpPr>
        <p:grpSpPr>
          <a:xfrm>
            <a:off x="1128809" y="1412776"/>
            <a:ext cx="4743674" cy="5256882"/>
            <a:chOff x="1335979" y="1412776"/>
            <a:chExt cx="4743674" cy="5256882"/>
          </a:xfrm>
        </p:grpSpPr>
        <p:sp>
          <p:nvSpPr>
            <p:cNvPr id="6" name="流程圖: 程序 5">
              <a:extLst>
                <a:ext uri="{FF2B5EF4-FFF2-40B4-BE49-F238E27FC236}">
                  <a16:creationId xmlns:a16="http://schemas.microsoft.com/office/drawing/2014/main" id="{F0D3DF25-DA52-4D11-86E2-5B51EADA9873}"/>
                </a:ext>
              </a:extLst>
            </p:cNvPr>
            <p:cNvSpPr/>
            <p:nvPr/>
          </p:nvSpPr>
          <p:spPr>
            <a:xfrm>
              <a:off x="1335979" y="1989138"/>
              <a:ext cx="4743674" cy="4680520"/>
            </a:xfrm>
            <a:prstGeom prst="flowChart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eaLnBrk="1" fontAlgn="auto" hangingPunct="1">
                <a:spcBef>
                  <a:spcPts val="0"/>
                </a:spcBef>
                <a:spcAft>
                  <a:spcPts val="0"/>
                </a:spcAft>
              </a:pPr>
              <a:r>
                <a:rPr kumimoji="0" lang="zh-TW" altLang="en-US" sz="3600" b="1" dirty="0">
                  <a:solidFill>
                    <a:prstClr val="black"/>
                  </a:solidFill>
                  <a:latin typeface="微軟正黑體" panose="020B0604030504040204" pitchFamily="34" charset="-120"/>
                  <a:ea typeface="微軟正黑體" panose="020B0604030504040204" pitchFamily="34" charset="-120"/>
                </a:rPr>
                <a:t>術科測驗</a:t>
              </a:r>
              <a:endParaRPr kumimoji="0" lang="en-US" altLang="zh-TW" sz="2000" b="1" dirty="0">
                <a:solidFill>
                  <a:prstClr val="black"/>
                </a:solidFill>
                <a:latin typeface="Times New Roman"/>
                <a:ea typeface="標楷體"/>
              </a:endParaRPr>
            </a:p>
            <a:p>
              <a:pPr marL="442913" indent="-266700" eaLnBrk="1" fontAlgn="auto" hangingPunct="1">
                <a:spcBef>
                  <a:spcPts val="0"/>
                </a:spcBef>
                <a:spcAft>
                  <a:spcPts val="0"/>
                </a:spcAft>
                <a:buFont typeface="Wingdings" panose="05000000000000000000" pitchFamily="2" charset="2"/>
                <a:buChar char="ü"/>
              </a:pPr>
              <a:r>
                <a:rPr kumimoji="0" lang="zh-TW" altLang="en-US" sz="2800" dirty="0">
                  <a:solidFill>
                    <a:prstClr val="black"/>
                  </a:solidFill>
                  <a:latin typeface="Times New Roman"/>
                  <a:ea typeface="標楷體"/>
                </a:rPr>
                <a:t>招生作業分</a:t>
              </a:r>
              <a:r>
                <a:rPr kumimoji="0" lang="zh-TW" altLang="en-US" sz="2800" b="1" dirty="0">
                  <a:solidFill>
                    <a:srgbClr val="9BBB59">
                      <a:lumMod val="75000"/>
                    </a:srgbClr>
                  </a:solidFill>
                  <a:latin typeface="Times New Roman"/>
                  <a:ea typeface="標楷體"/>
                </a:rPr>
                <a:t>術科測驗</a:t>
              </a:r>
              <a:r>
                <a:rPr kumimoji="0" lang="zh-TW" altLang="en-US" sz="2800" dirty="0">
                  <a:solidFill>
                    <a:prstClr val="black"/>
                  </a:solidFill>
                  <a:latin typeface="Times New Roman"/>
                  <a:ea typeface="標楷體"/>
                </a:rPr>
                <a:t>及</a:t>
              </a:r>
              <a:r>
                <a:rPr kumimoji="0" lang="zh-TW" altLang="en-US" sz="2800" b="1" dirty="0">
                  <a:solidFill>
                    <a:srgbClr val="9BBB59">
                      <a:lumMod val="75000"/>
                    </a:srgbClr>
                  </a:solidFill>
                  <a:latin typeface="Times New Roman"/>
                  <a:ea typeface="標楷體"/>
                </a:rPr>
                <a:t>分發作業</a:t>
              </a:r>
              <a:r>
                <a:rPr kumimoji="0" lang="zh-TW" altLang="en-US" sz="2800" dirty="0">
                  <a:solidFill>
                    <a:prstClr val="black"/>
                  </a:solidFill>
                  <a:latin typeface="Times New Roman"/>
                  <a:ea typeface="標楷體"/>
                </a:rPr>
                <a:t>二階段辦理。</a:t>
              </a:r>
              <a:endParaRPr kumimoji="0" lang="en-US" altLang="zh-TW" sz="2800" dirty="0">
                <a:solidFill>
                  <a:prstClr val="black"/>
                </a:solidFill>
                <a:latin typeface="Times New Roman"/>
                <a:ea typeface="標楷體"/>
              </a:endParaRPr>
            </a:p>
            <a:p>
              <a:pPr marL="442913" indent="-266700" eaLnBrk="1" fontAlgn="auto" hangingPunct="1">
                <a:spcBef>
                  <a:spcPts val="0"/>
                </a:spcBef>
                <a:spcAft>
                  <a:spcPts val="0"/>
                </a:spcAft>
                <a:buFont typeface="Wingdings" panose="05000000000000000000" pitchFamily="2" charset="2"/>
                <a:buChar char="ü"/>
              </a:pPr>
              <a:r>
                <a:rPr kumimoji="0" lang="zh-TW" altLang="en-US" sz="2800" dirty="0">
                  <a:solidFill>
                    <a:prstClr val="black"/>
                  </a:solidFill>
                  <a:latin typeface="Times New Roman"/>
                  <a:ea typeface="標楷體"/>
                </a:rPr>
                <a:t>術科測驗：不得施以學科成就測驗</a:t>
              </a:r>
              <a:endParaRPr kumimoji="0" lang="en-US" altLang="zh-TW" sz="2800" dirty="0">
                <a:solidFill>
                  <a:prstClr val="black"/>
                </a:solidFill>
                <a:latin typeface="Times New Roman"/>
                <a:ea typeface="標楷體"/>
              </a:endParaRPr>
            </a:p>
            <a:p>
              <a:pPr marL="442913" indent="-266700" eaLnBrk="1" fontAlgn="auto" hangingPunct="1">
                <a:spcBef>
                  <a:spcPts val="0"/>
                </a:spcBef>
                <a:spcAft>
                  <a:spcPts val="0"/>
                </a:spcAft>
                <a:buFont typeface="Wingdings" panose="05000000000000000000" pitchFamily="2" charset="2"/>
                <a:buChar char="ü"/>
              </a:pPr>
              <a:r>
                <a:rPr kumimoji="0" lang="zh-TW" altLang="en-US" sz="2800" dirty="0">
                  <a:solidFill>
                    <a:prstClr val="black"/>
                  </a:solidFill>
                  <a:latin typeface="Times New Roman"/>
                  <a:ea typeface="標楷體"/>
                </a:rPr>
                <a:t>分發作業：以術科測驗分數及學生志願作為入學依據，並得以國民中學教育會考績為入學門檻。</a:t>
              </a:r>
            </a:p>
          </p:txBody>
        </p:sp>
        <p:sp>
          <p:nvSpPr>
            <p:cNvPr id="8" name="流程圖: 程序 7">
              <a:extLst>
                <a:ext uri="{FF2B5EF4-FFF2-40B4-BE49-F238E27FC236}">
                  <a16:creationId xmlns:a16="http://schemas.microsoft.com/office/drawing/2014/main" id="{921955F1-C924-4177-80B5-D0E999936752}"/>
                </a:ext>
              </a:extLst>
            </p:cNvPr>
            <p:cNvSpPr/>
            <p:nvPr/>
          </p:nvSpPr>
          <p:spPr>
            <a:xfrm>
              <a:off x="2231652" y="1412776"/>
              <a:ext cx="2952328" cy="864096"/>
            </a:xfrm>
            <a:prstGeom prst="flowChartProcess">
              <a:avLst/>
            </a:prstGeom>
          </p:spPr>
          <p:style>
            <a:lnRef idx="3">
              <a:schemeClr val="lt1"/>
            </a:lnRef>
            <a:fillRef idx="1">
              <a:schemeClr val="accent3"/>
            </a:fillRef>
            <a:effectRef idx="1">
              <a:schemeClr val="accent3"/>
            </a:effectRef>
            <a:fontRef idx="minor">
              <a:schemeClr val="lt1"/>
            </a:fontRef>
          </p:style>
          <p:txBody>
            <a:bodyPr rtlCol="0" anchor="ctr"/>
            <a:lstStyle/>
            <a:p>
              <a:pPr algn="ctr" eaLnBrk="1" fontAlgn="auto" hangingPunct="1">
                <a:spcBef>
                  <a:spcPts val="0"/>
                </a:spcBef>
                <a:spcAft>
                  <a:spcPts val="0"/>
                </a:spcAft>
              </a:pPr>
              <a:r>
                <a:rPr kumimoji="0" lang="zh-TW" altLang="en-US" sz="3200" dirty="0">
                  <a:solidFill>
                    <a:prstClr val="white"/>
                  </a:solidFill>
                  <a:latin typeface="Times New Roman"/>
                  <a:ea typeface="標楷體"/>
                </a:rPr>
                <a:t>管道一</a:t>
              </a:r>
            </a:p>
          </p:txBody>
        </p:sp>
      </p:grpSp>
      <p:sp>
        <p:nvSpPr>
          <p:cNvPr id="10" name="Freeform 27">
            <a:extLst>
              <a:ext uri="{FF2B5EF4-FFF2-40B4-BE49-F238E27FC236}">
                <a16:creationId xmlns:a16="http://schemas.microsoft.com/office/drawing/2014/main" id="{ABA9D15A-85C2-44EC-94B5-C59C64DF2CAD}"/>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2"/>
            <a:stretch>
              <a:fillRect/>
            </a:stretch>
          </a:blipFill>
        </p:spPr>
      </p:sp>
      <p:sp>
        <p:nvSpPr>
          <p:cNvPr id="11" name="標題 1">
            <a:extLst>
              <a:ext uri="{FF2B5EF4-FFF2-40B4-BE49-F238E27FC236}">
                <a16:creationId xmlns:a16="http://schemas.microsoft.com/office/drawing/2014/main" id="{63E2412B-28DB-4EFF-B7ED-3086451B35AD}"/>
              </a:ext>
            </a:extLst>
          </p:cNvPr>
          <p:cNvSpPr>
            <a:spLocks noGrp="1"/>
          </p:cNvSpPr>
          <p:nvPr>
            <p:ph type="title"/>
          </p:nvPr>
        </p:nvSpPr>
        <p:spPr>
          <a:xfrm>
            <a:off x="870168" y="-135175"/>
            <a:ext cx="10972800" cy="1143000"/>
          </a:xfrm>
        </p:spPr>
        <p:txBody>
          <a:bodyPr/>
          <a:lstStyle/>
          <a:p>
            <a:pPr algn="l" fontAlgn="auto">
              <a:spcAft>
                <a:spcPts val="0"/>
              </a:spcAft>
            </a:pPr>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藝術才能班</a:t>
            </a:r>
            <a:r>
              <a:rPr lang="en-US" altLang="zh-TW" dirty="0">
                <a:solidFill>
                  <a:schemeClr val="bg1"/>
                </a:solidFill>
              </a:rPr>
              <a:t>(5)</a:t>
            </a:r>
            <a:endParaRPr lang="zh-TW" altLang="en-US" dirty="0">
              <a:solidFill>
                <a:schemeClr val="bg1"/>
              </a:solidFill>
            </a:endParaRPr>
          </a:p>
        </p:txBody>
      </p:sp>
    </p:spTree>
    <p:extLst>
      <p:ext uri="{BB962C8B-B14F-4D97-AF65-F5344CB8AC3E}">
        <p14:creationId xmlns:p14="http://schemas.microsoft.com/office/powerpoint/2010/main" val="1372132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F8A9AFF7-3EEC-46A8-B8E8-C5B16BD3A944}"/>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550096" y="1412776"/>
            <a:ext cx="9154416" cy="4392488"/>
          </a:xfrm>
        </p:spPr>
        <p:txBody>
          <a:bodyPr>
            <a:normAutofit/>
          </a:bodyPr>
          <a:lstStyle/>
          <a:p>
            <a:pPr>
              <a:buSzPct val="70000"/>
            </a:pPr>
            <a:r>
              <a:rPr lang="zh-TW" altLang="en-US" sz="2800" dirty="0"/>
              <a:t>各高級中等學校得單獨或聯合招生。</a:t>
            </a:r>
            <a:endParaRPr lang="en-US" altLang="zh-TW" sz="2800" dirty="0"/>
          </a:p>
          <a:p>
            <a:pPr>
              <a:buSzPct val="70000"/>
            </a:pPr>
            <a:r>
              <a:rPr lang="zh-TW" altLang="en-US" sz="2800" dirty="0"/>
              <a:t>得參採國中教育會考成績作為</a:t>
            </a:r>
            <a:r>
              <a:rPr lang="zh-TW" altLang="en-US" sz="2800" dirty="0">
                <a:solidFill>
                  <a:srgbClr val="FF0066"/>
                </a:solidFill>
              </a:rPr>
              <a:t>錄取門檻</a:t>
            </a:r>
            <a:r>
              <a:rPr lang="zh-TW" altLang="en-US" sz="2800" dirty="0"/>
              <a:t>。</a:t>
            </a:r>
            <a:endParaRPr lang="en-US" altLang="zh-TW" sz="2800" dirty="0"/>
          </a:p>
          <a:p>
            <a:pPr marL="363538" indent="-363538">
              <a:buSzPct val="70000"/>
            </a:pPr>
            <a:r>
              <a:rPr lang="zh-TW" altLang="en-US" sz="2800" dirty="0"/>
              <a:t>依術科測驗分數及學生志願，作為錄取依據。</a:t>
            </a:r>
            <a:endParaRPr lang="en-US" altLang="zh-TW" sz="2800" dirty="0"/>
          </a:p>
          <a:p>
            <a:pPr marL="363538" indent="-363538">
              <a:buSzPct val="70000"/>
            </a:pPr>
            <a:r>
              <a:rPr lang="zh-TW" altLang="zh-TW" sz="2800" b="1" u="sng" dirty="0">
                <a:solidFill>
                  <a:srgbClr val="FF0000"/>
                </a:solidFill>
              </a:rPr>
              <a:t>學生可</a:t>
            </a:r>
            <a:r>
              <a:rPr lang="zh-TW" altLang="en-US" sz="2800" b="1" u="sng" dirty="0">
                <a:solidFill>
                  <a:srgbClr val="FF0000"/>
                </a:solidFill>
              </a:rPr>
              <a:t>自行</a:t>
            </a:r>
            <a:r>
              <a:rPr lang="zh-TW" altLang="zh-TW" sz="2800" b="1" u="sng" dirty="0">
                <a:solidFill>
                  <a:srgbClr val="FF0000"/>
                </a:solidFill>
              </a:rPr>
              <a:t>擇一就學區報考</a:t>
            </a:r>
            <a:r>
              <a:rPr lang="zh-TW" altLang="en-US" sz="2800" dirty="0"/>
              <a:t>，不受國民中學學籍所在地就學區限制。</a:t>
            </a:r>
            <a:endParaRPr lang="en-US" altLang="zh-TW" sz="2800" dirty="0"/>
          </a:p>
          <a:p>
            <a:pPr marL="363538" indent="-363538">
              <a:buSzPct val="70000"/>
            </a:pPr>
            <a:r>
              <a:rPr lang="en-US" altLang="zh-TW" sz="2800" dirty="0"/>
              <a:t>115 </a:t>
            </a:r>
            <a:r>
              <a:rPr lang="zh-TW" altLang="zh-TW" sz="2800" dirty="0"/>
              <a:t>學年度有</a:t>
            </a:r>
            <a:r>
              <a:rPr lang="en-US" altLang="zh-TW" sz="2800" dirty="0"/>
              <a:t>13</a:t>
            </a:r>
            <a:r>
              <a:rPr lang="zh-TW" altLang="zh-TW" sz="2800" dirty="0"/>
              <a:t>個就學區</a:t>
            </a:r>
            <a:r>
              <a:rPr lang="zh-TW" altLang="en-US" sz="2800" dirty="0"/>
              <a:t>，</a:t>
            </a:r>
            <a:r>
              <a:rPr lang="zh-TW" altLang="zh-TW" sz="2800" dirty="0"/>
              <a:t>計</a:t>
            </a:r>
            <a:r>
              <a:rPr lang="en-US" altLang="zh-TW" sz="2800" dirty="0"/>
              <a:t>88</a:t>
            </a:r>
            <a:r>
              <a:rPr lang="zh-TW" altLang="zh-TW" sz="2800" dirty="0"/>
              <a:t>所高級中等學校，提供</a:t>
            </a:r>
            <a:r>
              <a:rPr lang="en-US" altLang="zh-TW" sz="2800" dirty="0"/>
              <a:t>357</a:t>
            </a:r>
            <a:r>
              <a:rPr lang="zh-TW" altLang="zh-TW" sz="2800" dirty="0"/>
              <a:t>科班</a:t>
            </a:r>
            <a:r>
              <a:rPr lang="zh-TW" altLang="en-US" sz="2800" dirty="0"/>
              <a:t>，</a:t>
            </a:r>
            <a:r>
              <a:rPr lang="zh-TW" altLang="zh-TW" sz="2800" dirty="0"/>
              <a:t>總計</a:t>
            </a:r>
            <a:r>
              <a:rPr lang="en-US" altLang="zh-TW" sz="2800" dirty="0"/>
              <a:t>7,821</a:t>
            </a:r>
            <a:r>
              <a:rPr lang="zh-TW" altLang="zh-TW" sz="2800" dirty="0"/>
              <a:t>個名額</a:t>
            </a:r>
            <a:r>
              <a:rPr lang="zh-TW" altLang="en-US" sz="2800" dirty="0"/>
              <a:t>。</a:t>
            </a:r>
            <a:endParaRPr lang="en-US" altLang="zh-TW" sz="2800" dirty="0"/>
          </a:p>
          <a:p>
            <a:pPr marL="363538" indent="-363538">
              <a:buSzPct val="70000"/>
            </a:pPr>
            <a:r>
              <a:rPr lang="zh-TW" altLang="en-US" sz="2800" dirty="0"/>
              <a:t>總召學校：</a:t>
            </a:r>
            <a:r>
              <a:rPr lang="zh-TW" altLang="en-US" sz="2800" b="1" dirty="0">
                <a:solidFill>
                  <a:srgbClr val="FF0000"/>
                </a:solidFill>
              </a:rPr>
              <a:t>國立臺南海事水產職業學校</a:t>
            </a:r>
          </a:p>
        </p:txBody>
      </p:sp>
      <p:pic>
        <p:nvPicPr>
          <p:cNvPr id="9" name="圖片 8">
            <a:extLst>
              <a:ext uri="{FF2B5EF4-FFF2-40B4-BE49-F238E27FC236}">
                <a16:creationId xmlns:a16="http://schemas.microsoft.com/office/drawing/2014/main" id="{457A4D73-0991-42EF-81AA-D6CCA361944B}"/>
              </a:ext>
            </a:extLst>
          </p:cNvPr>
          <p:cNvPicPr>
            <a:picLocks noChangeAspect="1"/>
          </p:cNvPicPr>
          <p:nvPr/>
        </p:nvPicPr>
        <p:blipFill>
          <a:blip r:embed="rId5"/>
          <a:stretch>
            <a:fillRect/>
          </a:stretch>
        </p:blipFill>
        <p:spPr>
          <a:xfrm>
            <a:off x="8155749" y="4380816"/>
            <a:ext cx="2650556" cy="1607218"/>
          </a:xfrm>
          <a:prstGeom prst="rect">
            <a:avLst/>
          </a:prstGeom>
        </p:spPr>
      </p:pic>
      <p:sp>
        <p:nvSpPr>
          <p:cNvPr id="7" name="文字方塊 6">
            <a:extLst>
              <a:ext uri="{FF2B5EF4-FFF2-40B4-BE49-F238E27FC236}">
                <a16:creationId xmlns:a16="http://schemas.microsoft.com/office/drawing/2014/main" id="{843A9460-4398-4AC8-97FF-3BEDF593C08B}"/>
              </a:ext>
            </a:extLst>
          </p:cNvPr>
          <p:cNvSpPr txBox="1"/>
          <p:nvPr/>
        </p:nvSpPr>
        <p:spPr>
          <a:xfrm>
            <a:off x="7896200" y="6252391"/>
            <a:ext cx="3329050" cy="461665"/>
          </a:xfrm>
          <a:prstGeom prst="rect">
            <a:avLst/>
          </a:prstGeom>
          <a:noFill/>
        </p:spPr>
        <p:txBody>
          <a:bodyPr wrap="square" rtlCol="0">
            <a:spAutoFit/>
          </a:bodyPr>
          <a:lstStyle/>
          <a:p>
            <a:r>
              <a:rPr lang="zh-TW" altLang="en-US" sz="2400" b="1" dirty="0">
                <a:solidFill>
                  <a:schemeClr val="bg1"/>
                </a:solidFill>
                <a:latin typeface="+mj-ea"/>
                <a:ea typeface="+mj-ea"/>
              </a:rPr>
              <a:t>適性入學宣導手冊</a:t>
            </a:r>
            <a:r>
              <a:rPr lang="en-US" altLang="zh-TW" sz="2400" b="1" dirty="0">
                <a:solidFill>
                  <a:schemeClr val="bg1"/>
                </a:solidFill>
                <a:latin typeface="+mj-ea"/>
                <a:ea typeface="+mj-ea"/>
              </a:rPr>
              <a:t>P.37</a:t>
            </a:r>
            <a:endParaRPr lang="zh-TW" altLang="en-US" sz="2400" b="1" dirty="0">
              <a:solidFill>
                <a:schemeClr val="bg1"/>
              </a:solidFill>
              <a:latin typeface="+mj-ea"/>
              <a:ea typeface="+mj-ea"/>
            </a:endParaRPr>
          </a:p>
        </p:txBody>
      </p:sp>
      <p:grpSp>
        <p:nvGrpSpPr>
          <p:cNvPr id="10" name="群組 9">
            <a:extLst>
              <a:ext uri="{FF2B5EF4-FFF2-40B4-BE49-F238E27FC236}">
                <a16:creationId xmlns:a16="http://schemas.microsoft.com/office/drawing/2014/main" id="{CA433768-477A-4C07-8BF5-00E89C0A2CF2}"/>
              </a:ext>
            </a:extLst>
          </p:cNvPr>
          <p:cNvGrpSpPr/>
          <p:nvPr/>
        </p:nvGrpSpPr>
        <p:grpSpPr>
          <a:xfrm>
            <a:off x="1833306" y="5410045"/>
            <a:ext cx="4532830" cy="1155979"/>
            <a:chOff x="1535760" y="5592452"/>
            <a:chExt cx="4532830" cy="1155979"/>
          </a:xfrm>
        </p:grpSpPr>
        <p:grpSp>
          <p:nvGrpSpPr>
            <p:cNvPr id="11" name="群組 10">
              <a:extLst>
                <a:ext uri="{FF2B5EF4-FFF2-40B4-BE49-F238E27FC236}">
                  <a16:creationId xmlns:a16="http://schemas.microsoft.com/office/drawing/2014/main" id="{A3F48AB6-03A6-4901-BAA2-8E959579C60C}"/>
                </a:ext>
              </a:extLst>
            </p:cNvPr>
            <p:cNvGrpSpPr/>
            <p:nvPr/>
          </p:nvGrpSpPr>
          <p:grpSpPr>
            <a:xfrm>
              <a:off x="1535760" y="5596303"/>
              <a:ext cx="1152128" cy="1152128"/>
              <a:chOff x="510681" y="5184425"/>
              <a:chExt cx="1152128" cy="1152128"/>
            </a:xfrm>
          </p:grpSpPr>
          <p:sp>
            <p:nvSpPr>
              <p:cNvPr id="21" name="橢圓 20">
                <a:extLst>
                  <a:ext uri="{FF2B5EF4-FFF2-40B4-BE49-F238E27FC236}">
                    <a16:creationId xmlns:a16="http://schemas.microsoft.com/office/drawing/2014/main" id="{33EBA2F1-3CE6-41E5-864F-48D4EFD32FCE}"/>
                  </a:ext>
                </a:extLst>
              </p:cNvPr>
              <p:cNvSpPr/>
              <p:nvPr/>
            </p:nvSpPr>
            <p:spPr>
              <a:xfrm>
                <a:off x="510681" y="5184425"/>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文字方塊 21">
                <a:extLst>
                  <a:ext uri="{FF2B5EF4-FFF2-40B4-BE49-F238E27FC236}">
                    <a16:creationId xmlns:a16="http://schemas.microsoft.com/office/drawing/2014/main" id="{30386B86-ADA9-4EDF-8A7C-6DB0B9DEA311}"/>
                  </a:ext>
                </a:extLst>
              </p:cNvPr>
              <p:cNvSpPr txBox="1"/>
              <p:nvPr/>
            </p:nvSpPr>
            <p:spPr>
              <a:xfrm>
                <a:off x="609600" y="5468101"/>
                <a:ext cx="1008112" cy="584775"/>
              </a:xfrm>
              <a:prstGeom prst="rect">
                <a:avLst/>
              </a:prstGeom>
              <a:noFill/>
            </p:spPr>
            <p:txBody>
              <a:bodyPr wrap="square" rtlCol="0">
                <a:spAutoFit/>
              </a:bodyPr>
              <a:lstStyle/>
              <a:p>
                <a:r>
                  <a:rPr lang="zh-TW" altLang="en-US" sz="3200" b="1" dirty="0">
                    <a:solidFill>
                      <a:srgbClr val="FFC000"/>
                    </a:solidFill>
                    <a:latin typeface="微軟正黑體" panose="020B0604030504040204" pitchFamily="34" charset="-120"/>
                    <a:ea typeface="微軟正黑體" panose="020B0604030504040204" pitchFamily="34" charset="-120"/>
                  </a:rPr>
                  <a:t>關西</a:t>
                </a:r>
              </a:p>
            </p:txBody>
          </p:sp>
        </p:grpSp>
        <p:grpSp>
          <p:nvGrpSpPr>
            <p:cNvPr id="13" name="群組 12">
              <a:extLst>
                <a:ext uri="{FF2B5EF4-FFF2-40B4-BE49-F238E27FC236}">
                  <a16:creationId xmlns:a16="http://schemas.microsoft.com/office/drawing/2014/main" id="{7F646E5C-5F3A-4A01-A8D1-35C4070045C6}"/>
                </a:ext>
              </a:extLst>
            </p:cNvPr>
            <p:cNvGrpSpPr/>
            <p:nvPr/>
          </p:nvGrpSpPr>
          <p:grpSpPr>
            <a:xfrm>
              <a:off x="3228642" y="5592453"/>
              <a:ext cx="1152128" cy="1152128"/>
              <a:chOff x="510681" y="5184425"/>
              <a:chExt cx="1152128" cy="1152128"/>
            </a:xfrm>
          </p:grpSpPr>
          <p:sp>
            <p:nvSpPr>
              <p:cNvPr id="17" name="橢圓 16">
                <a:extLst>
                  <a:ext uri="{FF2B5EF4-FFF2-40B4-BE49-F238E27FC236}">
                    <a16:creationId xmlns:a16="http://schemas.microsoft.com/office/drawing/2014/main" id="{87B76697-750B-43E0-8F41-1C267D281F78}"/>
                  </a:ext>
                </a:extLst>
              </p:cNvPr>
              <p:cNvSpPr/>
              <p:nvPr/>
            </p:nvSpPr>
            <p:spPr>
              <a:xfrm>
                <a:off x="510681" y="5184425"/>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文字方塊 17">
                <a:extLst>
                  <a:ext uri="{FF2B5EF4-FFF2-40B4-BE49-F238E27FC236}">
                    <a16:creationId xmlns:a16="http://schemas.microsoft.com/office/drawing/2014/main" id="{982FD06A-4952-4CA9-9D3B-AF3E4A847A29}"/>
                  </a:ext>
                </a:extLst>
              </p:cNvPr>
              <p:cNvSpPr txBox="1"/>
              <p:nvPr/>
            </p:nvSpPr>
            <p:spPr>
              <a:xfrm>
                <a:off x="609600" y="5468101"/>
                <a:ext cx="1008112" cy="584775"/>
              </a:xfrm>
              <a:prstGeom prst="rect">
                <a:avLst/>
              </a:prstGeom>
              <a:noFill/>
            </p:spPr>
            <p:txBody>
              <a:bodyPr wrap="square" rtlCol="0">
                <a:spAutoFit/>
              </a:bodyPr>
              <a:lstStyle/>
              <a:p>
                <a:r>
                  <a:rPr lang="zh-TW" altLang="en-US" sz="3200" b="1" dirty="0">
                    <a:solidFill>
                      <a:srgbClr val="FFC000"/>
                    </a:solidFill>
                    <a:latin typeface="微軟正黑體" panose="020B0604030504040204" pitchFamily="34" charset="-120"/>
                    <a:ea typeface="微軟正黑體" panose="020B0604030504040204" pitchFamily="34" charset="-120"/>
                  </a:rPr>
                  <a:t>苗農</a:t>
                </a:r>
                <a:endParaRPr lang="en-US" altLang="zh-TW" sz="3200" b="1" dirty="0">
                  <a:solidFill>
                    <a:srgbClr val="FFC000"/>
                  </a:solidFill>
                  <a:latin typeface="微軟正黑體" panose="020B0604030504040204" pitchFamily="34" charset="-120"/>
                  <a:ea typeface="微軟正黑體" panose="020B0604030504040204" pitchFamily="34" charset="-120"/>
                </a:endParaRPr>
              </a:p>
            </p:txBody>
          </p:sp>
        </p:grpSp>
        <p:grpSp>
          <p:nvGrpSpPr>
            <p:cNvPr id="14" name="群組 13">
              <a:extLst>
                <a:ext uri="{FF2B5EF4-FFF2-40B4-BE49-F238E27FC236}">
                  <a16:creationId xmlns:a16="http://schemas.microsoft.com/office/drawing/2014/main" id="{AC1050C3-9866-4158-8AA6-10DAFE2D2D47}"/>
                </a:ext>
              </a:extLst>
            </p:cNvPr>
            <p:cNvGrpSpPr/>
            <p:nvPr/>
          </p:nvGrpSpPr>
          <p:grpSpPr>
            <a:xfrm>
              <a:off x="4916462" y="5592452"/>
              <a:ext cx="1152128" cy="1152128"/>
              <a:chOff x="510681" y="5184425"/>
              <a:chExt cx="1152128" cy="1152128"/>
            </a:xfrm>
          </p:grpSpPr>
          <p:sp>
            <p:nvSpPr>
              <p:cNvPr id="15" name="橢圓 14">
                <a:extLst>
                  <a:ext uri="{FF2B5EF4-FFF2-40B4-BE49-F238E27FC236}">
                    <a16:creationId xmlns:a16="http://schemas.microsoft.com/office/drawing/2014/main" id="{A2C0DD6B-6835-4F78-BE19-D398DBFFEEA8}"/>
                  </a:ext>
                </a:extLst>
              </p:cNvPr>
              <p:cNvSpPr/>
              <p:nvPr/>
            </p:nvSpPr>
            <p:spPr>
              <a:xfrm>
                <a:off x="510681" y="5184425"/>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文字方塊 15">
                <a:extLst>
                  <a:ext uri="{FF2B5EF4-FFF2-40B4-BE49-F238E27FC236}">
                    <a16:creationId xmlns:a16="http://schemas.microsoft.com/office/drawing/2014/main" id="{68017BFE-130C-434B-BAA0-5AA70051542D}"/>
                  </a:ext>
                </a:extLst>
              </p:cNvPr>
              <p:cNvSpPr txBox="1"/>
              <p:nvPr/>
            </p:nvSpPr>
            <p:spPr>
              <a:xfrm>
                <a:off x="609600" y="5468101"/>
                <a:ext cx="1008112" cy="584775"/>
              </a:xfrm>
              <a:prstGeom prst="rect">
                <a:avLst/>
              </a:prstGeom>
              <a:noFill/>
            </p:spPr>
            <p:txBody>
              <a:bodyPr wrap="square" rtlCol="0">
                <a:spAutoFit/>
              </a:bodyPr>
              <a:lstStyle/>
              <a:p>
                <a:r>
                  <a:rPr lang="zh-TW" altLang="en-US" sz="3200" b="1" dirty="0">
                    <a:solidFill>
                      <a:srgbClr val="FFC000"/>
                    </a:solidFill>
                    <a:latin typeface="微軟正黑體" panose="020B0604030504040204" pitchFamily="34" charset="-120"/>
                    <a:ea typeface="微軟正黑體" panose="020B0604030504040204" pitchFamily="34" charset="-120"/>
                  </a:rPr>
                  <a:t>內思</a:t>
                </a:r>
              </a:p>
            </p:txBody>
          </p:sp>
        </p:grpSp>
      </p:grpSp>
      <p:sp>
        <p:nvSpPr>
          <p:cNvPr id="23" name="Freeform 27">
            <a:extLst>
              <a:ext uri="{FF2B5EF4-FFF2-40B4-BE49-F238E27FC236}">
                <a16:creationId xmlns:a16="http://schemas.microsoft.com/office/drawing/2014/main" id="{85002FEC-AD59-47E5-8CD4-2BB2F5F228AB}"/>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6"/>
            <a:stretch>
              <a:fillRect/>
            </a:stretch>
          </a:blipFill>
        </p:spPr>
      </p:sp>
      <p:sp>
        <p:nvSpPr>
          <p:cNvPr id="24" name="標題 1">
            <a:extLst>
              <a:ext uri="{FF2B5EF4-FFF2-40B4-BE49-F238E27FC236}">
                <a16:creationId xmlns:a16="http://schemas.microsoft.com/office/drawing/2014/main" id="{D9C5F248-5B1F-4961-BF82-27613056426E}"/>
              </a:ext>
            </a:extLst>
          </p:cNvPr>
          <p:cNvSpPr>
            <a:spLocks noGrp="1"/>
          </p:cNvSpPr>
          <p:nvPr>
            <p:ph type="title"/>
          </p:nvPr>
        </p:nvSpPr>
        <p:spPr>
          <a:xfrm>
            <a:off x="870168" y="-135175"/>
            <a:ext cx="10972800" cy="1143000"/>
          </a:xfrm>
        </p:spPr>
        <p:txBody>
          <a:bodyPr/>
          <a:lstStyle/>
          <a:p>
            <a:pPr algn="l" fontAlgn="auto">
              <a:spcAft>
                <a:spcPts val="0"/>
              </a:spcAft>
            </a:pPr>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專業群科</a:t>
            </a:r>
          </a:p>
        </p:txBody>
      </p:sp>
    </p:spTree>
    <p:extLst>
      <p:ext uri="{BB962C8B-B14F-4D97-AF65-F5344CB8AC3E}">
        <p14:creationId xmlns:p14="http://schemas.microsoft.com/office/powerpoint/2010/main" val="3620170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B58D86C7-5752-4D6A-A1CB-44DADCED8DC5}"/>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847528" y="1484784"/>
            <a:ext cx="9001000" cy="4525963"/>
          </a:xfrm>
        </p:spPr>
        <p:txBody>
          <a:bodyPr/>
          <a:lstStyle/>
          <a:p>
            <a:pPr>
              <a:buSzPct val="70000"/>
            </a:pPr>
            <a:r>
              <a:rPr lang="zh-TW" altLang="en-US" sz="2800" dirty="0"/>
              <a:t>體育班甄選為</a:t>
            </a:r>
            <a:r>
              <a:rPr lang="zh-TW" altLang="en-US" sz="2800" b="1" dirty="0">
                <a:solidFill>
                  <a:srgbClr val="FF0000"/>
                </a:solidFill>
              </a:rPr>
              <a:t>各校單獨招生。</a:t>
            </a:r>
            <a:endParaRPr lang="en-US" altLang="zh-TW" sz="2800" b="1" dirty="0">
              <a:solidFill>
                <a:srgbClr val="FF0000"/>
              </a:solidFill>
            </a:endParaRPr>
          </a:p>
          <a:p>
            <a:pPr>
              <a:buSzPct val="70000"/>
            </a:pPr>
            <a:r>
              <a:rPr lang="zh-TW" altLang="en-US" sz="2800" dirty="0"/>
              <a:t>參加高級中等學校體育班甄選入學之學生</a:t>
            </a:r>
            <a:br>
              <a:rPr lang="en-US" altLang="zh-TW" sz="2800" dirty="0"/>
            </a:br>
            <a:r>
              <a:rPr lang="zh-TW" altLang="en-US" sz="2800" b="1" dirty="0">
                <a:solidFill>
                  <a:srgbClr val="FF0000"/>
                </a:solidFill>
              </a:rPr>
              <a:t>不受免試就學區限制，學生得跨區報名。</a:t>
            </a:r>
            <a:endParaRPr lang="en-US" altLang="zh-TW" sz="2800" b="1" dirty="0">
              <a:solidFill>
                <a:srgbClr val="FF0000"/>
              </a:solidFill>
            </a:endParaRPr>
          </a:p>
          <a:p>
            <a:pPr>
              <a:buSzPct val="70000"/>
            </a:pPr>
            <a:r>
              <a:rPr lang="zh-TW" altLang="en-US" sz="2800" dirty="0"/>
              <a:t>依術科測驗分數</a:t>
            </a:r>
            <a:r>
              <a:rPr lang="en-US" altLang="zh-TW" sz="2800" dirty="0"/>
              <a:t>(</a:t>
            </a:r>
            <a:r>
              <a:rPr lang="zh-TW" altLang="en-US" sz="2800" u="sng" dirty="0"/>
              <a:t>基礎體能</a:t>
            </a:r>
            <a:r>
              <a:rPr lang="zh-TW" altLang="en-US" sz="2800" dirty="0"/>
              <a:t>、</a:t>
            </a:r>
            <a:r>
              <a:rPr lang="zh-TW" altLang="en-US" sz="2800" u="sng" dirty="0"/>
              <a:t>專項</a:t>
            </a:r>
            <a:endParaRPr lang="en-US" altLang="zh-TW" sz="2800" u="sng" dirty="0"/>
          </a:p>
          <a:p>
            <a:pPr marL="0" indent="0">
              <a:buSzPct val="70000"/>
              <a:buNone/>
            </a:pPr>
            <a:r>
              <a:rPr lang="zh-TW" altLang="en-US" sz="2800" dirty="0"/>
              <a:t>    </a:t>
            </a:r>
            <a:r>
              <a:rPr lang="zh-TW" altLang="en-US" sz="2800" u="sng" dirty="0"/>
              <a:t>技術</a:t>
            </a:r>
            <a:r>
              <a:rPr lang="zh-TW" altLang="en-US" sz="2800" dirty="0"/>
              <a:t>、</a:t>
            </a:r>
            <a:r>
              <a:rPr lang="zh-TW" altLang="en-US" sz="2800" u="sng" dirty="0"/>
              <a:t>運動成就</a:t>
            </a:r>
            <a:r>
              <a:rPr lang="en-US" altLang="zh-TW" sz="2800" dirty="0"/>
              <a:t>)</a:t>
            </a:r>
            <a:r>
              <a:rPr lang="zh-TW" altLang="en-US" sz="2800" dirty="0"/>
              <a:t>為錄取依據。</a:t>
            </a:r>
            <a:endParaRPr lang="en-US" altLang="zh-TW" sz="2800" b="1" dirty="0">
              <a:solidFill>
                <a:srgbClr val="FF0000"/>
              </a:solidFill>
            </a:endParaRPr>
          </a:p>
          <a:p>
            <a:pPr>
              <a:buSzPct val="70000"/>
            </a:pPr>
            <a:r>
              <a:rPr lang="en-US" altLang="zh-TW" sz="2800" b="1" dirty="0">
                <a:solidFill>
                  <a:srgbClr val="FF0000"/>
                </a:solidFill>
              </a:rPr>
              <a:t>115</a:t>
            </a:r>
            <a:r>
              <a:rPr lang="zh-TW" altLang="en-US" sz="2800" b="1" dirty="0">
                <a:solidFill>
                  <a:srgbClr val="FF0000"/>
                </a:solidFill>
              </a:rPr>
              <a:t>學年度以各校公告之簡章為準。</a:t>
            </a:r>
          </a:p>
          <a:p>
            <a:endParaRPr lang="zh-TW" altLang="en-US" dirty="0"/>
          </a:p>
        </p:txBody>
      </p:sp>
      <p:pic>
        <p:nvPicPr>
          <p:cNvPr id="2" name="圖片 1">
            <a:extLst>
              <a:ext uri="{FF2B5EF4-FFF2-40B4-BE49-F238E27FC236}">
                <a16:creationId xmlns:a16="http://schemas.microsoft.com/office/drawing/2014/main" id="{00E6B28E-C835-40E4-99B6-19FC0EDD92C4}"/>
              </a:ext>
            </a:extLst>
          </p:cNvPr>
          <p:cNvPicPr>
            <a:picLocks noChangeAspect="1"/>
          </p:cNvPicPr>
          <p:nvPr/>
        </p:nvPicPr>
        <p:blipFill>
          <a:blip r:embed="rId4"/>
          <a:stretch>
            <a:fillRect/>
          </a:stretch>
        </p:blipFill>
        <p:spPr>
          <a:xfrm>
            <a:off x="7683560" y="3008452"/>
            <a:ext cx="3074382" cy="2957684"/>
          </a:xfrm>
          <a:prstGeom prst="rect">
            <a:avLst/>
          </a:prstGeom>
        </p:spPr>
      </p:pic>
      <p:sp>
        <p:nvSpPr>
          <p:cNvPr id="7" name="文字方塊 6">
            <a:extLst>
              <a:ext uri="{FF2B5EF4-FFF2-40B4-BE49-F238E27FC236}">
                <a16:creationId xmlns:a16="http://schemas.microsoft.com/office/drawing/2014/main" id="{26EECFDD-C8EF-4B64-979E-E5B79762F775}"/>
              </a:ext>
            </a:extLst>
          </p:cNvPr>
          <p:cNvSpPr txBox="1"/>
          <p:nvPr/>
        </p:nvSpPr>
        <p:spPr>
          <a:xfrm>
            <a:off x="7896200" y="6252391"/>
            <a:ext cx="3329050" cy="461665"/>
          </a:xfrm>
          <a:prstGeom prst="rect">
            <a:avLst/>
          </a:prstGeom>
          <a:noFill/>
        </p:spPr>
        <p:txBody>
          <a:bodyPr wrap="square" rtlCol="0">
            <a:spAutoFit/>
          </a:bodyPr>
          <a:lstStyle/>
          <a:p>
            <a:r>
              <a:rPr lang="zh-TW" altLang="en-US" sz="2400" b="1" dirty="0">
                <a:solidFill>
                  <a:schemeClr val="bg1"/>
                </a:solidFill>
                <a:latin typeface="+mj-ea"/>
                <a:ea typeface="+mj-ea"/>
              </a:rPr>
              <a:t>適性入學宣導手冊</a:t>
            </a:r>
            <a:r>
              <a:rPr lang="en-US" altLang="zh-TW" sz="2400" b="1" dirty="0">
                <a:solidFill>
                  <a:schemeClr val="bg1"/>
                </a:solidFill>
                <a:latin typeface="+mj-ea"/>
                <a:ea typeface="+mj-ea"/>
              </a:rPr>
              <a:t>P.37</a:t>
            </a:r>
            <a:endParaRPr lang="zh-TW" altLang="en-US" sz="2400" b="1" dirty="0">
              <a:solidFill>
                <a:schemeClr val="bg1"/>
              </a:solidFill>
              <a:latin typeface="+mj-ea"/>
              <a:ea typeface="+mj-ea"/>
            </a:endParaRPr>
          </a:p>
        </p:txBody>
      </p:sp>
      <p:grpSp>
        <p:nvGrpSpPr>
          <p:cNvPr id="9" name="群組 8">
            <a:extLst>
              <a:ext uri="{FF2B5EF4-FFF2-40B4-BE49-F238E27FC236}">
                <a16:creationId xmlns:a16="http://schemas.microsoft.com/office/drawing/2014/main" id="{45DAA632-8795-4EE5-9CF6-B3D3DFE3AF9E}"/>
              </a:ext>
            </a:extLst>
          </p:cNvPr>
          <p:cNvGrpSpPr/>
          <p:nvPr/>
        </p:nvGrpSpPr>
        <p:grpSpPr>
          <a:xfrm>
            <a:off x="221724" y="4725144"/>
            <a:ext cx="7371250" cy="1979180"/>
            <a:chOff x="234229" y="4453958"/>
            <a:chExt cx="8228327" cy="2258380"/>
          </a:xfrm>
        </p:grpSpPr>
        <p:grpSp>
          <p:nvGrpSpPr>
            <p:cNvPr id="10" name="群組 9">
              <a:extLst>
                <a:ext uri="{FF2B5EF4-FFF2-40B4-BE49-F238E27FC236}">
                  <a16:creationId xmlns:a16="http://schemas.microsoft.com/office/drawing/2014/main" id="{35B25008-8001-4596-8D8E-635C227537C4}"/>
                </a:ext>
              </a:extLst>
            </p:cNvPr>
            <p:cNvGrpSpPr/>
            <p:nvPr/>
          </p:nvGrpSpPr>
          <p:grpSpPr>
            <a:xfrm>
              <a:off x="1196630" y="5560210"/>
              <a:ext cx="1155083" cy="1152128"/>
              <a:chOff x="683372" y="5251317"/>
              <a:chExt cx="1155083" cy="1152128"/>
            </a:xfrm>
          </p:grpSpPr>
          <p:sp>
            <p:nvSpPr>
              <p:cNvPr id="32" name="橢圓 31">
                <a:extLst>
                  <a:ext uri="{FF2B5EF4-FFF2-40B4-BE49-F238E27FC236}">
                    <a16:creationId xmlns:a16="http://schemas.microsoft.com/office/drawing/2014/main" id="{A057B0D1-9A73-46C5-9AD4-F82931974426}"/>
                  </a:ext>
                </a:extLst>
              </p:cNvPr>
              <p:cNvSpPr/>
              <p:nvPr/>
            </p:nvSpPr>
            <p:spPr>
              <a:xfrm>
                <a:off x="683372" y="5251317"/>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文字方塊 32">
                <a:extLst>
                  <a:ext uri="{FF2B5EF4-FFF2-40B4-BE49-F238E27FC236}">
                    <a16:creationId xmlns:a16="http://schemas.microsoft.com/office/drawing/2014/main" id="{7F8FA0A1-0882-43FB-B9B6-DB7762E4E705}"/>
                  </a:ext>
                </a:extLst>
              </p:cNvPr>
              <p:cNvSpPr txBox="1"/>
              <p:nvPr/>
            </p:nvSpPr>
            <p:spPr>
              <a:xfrm>
                <a:off x="830343" y="5605280"/>
                <a:ext cx="1008112" cy="490076"/>
              </a:xfrm>
              <a:prstGeom prst="rect">
                <a:avLst/>
              </a:prstGeom>
              <a:noFill/>
            </p:spPr>
            <p:txBody>
              <a:bodyPr wrap="square" rtlCol="0">
                <a:spAutoFit/>
              </a:bodyPr>
              <a:lstStyle/>
              <a:p>
                <a:r>
                  <a:rPr lang="zh-TW" altLang="en-US" sz="2400" b="1" dirty="0">
                    <a:solidFill>
                      <a:srgbClr val="FFC000"/>
                    </a:solidFill>
                    <a:latin typeface="微軟正黑體" panose="020B0604030504040204" pitchFamily="34" charset="-120"/>
                    <a:ea typeface="微軟正黑體" panose="020B0604030504040204" pitchFamily="34" charset="-120"/>
                  </a:rPr>
                  <a:t>六家</a:t>
                </a:r>
              </a:p>
            </p:txBody>
          </p:sp>
        </p:grpSp>
        <p:grpSp>
          <p:nvGrpSpPr>
            <p:cNvPr id="11" name="群組 10">
              <a:extLst>
                <a:ext uri="{FF2B5EF4-FFF2-40B4-BE49-F238E27FC236}">
                  <a16:creationId xmlns:a16="http://schemas.microsoft.com/office/drawing/2014/main" id="{C98FDC57-8482-4C2A-A4F3-2FAA496B0B73}"/>
                </a:ext>
              </a:extLst>
            </p:cNvPr>
            <p:cNvGrpSpPr/>
            <p:nvPr/>
          </p:nvGrpSpPr>
          <p:grpSpPr>
            <a:xfrm>
              <a:off x="2163688" y="4453958"/>
              <a:ext cx="1162550" cy="1152128"/>
              <a:chOff x="662490" y="5184424"/>
              <a:chExt cx="1162550" cy="1152128"/>
            </a:xfrm>
          </p:grpSpPr>
          <p:sp>
            <p:nvSpPr>
              <p:cNvPr id="30" name="橢圓 29">
                <a:extLst>
                  <a:ext uri="{FF2B5EF4-FFF2-40B4-BE49-F238E27FC236}">
                    <a16:creationId xmlns:a16="http://schemas.microsoft.com/office/drawing/2014/main" id="{DA86B41A-6BEF-4C82-A931-0847318339A7}"/>
                  </a:ext>
                </a:extLst>
              </p:cNvPr>
              <p:cNvSpPr/>
              <p:nvPr/>
            </p:nvSpPr>
            <p:spPr>
              <a:xfrm>
                <a:off x="662490" y="5184424"/>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1" name="文字方塊 30">
                <a:extLst>
                  <a:ext uri="{FF2B5EF4-FFF2-40B4-BE49-F238E27FC236}">
                    <a16:creationId xmlns:a16="http://schemas.microsoft.com/office/drawing/2014/main" id="{2F09C75B-CB2C-439E-9934-8F5C2CF53B16}"/>
                  </a:ext>
                </a:extLst>
              </p:cNvPr>
              <p:cNvSpPr txBox="1"/>
              <p:nvPr/>
            </p:nvSpPr>
            <p:spPr>
              <a:xfrm>
                <a:off x="816928" y="5489062"/>
                <a:ext cx="1008112" cy="490076"/>
              </a:xfrm>
              <a:prstGeom prst="rect">
                <a:avLst/>
              </a:prstGeom>
              <a:noFill/>
            </p:spPr>
            <p:txBody>
              <a:bodyPr wrap="square" rtlCol="0">
                <a:spAutoFit/>
              </a:bodyPr>
              <a:lstStyle/>
              <a:p>
                <a:r>
                  <a:rPr lang="zh-TW" altLang="en-US" sz="2400" b="1" dirty="0">
                    <a:solidFill>
                      <a:srgbClr val="FFC000"/>
                    </a:solidFill>
                    <a:latin typeface="微軟正黑體" panose="020B0604030504040204" pitchFamily="34" charset="-120"/>
                    <a:ea typeface="微軟正黑體" panose="020B0604030504040204" pitchFamily="34" charset="-120"/>
                  </a:rPr>
                  <a:t>湖口</a:t>
                </a:r>
              </a:p>
            </p:txBody>
          </p:sp>
        </p:grpSp>
        <p:grpSp>
          <p:nvGrpSpPr>
            <p:cNvPr id="12" name="群組 11">
              <a:extLst>
                <a:ext uri="{FF2B5EF4-FFF2-40B4-BE49-F238E27FC236}">
                  <a16:creationId xmlns:a16="http://schemas.microsoft.com/office/drawing/2014/main" id="{69E278B5-7B1A-42AE-B4D4-CEA5E8E4BF51}"/>
                </a:ext>
              </a:extLst>
            </p:cNvPr>
            <p:cNvGrpSpPr/>
            <p:nvPr/>
          </p:nvGrpSpPr>
          <p:grpSpPr>
            <a:xfrm>
              <a:off x="4170233" y="4453958"/>
              <a:ext cx="1152128" cy="1152128"/>
              <a:chOff x="510681" y="5184425"/>
              <a:chExt cx="1152128" cy="1152128"/>
            </a:xfrm>
          </p:grpSpPr>
          <p:sp>
            <p:nvSpPr>
              <p:cNvPr id="28" name="橢圓 27">
                <a:extLst>
                  <a:ext uri="{FF2B5EF4-FFF2-40B4-BE49-F238E27FC236}">
                    <a16:creationId xmlns:a16="http://schemas.microsoft.com/office/drawing/2014/main" id="{3BAB2E55-C793-45F8-8373-450029EB6C3D}"/>
                  </a:ext>
                </a:extLst>
              </p:cNvPr>
              <p:cNvSpPr/>
              <p:nvPr/>
            </p:nvSpPr>
            <p:spPr>
              <a:xfrm>
                <a:off x="510681" y="5184425"/>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文字方塊 28">
                <a:extLst>
                  <a:ext uri="{FF2B5EF4-FFF2-40B4-BE49-F238E27FC236}">
                    <a16:creationId xmlns:a16="http://schemas.microsoft.com/office/drawing/2014/main" id="{31761CEF-FA7F-4375-97A8-73546E4705B8}"/>
                  </a:ext>
                </a:extLst>
              </p:cNvPr>
              <p:cNvSpPr txBox="1"/>
              <p:nvPr/>
            </p:nvSpPr>
            <p:spPr>
              <a:xfrm>
                <a:off x="609599" y="5468101"/>
                <a:ext cx="1008112" cy="490077"/>
              </a:xfrm>
              <a:prstGeom prst="rect">
                <a:avLst/>
              </a:prstGeom>
              <a:noFill/>
            </p:spPr>
            <p:txBody>
              <a:bodyPr wrap="square" rtlCol="0">
                <a:spAutoFit/>
              </a:bodyPr>
              <a:lstStyle/>
              <a:p>
                <a:r>
                  <a:rPr lang="zh-TW" altLang="en-US" sz="2400" b="1" dirty="0">
                    <a:solidFill>
                      <a:srgbClr val="FFC000"/>
                    </a:solidFill>
                    <a:latin typeface="微軟正黑體" panose="020B0604030504040204" pitchFamily="34" charset="-120"/>
                    <a:ea typeface="微軟正黑體" panose="020B0604030504040204" pitchFamily="34" charset="-120"/>
                  </a:rPr>
                  <a:t>香山</a:t>
                </a:r>
              </a:p>
            </p:txBody>
          </p:sp>
        </p:grpSp>
        <p:grpSp>
          <p:nvGrpSpPr>
            <p:cNvPr id="13" name="群組 12">
              <a:extLst>
                <a:ext uri="{FF2B5EF4-FFF2-40B4-BE49-F238E27FC236}">
                  <a16:creationId xmlns:a16="http://schemas.microsoft.com/office/drawing/2014/main" id="{C41111C1-DA87-443F-8451-8DB3AEDABB48}"/>
                </a:ext>
              </a:extLst>
            </p:cNvPr>
            <p:cNvGrpSpPr/>
            <p:nvPr/>
          </p:nvGrpSpPr>
          <p:grpSpPr>
            <a:xfrm>
              <a:off x="3082617" y="5495170"/>
              <a:ext cx="1152128" cy="1152128"/>
              <a:chOff x="510681" y="5184425"/>
              <a:chExt cx="1152128" cy="1152128"/>
            </a:xfrm>
          </p:grpSpPr>
          <p:sp>
            <p:nvSpPr>
              <p:cNvPr id="26" name="橢圓 25">
                <a:extLst>
                  <a:ext uri="{FF2B5EF4-FFF2-40B4-BE49-F238E27FC236}">
                    <a16:creationId xmlns:a16="http://schemas.microsoft.com/office/drawing/2014/main" id="{878CA27B-3FA2-40E7-B50D-A6E8952B3C22}"/>
                  </a:ext>
                </a:extLst>
              </p:cNvPr>
              <p:cNvSpPr/>
              <p:nvPr/>
            </p:nvSpPr>
            <p:spPr>
              <a:xfrm>
                <a:off x="510681" y="5184425"/>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文字方塊 26">
                <a:extLst>
                  <a:ext uri="{FF2B5EF4-FFF2-40B4-BE49-F238E27FC236}">
                    <a16:creationId xmlns:a16="http://schemas.microsoft.com/office/drawing/2014/main" id="{0F6C261C-B73D-4E6D-87AE-575713958D13}"/>
                  </a:ext>
                </a:extLst>
              </p:cNvPr>
              <p:cNvSpPr txBox="1"/>
              <p:nvPr/>
            </p:nvSpPr>
            <p:spPr>
              <a:xfrm>
                <a:off x="609599" y="5468101"/>
                <a:ext cx="1008112" cy="490077"/>
              </a:xfrm>
              <a:prstGeom prst="rect">
                <a:avLst/>
              </a:prstGeom>
              <a:noFill/>
            </p:spPr>
            <p:txBody>
              <a:bodyPr wrap="square" rtlCol="0">
                <a:spAutoFit/>
              </a:bodyPr>
              <a:lstStyle/>
              <a:p>
                <a:r>
                  <a:rPr lang="zh-TW" altLang="en-US" sz="2400" b="1" dirty="0">
                    <a:solidFill>
                      <a:srgbClr val="FFC000"/>
                    </a:solidFill>
                    <a:latin typeface="微軟正黑體" panose="020B0604030504040204" pitchFamily="34" charset="-120"/>
                    <a:ea typeface="微軟正黑體" panose="020B0604030504040204" pitchFamily="34" charset="-120"/>
                  </a:rPr>
                  <a:t>成德</a:t>
                </a:r>
              </a:p>
            </p:txBody>
          </p:sp>
        </p:grpSp>
        <p:grpSp>
          <p:nvGrpSpPr>
            <p:cNvPr id="14" name="群組 13">
              <a:extLst>
                <a:ext uri="{FF2B5EF4-FFF2-40B4-BE49-F238E27FC236}">
                  <a16:creationId xmlns:a16="http://schemas.microsoft.com/office/drawing/2014/main" id="{1BE5A0E6-DC5B-4E55-BFEA-00F1074B4317}"/>
                </a:ext>
              </a:extLst>
            </p:cNvPr>
            <p:cNvGrpSpPr/>
            <p:nvPr/>
          </p:nvGrpSpPr>
          <p:grpSpPr>
            <a:xfrm>
              <a:off x="234229" y="4453958"/>
              <a:ext cx="1161164" cy="1152128"/>
              <a:chOff x="630734" y="5184423"/>
              <a:chExt cx="1161164" cy="1152128"/>
            </a:xfrm>
          </p:grpSpPr>
          <p:sp>
            <p:nvSpPr>
              <p:cNvPr id="24" name="橢圓 23">
                <a:extLst>
                  <a:ext uri="{FF2B5EF4-FFF2-40B4-BE49-F238E27FC236}">
                    <a16:creationId xmlns:a16="http://schemas.microsoft.com/office/drawing/2014/main" id="{DF9C0B99-F9EF-4AA3-9B95-A9563CA37635}"/>
                  </a:ext>
                </a:extLst>
              </p:cNvPr>
              <p:cNvSpPr/>
              <p:nvPr/>
            </p:nvSpPr>
            <p:spPr>
              <a:xfrm>
                <a:off x="630734" y="5184423"/>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文字方塊 24">
                <a:extLst>
                  <a:ext uri="{FF2B5EF4-FFF2-40B4-BE49-F238E27FC236}">
                    <a16:creationId xmlns:a16="http://schemas.microsoft.com/office/drawing/2014/main" id="{0F37ADD6-7D0E-4FEB-8E81-0D2BB649C301}"/>
                  </a:ext>
                </a:extLst>
              </p:cNvPr>
              <p:cNvSpPr txBox="1"/>
              <p:nvPr/>
            </p:nvSpPr>
            <p:spPr>
              <a:xfrm>
                <a:off x="783786" y="5361606"/>
                <a:ext cx="1008112" cy="948225"/>
              </a:xfrm>
              <a:prstGeom prst="rect">
                <a:avLst/>
              </a:prstGeom>
              <a:noFill/>
            </p:spPr>
            <p:txBody>
              <a:bodyPr wrap="square" rtlCol="0">
                <a:spAutoFit/>
              </a:bodyPr>
              <a:lstStyle/>
              <a:p>
                <a:r>
                  <a:rPr lang="zh-TW" altLang="en-US" sz="2400" b="1" dirty="0">
                    <a:solidFill>
                      <a:srgbClr val="FFC000"/>
                    </a:solidFill>
                    <a:latin typeface="微軟正黑體" panose="020B0604030504040204" pitchFamily="34" charset="-120"/>
                    <a:ea typeface="微軟正黑體" panose="020B0604030504040204" pitchFamily="34" charset="-120"/>
                  </a:rPr>
                  <a:t>陽明交大</a:t>
                </a:r>
              </a:p>
            </p:txBody>
          </p:sp>
        </p:grpSp>
        <p:grpSp>
          <p:nvGrpSpPr>
            <p:cNvPr id="15" name="群組 14">
              <a:extLst>
                <a:ext uri="{FF2B5EF4-FFF2-40B4-BE49-F238E27FC236}">
                  <a16:creationId xmlns:a16="http://schemas.microsoft.com/office/drawing/2014/main" id="{72A6F024-BF1A-4F16-9564-5D26E62083B3}"/>
                </a:ext>
              </a:extLst>
            </p:cNvPr>
            <p:cNvGrpSpPr/>
            <p:nvPr/>
          </p:nvGrpSpPr>
          <p:grpSpPr>
            <a:xfrm>
              <a:off x="7310428" y="5493318"/>
              <a:ext cx="1152128" cy="1152128"/>
              <a:chOff x="510681" y="5184425"/>
              <a:chExt cx="1152128" cy="1152128"/>
            </a:xfrm>
          </p:grpSpPr>
          <p:sp>
            <p:nvSpPr>
              <p:cNvPr id="22" name="橢圓 21">
                <a:extLst>
                  <a:ext uri="{FF2B5EF4-FFF2-40B4-BE49-F238E27FC236}">
                    <a16:creationId xmlns:a16="http://schemas.microsoft.com/office/drawing/2014/main" id="{42A65F9A-D40E-42CD-A2D0-F6DAD373360C}"/>
                  </a:ext>
                </a:extLst>
              </p:cNvPr>
              <p:cNvSpPr/>
              <p:nvPr/>
            </p:nvSpPr>
            <p:spPr>
              <a:xfrm>
                <a:off x="510681" y="5184425"/>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文字方塊 22">
                <a:extLst>
                  <a:ext uri="{FF2B5EF4-FFF2-40B4-BE49-F238E27FC236}">
                    <a16:creationId xmlns:a16="http://schemas.microsoft.com/office/drawing/2014/main" id="{80710916-A915-440E-814B-AC96A66B38FF}"/>
                  </a:ext>
                </a:extLst>
              </p:cNvPr>
              <p:cNvSpPr txBox="1"/>
              <p:nvPr/>
            </p:nvSpPr>
            <p:spPr>
              <a:xfrm>
                <a:off x="609599" y="5468101"/>
                <a:ext cx="1008112" cy="490077"/>
              </a:xfrm>
              <a:prstGeom prst="rect">
                <a:avLst/>
              </a:prstGeom>
              <a:noFill/>
            </p:spPr>
            <p:txBody>
              <a:bodyPr wrap="square" rtlCol="0">
                <a:spAutoFit/>
              </a:bodyPr>
              <a:lstStyle/>
              <a:p>
                <a:r>
                  <a:rPr lang="zh-TW" altLang="en-US" sz="2400" b="1" dirty="0">
                    <a:solidFill>
                      <a:srgbClr val="FFC000"/>
                    </a:solidFill>
                    <a:latin typeface="微軟正黑體" panose="020B0604030504040204" pitchFamily="34" charset="-120"/>
                    <a:ea typeface="微軟正黑體" panose="020B0604030504040204" pitchFamily="34" charset="-120"/>
                  </a:rPr>
                  <a:t>苑裡</a:t>
                </a:r>
              </a:p>
            </p:txBody>
          </p:sp>
        </p:grpSp>
        <p:grpSp>
          <p:nvGrpSpPr>
            <p:cNvPr id="16" name="群組 15">
              <a:extLst>
                <a:ext uri="{FF2B5EF4-FFF2-40B4-BE49-F238E27FC236}">
                  <a16:creationId xmlns:a16="http://schemas.microsoft.com/office/drawing/2014/main" id="{BC8FD0DC-5D12-4B23-ADCF-03B961D6B2F5}"/>
                </a:ext>
              </a:extLst>
            </p:cNvPr>
            <p:cNvGrpSpPr/>
            <p:nvPr/>
          </p:nvGrpSpPr>
          <p:grpSpPr>
            <a:xfrm>
              <a:off x="5222196" y="5495385"/>
              <a:ext cx="1152128" cy="1152128"/>
              <a:chOff x="510681" y="5184425"/>
              <a:chExt cx="1152128" cy="1152128"/>
            </a:xfrm>
          </p:grpSpPr>
          <p:sp>
            <p:nvSpPr>
              <p:cNvPr id="20" name="橢圓 19">
                <a:extLst>
                  <a:ext uri="{FF2B5EF4-FFF2-40B4-BE49-F238E27FC236}">
                    <a16:creationId xmlns:a16="http://schemas.microsoft.com/office/drawing/2014/main" id="{557596C9-2392-459F-8ADF-0A9AEF98ADA9}"/>
                  </a:ext>
                </a:extLst>
              </p:cNvPr>
              <p:cNvSpPr/>
              <p:nvPr/>
            </p:nvSpPr>
            <p:spPr>
              <a:xfrm>
                <a:off x="510681" y="5184425"/>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文字方塊 20">
                <a:extLst>
                  <a:ext uri="{FF2B5EF4-FFF2-40B4-BE49-F238E27FC236}">
                    <a16:creationId xmlns:a16="http://schemas.microsoft.com/office/drawing/2014/main" id="{2EDAB94D-5BC2-42A1-A00B-073647D13315}"/>
                  </a:ext>
                </a:extLst>
              </p:cNvPr>
              <p:cNvSpPr txBox="1"/>
              <p:nvPr/>
            </p:nvSpPr>
            <p:spPr>
              <a:xfrm>
                <a:off x="609599" y="5468101"/>
                <a:ext cx="1008112" cy="490077"/>
              </a:xfrm>
              <a:prstGeom prst="rect">
                <a:avLst/>
              </a:prstGeom>
              <a:noFill/>
            </p:spPr>
            <p:txBody>
              <a:bodyPr wrap="square" rtlCol="0">
                <a:spAutoFit/>
              </a:bodyPr>
              <a:lstStyle/>
              <a:p>
                <a:r>
                  <a:rPr lang="zh-TW" altLang="en-US" sz="2400" b="1" dirty="0">
                    <a:solidFill>
                      <a:srgbClr val="FFC000"/>
                    </a:solidFill>
                    <a:latin typeface="微軟正黑體" panose="020B0604030504040204" pitchFamily="34" charset="-120"/>
                    <a:ea typeface="微軟正黑體" panose="020B0604030504040204" pitchFamily="34" charset="-120"/>
                  </a:rPr>
                  <a:t>興華</a:t>
                </a:r>
              </a:p>
            </p:txBody>
          </p:sp>
        </p:grpSp>
        <p:grpSp>
          <p:nvGrpSpPr>
            <p:cNvPr id="17" name="群組 16">
              <a:extLst>
                <a:ext uri="{FF2B5EF4-FFF2-40B4-BE49-F238E27FC236}">
                  <a16:creationId xmlns:a16="http://schemas.microsoft.com/office/drawing/2014/main" id="{A9FA11C2-6A84-4A08-9A6D-3C9CE54E81AD}"/>
                </a:ext>
              </a:extLst>
            </p:cNvPr>
            <p:cNvGrpSpPr/>
            <p:nvPr/>
          </p:nvGrpSpPr>
          <p:grpSpPr>
            <a:xfrm>
              <a:off x="6348028" y="4453958"/>
              <a:ext cx="1152128" cy="1152128"/>
              <a:chOff x="510681" y="5184425"/>
              <a:chExt cx="1152128" cy="1152128"/>
            </a:xfrm>
          </p:grpSpPr>
          <p:sp>
            <p:nvSpPr>
              <p:cNvPr id="18" name="橢圓 17">
                <a:extLst>
                  <a:ext uri="{FF2B5EF4-FFF2-40B4-BE49-F238E27FC236}">
                    <a16:creationId xmlns:a16="http://schemas.microsoft.com/office/drawing/2014/main" id="{26F8A77B-853F-47BA-A03B-0885325BD44C}"/>
                  </a:ext>
                </a:extLst>
              </p:cNvPr>
              <p:cNvSpPr/>
              <p:nvPr/>
            </p:nvSpPr>
            <p:spPr>
              <a:xfrm>
                <a:off x="510681" y="5184425"/>
                <a:ext cx="1152128"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文字方塊 18">
                <a:extLst>
                  <a:ext uri="{FF2B5EF4-FFF2-40B4-BE49-F238E27FC236}">
                    <a16:creationId xmlns:a16="http://schemas.microsoft.com/office/drawing/2014/main" id="{E6D8B378-31FD-4A62-A8DE-367BF8353569}"/>
                  </a:ext>
                </a:extLst>
              </p:cNvPr>
              <p:cNvSpPr txBox="1"/>
              <p:nvPr/>
            </p:nvSpPr>
            <p:spPr>
              <a:xfrm>
                <a:off x="609599" y="5468101"/>
                <a:ext cx="1008112" cy="490077"/>
              </a:xfrm>
              <a:prstGeom prst="rect">
                <a:avLst/>
              </a:prstGeom>
              <a:noFill/>
            </p:spPr>
            <p:txBody>
              <a:bodyPr wrap="square" rtlCol="0">
                <a:spAutoFit/>
              </a:bodyPr>
              <a:lstStyle/>
              <a:p>
                <a:r>
                  <a:rPr lang="zh-TW" altLang="en-US" sz="2400" b="1" dirty="0">
                    <a:solidFill>
                      <a:srgbClr val="FFC000"/>
                    </a:solidFill>
                    <a:latin typeface="微軟正黑體" panose="020B0604030504040204" pitchFamily="34" charset="-120"/>
                    <a:ea typeface="微軟正黑體" panose="020B0604030504040204" pitchFamily="34" charset="-120"/>
                  </a:rPr>
                  <a:t>大同</a:t>
                </a:r>
              </a:p>
            </p:txBody>
          </p:sp>
        </p:grpSp>
      </p:grpSp>
      <p:sp>
        <p:nvSpPr>
          <p:cNvPr id="34" name="Freeform 27">
            <a:extLst>
              <a:ext uri="{FF2B5EF4-FFF2-40B4-BE49-F238E27FC236}">
                <a16:creationId xmlns:a16="http://schemas.microsoft.com/office/drawing/2014/main" id="{1996B74A-63D8-4507-9F81-8A50458184DB}"/>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5"/>
            <a:stretch>
              <a:fillRect/>
            </a:stretch>
          </a:blipFill>
        </p:spPr>
      </p:sp>
      <p:sp>
        <p:nvSpPr>
          <p:cNvPr id="36" name="標題 1">
            <a:extLst>
              <a:ext uri="{FF2B5EF4-FFF2-40B4-BE49-F238E27FC236}">
                <a16:creationId xmlns:a16="http://schemas.microsoft.com/office/drawing/2014/main" id="{3458CEF3-D27B-47EE-B504-6C637504D2CB}"/>
              </a:ext>
            </a:extLst>
          </p:cNvPr>
          <p:cNvSpPr>
            <a:spLocks noGrp="1"/>
          </p:cNvSpPr>
          <p:nvPr>
            <p:ph type="title"/>
          </p:nvPr>
        </p:nvSpPr>
        <p:spPr>
          <a:xfrm>
            <a:off x="870168" y="-135175"/>
            <a:ext cx="10972800" cy="1143000"/>
          </a:xfrm>
        </p:spPr>
        <p:txBody>
          <a:bodyPr/>
          <a:lstStyle/>
          <a:p>
            <a:pPr algn="l" fontAlgn="auto">
              <a:spcAft>
                <a:spcPts val="0"/>
              </a:spcAft>
            </a:pPr>
            <a:r>
              <a:rPr lang="zh-TW" altLang="en-US" dirty="0">
                <a:solidFill>
                  <a:schemeClr val="bg1"/>
                </a:solidFill>
              </a:rPr>
              <a:t>特色招生甄選入學</a:t>
            </a:r>
            <a:r>
              <a:rPr lang="en-US" altLang="zh-TW" dirty="0">
                <a:solidFill>
                  <a:schemeClr val="bg1"/>
                </a:solidFill>
              </a:rPr>
              <a:t>—</a:t>
            </a:r>
            <a:r>
              <a:rPr lang="zh-TW" altLang="en-US" dirty="0">
                <a:solidFill>
                  <a:schemeClr val="bg1"/>
                </a:solidFill>
              </a:rPr>
              <a:t>體育班</a:t>
            </a:r>
          </a:p>
        </p:txBody>
      </p:sp>
      <p:sp>
        <p:nvSpPr>
          <p:cNvPr id="35" name="橢圓 34">
            <a:extLst>
              <a:ext uri="{FF2B5EF4-FFF2-40B4-BE49-F238E27FC236}">
                <a16:creationId xmlns:a16="http://schemas.microsoft.com/office/drawing/2014/main" id="{9D4E23AB-17A5-40F0-A360-1A7E1422E0E3}"/>
              </a:ext>
            </a:extLst>
          </p:cNvPr>
          <p:cNvSpPr/>
          <p:nvPr/>
        </p:nvSpPr>
        <p:spPr>
          <a:xfrm>
            <a:off x="7612313" y="5067801"/>
            <a:ext cx="1032120" cy="10096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7" name="文字方塊 36">
            <a:extLst>
              <a:ext uri="{FF2B5EF4-FFF2-40B4-BE49-F238E27FC236}">
                <a16:creationId xmlns:a16="http://schemas.microsoft.com/office/drawing/2014/main" id="{38BF797E-4A40-4487-BEC3-056B8E3CD4D2}"/>
              </a:ext>
            </a:extLst>
          </p:cNvPr>
          <p:cNvSpPr txBox="1"/>
          <p:nvPr/>
        </p:nvSpPr>
        <p:spPr>
          <a:xfrm>
            <a:off x="7746623" y="5347567"/>
            <a:ext cx="903105" cy="461665"/>
          </a:xfrm>
          <a:prstGeom prst="rect">
            <a:avLst/>
          </a:prstGeom>
          <a:noFill/>
        </p:spPr>
        <p:txBody>
          <a:bodyPr wrap="square" rtlCol="0">
            <a:spAutoFit/>
          </a:bodyPr>
          <a:lstStyle/>
          <a:p>
            <a:r>
              <a:rPr lang="zh-TW" altLang="en-US" sz="2400" b="1" dirty="0">
                <a:solidFill>
                  <a:srgbClr val="FFC000"/>
                </a:solidFill>
                <a:latin typeface="微軟正黑體" panose="020B0604030504040204" pitchFamily="34" charset="-120"/>
                <a:ea typeface="微軟正黑體" panose="020B0604030504040204" pitchFamily="34" charset="-120"/>
              </a:rPr>
              <a:t>自強</a:t>
            </a:r>
          </a:p>
        </p:txBody>
      </p:sp>
    </p:spTree>
    <p:extLst>
      <p:ext uri="{BB962C8B-B14F-4D97-AF65-F5344CB8AC3E}">
        <p14:creationId xmlns:p14="http://schemas.microsoft.com/office/powerpoint/2010/main" val="256195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id="{6EAA134E-BD6C-4B75-ACE3-7A8780E3A49D}"/>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991544" y="1989600"/>
            <a:ext cx="11089231" cy="4349080"/>
          </a:xfrm>
        </p:spPr>
        <p:txBody>
          <a:bodyPr>
            <a:normAutofit/>
          </a:bodyPr>
          <a:lstStyle/>
          <a:p>
            <a:pPr>
              <a:buSzPct val="70000"/>
            </a:pPr>
            <a:r>
              <a:rPr lang="zh-TW" altLang="en-US" dirty="0"/>
              <a:t>運動績優生</a:t>
            </a:r>
            <a:r>
              <a:rPr lang="zh-TW" altLang="en-US" b="1" dirty="0">
                <a:solidFill>
                  <a:srgbClr val="0936F7"/>
                </a:solidFill>
              </a:rPr>
              <a:t>甄審</a:t>
            </a:r>
            <a:r>
              <a:rPr lang="zh-TW" altLang="en-US" dirty="0"/>
              <a:t>入學 </a:t>
            </a:r>
            <a:r>
              <a:rPr lang="en-US" altLang="zh-TW" sz="2000" dirty="0"/>
              <a:t>(</a:t>
            </a:r>
            <a:r>
              <a:rPr lang="zh-TW" altLang="en-US" sz="2000" dirty="0"/>
              <a:t>國際競賽表現</a:t>
            </a:r>
            <a:r>
              <a:rPr lang="en-US" altLang="zh-TW" sz="2000" dirty="0"/>
              <a:t>)</a:t>
            </a:r>
          </a:p>
          <a:p>
            <a:pPr lvl="1">
              <a:buSzPct val="80000"/>
            </a:pPr>
            <a:r>
              <a:rPr lang="zh-TW" altLang="en-US" sz="2400" dirty="0"/>
              <a:t>中等以上學校運動成績優良學生輔導委員會</a:t>
            </a:r>
            <a:endParaRPr lang="en-US" altLang="zh-TW" sz="2400" dirty="0"/>
          </a:p>
          <a:p>
            <a:pPr lvl="1">
              <a:buSzPct val="80000"/>
            </a:pPr>
            <a:r>
              <a:rPr lang="zh-TW" altLang="en-US" sz="2400" dirty="0"/>
              <a:t>國立臺灣體育運動大學</a:t>
            </a:r>
            <a:endParaRPr lang="en-US" altLang="zh-TW" sz="2400" dirty="0"/>
          </a:p>
          <a:p>
            <a:pPr>
              <a:buSzPct val="70000"/>
            </a:pPr>
            <a:r>
              <a:rPr lang="zh-TW" altLang="en-US" dirty="0"/>
              <a:t>運動績優生</a:t>
            </a:r>
            <a:r>
              <a:rPr lang="zh-TW" altLang="en-US" b="1" dirty="0">
                <a:solidFill>
                  <a:srgbClr val="0936F7"/>
                </a:solidFill>
              </a:rPr>
              <a:t>甄試</a:t>
            </a:r>
            <a:r>
              <a:rPr lang="zh-TW" altLang="en-US" dirty="0"/>
              <a:t>入學 </a:t>
            </a:r>
            <a:r>
              <a:rPr lang="en-US" altLang="zh-TW" sz="2000" dirty="0"/>
              <a:t>(</a:t>
            </a:r>
            <a:r>
              <a:rPr lang="zh-TW" altLang="en-US" sz="2000" dirty="0"/>
              <a:t>競賽表現</a:t>
            </a:r>
            <a:r>
              <a:rPr lang="en-US" altLang="zh-TW" sz="2000" dirty="0"/>
              <a:t>+</a:t>
            </a:r>
            <a:r>
              <a:rPr lang="zh-TW" altLang="en-US" sz="2000" dirty="0"/>
              <a:t>術科測驗</a:t>
            </a:r>
            <a:r>
              <a:rPr lang="en-US" altLang="zh-TW" sz="2000" dirty="0"/>
              <a:t>+</a:t>
            </a:r>
            <a:r>
              <a:rPr lang="zh-TW" altLang="en-US" sz="2000" dirty="0"/>
              <a:t>國中教育會考</a:t>
            </a:r>
            <a:r>
              <a:rPr lang="en-US" altLang="zh-TW" sz="2000" dirty="0"/>
              <a:t>)</a:t>
            </a:r>
            <a:endParaRPr lang="en-US" altLang="zh-TW" dirty="0"/>
          </a:p>
          <a:p>
            <a:pPr lvl="1">
              <a:buSzPct val="80000"/>
            </a:pPr>
            <a:r>
              <a:rPr lang="zh-TW" altLang="en-US" sz="2400" dirty="0"/>
              <a:t>中等以上學校運動成績優良學生輔導委員會</a:t>
            </a:r>
            <a:endParaRPr lang="en-US" altLang="zh-TW" sz="2400" dirty="0"/>
          </a:p>
          <a:p>
            <a:pPr lvl="1">
              <a:buSzPct val="80000"/>
            </a:pPr>
            <a:r>
              <a:rPr lang="zh-TW" altLang="en-US" sz="2400" dirty="0"/>
              <a:t>國立臺灣體育運動大學</a:t>
            </a:r>
            <a:endParaRPr lang="en-US" altLang="zh-TW" sz="2400" dirty="0"/>
          </a:p>
          <a:p>
            <a:pPr>
              <a:buSzPct val="70000"/>
            </a:pPr>
            <a:r>
              <a:rPr lang="zh-TW" altLang="en-US" dirty="0"/>
              <a:t>運動績優生</a:t>
            </a:r>
            <a:r>
              <a:rPr lang="zh-TW" altLang="en-US" b="1" dirty="0">
                <a:solidFill>
                  <a:srgbClr val="0936F7"/>
                </a:solidFill>
              </a:rPr>
              <a:t>獨招</a:t>
            </a:r>
            <a:endParaRPr lang="en-US" altLang="zh-TW" b="1" dirty="0">
              <a:solidFill>
                <a:srgbClr val="0936F7"/>
              </a:solidFill>
            </a:endParaRPr>
          </a:p>
          <a:p>
            <a:pPr lvl="1">
              <a:buSzPct val="80000"/>
            </a:pPr>
            <a:r>
              <a:rPr lang="zh-TW" altLang="en-US" sz="2400" dirty="0"/>
              <a:t>教育部體育署學校體育組</a:t>
            </a:r>
          </a:p>
        </p:txBody>
      </p:sp>
      <p:sp>
        <p:nvSpPr>
          <p:cNvPr id="4" name="文字方塊 3"/>
          <p:cNvSpPr txBox="1"/>
          <p:nvPr/>
        </p:nvSpPr>
        <p:spPr>
          <a:xfrm>
            <a:off x="2063553" y="1423631"/>
            <a:ext cx="7366119" cy="523220"/>
          </a:xfrm>
          <a:prstGeom prst="rect">
            <a:avLst/>
          </a:prstGeom>
          <a:noFill/>
        </p:spPr>
        <p:txBody>
          <a:bodyPr wrap="none" rtlCol="0">
            <a:spAutoFit/>
          </a:bodyPr>
          <a:lstStyle/>
          <a:p>
            <a:pPr eaLnBrk="1" fontAlgn="auto" hangingPunct="1">
              <a:spcBef>
                <a:spcPts val="0"/>
              </a:spcBef>
              <a:spcAft>
                <a:spcPts val="0"/>
              </a:spcAft>
            </a:pPr>
            <a:r>
              <a:rPr kumimoji="0" lang="zh-TW" altLang="en-US" sz="2800" b="1" dirty="0">
                <a:solidFill>
                  <a:srgbClr val="FF0000"/>
                </a:solidFill>
                <a:latin typeface="微軟正黑體"/>
                <a:ea typeface="微軟正黑體"/>
              </a:rPr>
              <a:t>中等以上學校運動成績優良學生升學輔導辦法</a:t>
            </a:r>
          </a:p>
        </p:txBody>
      </p:sp>
      <p:sp>
        <p:nvSpPr>
          <p:cNvPr id="6" name="Freeform 27">
            <a:extLst>
              <a:ext uri="{FF2B5EF4-FFF2-40B4-BE49-F238E27FC236}">
                <a16:creationId xmlns:a16="http://schemas.microsoft.com/office/drawing/2014/main" id="{FBBDF1B3-BD5A-4943-AAE2-0F328EA9781D}"/>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
        <p:nvSpPr>
          <p:cNvPr id="9" name="標題 1">
            <a:extLst>
              <a:ext uri="{FF2B5EF4-FFF2-40B4-BE49-F238E27FC236}">
                <a16:creationId xmlns:a16="http://schemas.microsoft.com/office/drawing/2014/main" id="{FA4879F9-7303-4B23-BD47-EA80A89D305C}"/>
              </a:ext>
            </a:extLst>
          </p:cNvPr>
          <p:cNvSpPr>
            <a:spLocks noGrp="1"/>
          </p:cNvSpPr>
          <p:nvPr>
            <p:ph type="title"/>
          </p:nvPr>
        </p:nvSpPr>
        <p:spPr>
          <a:xfrm>
            <a:off x="1105492" y="27246"/>
            <a:ext cx="10972800" cy="1143000"/>
          </a:xfrm>
        </p:spPr>
        <p:txBody>
          <a:bodyPr/>
          <a:lstStyle/>
          <a:p>
            <a:pPr algn="l" fontAlgn="auto">
              <a:spcAft>
                <a:spcPts val="0"/>
              </a:spcAft>
            </a:pPr>
            <a:r>
              <a:rPr lang="zh-TW" altLang="en-US" dirty="0">
                <a:solidFill>
                  <a:schemeClr val="bg1"/>
                </a:solidFill>
              </a:rPr>
              <a:t>其他</a:t>
            </a:r>
            <a:r>
              <a:rPr lang="en-US" altLang="zh-TW" dirty="0">
                <a:solidFill>
                  <a:schemeClr val="bg1"/>
                </a:solidFill>
              </a:rPr>
              <a:t>—</a:t>
            </a:r>
            <a:r>
              <a:rPr lang="zh-TW" altLang="en-US" dirty="0">
                <a:solidFill>
                  <a:schemeClr val="bg1"/>
                </a:solidFill>
              </a:rPr>
              <a:t>運動績優生</a:t>
            </a:r>
          </a:p>
        </p:txBody>
      </p:sp>
    </p:spTree>
    <p:extLst>
      <p:ext uri="{BB962C8B-B14F-4D97-AF65-F5344CB8AC3E}">
        <p14:creationId xmlns:p14="http://schemas.microsoft.com/office/powerpoint/2010/main" val="10697028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B3FD596B-AB5F-49B5-B7A0-2C49B6A8650D}"/>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2" name="標題 1"/>
          <p:cNvSpPr>
            <a:spLocks noGrp="1"/>
          </p:cNvSpPr>
          <p:nvPr>
            <p:ph type="title"/>
          </p:nvPr>
        </p:nvSpPr>
        <p:spPr>
          <a:xfrm>
            <a:off x="1199456" y="149427"/>
            <a:ext cx="10972800" cy="1143000"/>
          </a:xfrm>
        </p:spPr>
        <p:txBody>
          <a:bodyPr/>
          <a:lstStyle/>
          <a:p>
            <a:pPr algn="l"/>
            <a:r>
              <a:rPr lang="zh-TW" altLang="en-US" dirty="0">
                <a:solidFill>
                  <a:schemeClr val="bg1"/>
                </a:solidFill>
              </a:rPr>
              <a:t>其他</a:t>
            </a:r>
            <a:r>
              <a:rPr lang="en-US" altLang="zh-TW" dirty="0">
                <a:solidFill>
                  <a:schemeClr val="bg1"/>
                </a:solidFill>
              </a:rPr>
              <a:t>—</a:t>
            </a:r>
            <a:r>
              <a:rPr lang="zh-TW" altLang="en-US" dirty="0">
                <a:solidFill>
                  <a:schemeClr val="bg1"/>
                </a:solidFill>
              </a:rPr>
              <a:t>實驗教育學校</a:t>
            </a:r>
          </a:p>
        </p:txBody>
      </p:sp>
      <p:sp>
        <p:nvSpPr>
          <p:cNvPr id="3" name="內容版面配置區 2"/>
          <p:cNvSpPr>
            <a:spLocks noGrp="1"/>
          </p:cNvSpPr>
          <p:nvPr>
            <p:ph idx="1"/>
          </p:nvPr>
        </p:nvSpPr>
        <p:spPr>
          <a:xfrm>
            <a:off x="1775520" y="1242898"/>
            <a:ext cx="9217024" cy="5472608"/>
          </a:xfrm>
        </p:spPr>
        <p:txBody>
          <a:bodyPr>
            <a:normAutofit/>
          </a:bodyPr>
          <a:lstStyle/>
          <a:p>
            <a:pPr>
              <a:buSzPct val="70000"/>
            </a:pPr>
            <a:r>
              <a:rPr lang="en-US" altLang="zh-TW" dirty="0"/>
              <a:t>115</a:t>
            </a:r>
            <a:r>
              <a:rPr lang="zh-TW" altLang="en-US" dirty="0"/>
              <a:t>學年度新成立</a:t>
            </a:r>
            <a:r>
              <a:rPr lang="zh-TW" altLang="en-US" b="1" u="sng" dirty="0">
                <a:solidFill>
                  <a:srgbClr val="FF0000"/>
                </a:solidFill>
              </a:rPr>
              <a:t>新竹縣立竹北實驗高中</a:t>
            </a:r>
            <a:endParaRPr lang="en-US" altLang="zh-TW" b="1" u="sng" dirty="0">
              <a:solidFill>
                <a:srgbClr val="FF0000"/>
              </a:solidFill>
            </a:endParaRPr>
          </a:p>
          <a:p>
            <a:pPr>
              <a:buSzPct val="70000"/>
            </a:pPr>
            <a:r>
              <a:rPr lang="zh-TW" altLang="en-US" b="1" u="sng" dirty="0">
                <a:solidFill>
                  <a:srgbClr val="FF0000"/>
                </a:solidFill>
              </a:rPr>
              <a:t>單獨招生。</a:t>
            </a:r>
            <a:r>
              <a:rPr lang="en-US" altLang="zh-TW" b="1" u="sng" dirty="0">
                <a:solidFill>
                  <a:srgbClr val="FF0000"/>
                </a:solidFill>
              </a:rPr>
              <a:t>(50</a:t>
            </a:r>
            <a:r>
              <a:rPr lang="zh-TW" altLang="en-US" b="1" u="sng" dirty="0">
                <a:solidFill>
                  <a:srgbClr val="FF0000"/>
                </a:solidFill>
              </a:rPr>
              <a:t>名</a:t>
            </a:r>
            <a:r>
              <a:rPr lang="en-US" altLang="zh-TW" b="1" u="sng" dirty="0">
                <a:solidFill>
                  <a:srgbClr val="FF0000"/>
                </a:solidFill>
              </a:rPr>
              <a:t>)</a:t>
            </a:r>
            <a:r>
              <a:rPr lang="zh-TW" altLang="en-US" dirty="0">
                <a:solidFill>
                  <a:srgbClr val="FF0000"/>
                </a:solidFill>
              </a:rPr>
              <a:t> </a:t>
            </a:r>
            <a:r>
              <a:rPr lang="zh-TW" altLang="en-US" sz="2800" dirty="0"/>
              <a:t>另，大免</a:t>
            </a:r>
            <a:r>
              <a:rPr lang="en-US" altLang="zh-TW" sz="2800" dirty="0"/>
              <a:t>30</a:t>
            </a:r>
            <a:r>
              <a:rPr lang="zh-TW" altLang="en-US" sz="2800" dirty="0"/>
              <a:t>名。</a:t>
            </a:r>
            <a:endParaRPr lang="en-US" altLang="zh-TW" sz="2800" b="1" u="sng" dirty="0"/>
          </a:p>
          <a:p>
            <a:pPr>
              <a:buSzPct val="70000"/>
            </a:pPr>
            <a:r>
              <a:rPr lang="zh-TW" altLang="en-US" dirty="0"/>
              <a:t>辦理方式</a:t>
            </a:r>
            <a:r>
              <a:rPr lang="en-US" altLang="zh-TW" dirty="0"/>
              <a:t>(</a:t>
            </a:r>
            <a:r>
              <a:rPr lang="zh-TW" altLang="en-US" dirty="0"/>
              <a:t>預計</a:t>
            </a:r>
            <a:r>
              <a:rPr lang="en-US" altLang="zh-TW" dirty="0"/>
              <a:t>115</a:t>
            </a:r>
            <a:r>
              <a:rPr lang="zh-TW" altLang="en-US" dirty="0"/>
              <a:t>年</a:t>
            </a:r>
            <a:r>
              <a:rPr lang="en-US" altLang="zh-TW" dirty="0"/>
              <a:t>3</a:t>
            </a:r>
            <a:r>
              <a:rPr lang="zh-TW" altLang="en-US" dirty="0"/>
              <a:t>月公告簡章</a:t>
            </a:r>
            <a:r>
              <a:rPr lang="en-US" altLang="zh-TW" dirty="0"/>
              <a:t>)</a:t>
            </a:r>
          </a:p>
          <a:p>
            <a:pPr lvl="1">
              <a:buSzPct val="80000"/>
            </a:pPr>
            <a:r>
              <a:rPr lang="zh-TW" altLang="en-US" dirty="0"/>
              <a:t>特殊選才</a:t>
            </a:r>
            <a:endParaRPr lang="en-US" altLang="zh-TW" dirty="0"/>
          </a:p>
          <a:p>
            <a:pPr lvl="2"/>
            <a:r>
              <a:rPr lang="zh-TW" altLang="en-US" dirty="0"/>
              <a:t>具特殊領域專業技術</a:t>
            </a:r>
            <a:endParaRPr lang="en-US" altLang="zh-TW" dirty="0"/>
          </a:p>
          <a:p>
            <a:pPr lvl="2"/>
            <a:r>
              <a:rPr lang="zh-TW" altLang="en-US" dirty="0"/>
              <a:t>具自主學習能力</a:t>
            </a:r>
            <a:endParaRPr lang="en-US" altLang="zh-TW" dirty="0"/>
          </a:p>
          <a:p>
            <a:pPr lvl="1">
              <a:buSzPct val="80000"/>
            </a:pPr>
            <a:r>
              <a:rPr lang="zh-TW" altLang="en-US" dirty="0"/>
              <a:t>申請入學</a:t>
            </a:r>
            <a:endParaRPr lang="en-US" altLang="zh-TW" dirty="0"/>
          </a:p>
          <a:p>
            <a:pPr lvl="2"/>
            <a:r>
              <a:rPr lang="zh-TW" altLang="en-US" dirty="0"/>
              <a:t>會考任一科</a:t>
            </a:r>
            <a:r>
              <a:rPr lang="en-US" altLang="zh-TW" dirty="0"/>
              <a:t>A</a:t>
            </a:r>
            <a:r>
              <a:rPr lang="zh-TW" altLang="en-US" dirty="0"/>
              <a:t>始得報名</a:t>
            </a:r>
            <a:endParaRPr lang="en-US" altLang="zh-TW" dirty="0"/>
          </a:p>
          <a:p>
            <a:pPr lvl="2"/>
            <a:r>
              <a:rPr lang="zh-TW" altLang="en-US" dirty="0"/>
              <a:t>依超額比序</a:t>
            </a:r>
            <a:endParaRPr lang="en-US" altLang="zh-TW" dirty="0"/>
          </a:p>
        </p:txBody>
      </p:sp>
      <p:pic>
        <p:nvPicPr>
          <p:cNvPr id="5" name="圖片 4">
            <a:extLst>
              <a:ext uri="{FF2B5EF4-FFF2-40B4-BE49-F238E27FC236}">
                <a16:creationId xmlns:a16="http://schemas.microsoft.com/office/drawing/2014/main" id="{22BD0F03-F814-4C33-8E0E-F7A2A9D1D805}"/>
              </a:ext>
            </a:extLst>
          </p:cNvPr>
          <p:cNvPicPr>
            <a:picLocks noChangeAspect="1"/>
          </p:cNvPicPr>
          <p:nvPr/>
        </p:nvPicPr>
        <p:blipFill>
          <a:blip r:embed="rId5"/>
          <a:stretch>
            <a:fillRect/>
          </a:stretch>
        </p:blipFill>
        <p:spPr>
          <a:xfrm>
            <a:off x="8520152" y="2262161"/>
            <a:ext cx="2271469" cy="2939436"/>
          </a:xfrm>
          <a:prstGeom prst="rect">
            <a:avLst/>
          </a:prstGeom>
        </p:spPr>
      </p:pic>
      <p:sp>
        <p:nvSpPr>
          <p:cNvPr id="7" name="Freeform 27">
            <a:extLst>
              <a:ext uri="{FF2B5EF4-FFF2-40B4-BE49-F238E27FC236}">
                <a16:creationId xmlns:a16="http://schemas.microsoft.com/office/drawing/2014/main" id="{7A284FAF-6929-4098-AC4D-B1DFDBFF8B14}"/>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6"/>
            <a:stretch>
              <a:fillRect/>
            </a:stretch>
          </a:blipFill>
        </p:spPr>
      </p:sp>
    </p:spTree>
    <p:extLst>
      <p:ext uri="{BB962C8B-B14F-4D97-AF65-F5344CB8AC3E}">
        <p14:creationId xmlns:p14="http://schemas.microsoft.com/office/powerpoint/2010/main" val="2807662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4" name="图片 2">
            <a:extLst>
              <a:ext uri="{FF2B5EF4-FFF2-40B4-BE49-F238E27FC236}">
                <a16:creationId xmlns:a16="http://schemas.microsoft.com/office/drawing/2014/main" id="{D6F027D2-4B30-4926-8AA2-60225EDF4243}"/>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919536" y="1556792"/>
            <a:ext cx="8856984" cy="4372819"/>
          </a:xfrm>
        </p:spPr>
        <p:txBody>
          <a:bodyPr>
            <a:normAutofit/>
          </a:bodyPr>
          <a:lstStyle/>
          <a:p>
            <a:pPr marL="450850" indent="-450850">
              <a:buSzPct val="70000"/>
            </a:pPr>
            <a:r>
              <a:rPr lang="zh-TW" altLang="en-US" sz="2800" dirty="0"/>
              <a:t>私立高級中等學校非政府捐助設立、未接受政府獎</a:t>
            </a:r>
            <a:endParaRPr lang="en-US" altLang="zh-TW" sz="2800" dirty="0"/>
          </a:p>
          <a:p>
            <a:pPr marL="0" indent="0">
              <a:buSzPct val="70000"/>
              <a:buNone/>
            </a:pPr>
            <a:r>
              <a:rPr lang="zh-TW" altLang="en-US" sz="2800" dirty="0"/>
              <a:t>     勵、補助，且未由政府</a:t>
            </a:r>
            <a:r>
              <a:rPr lang="zh-TW" altLang="en-US" sz="2800" b="1" u="sng" dirty="0">
                <a:solidFill>
                  <a:srgbClr val="FF0000"/>
                </a:solidFill>
              </a:rPr>
              <a:t>負擔學費</a:t>
            </a:r>
            <a:r>
              <a:rPr lang="zh-TW" altLang="en-US" sz="2800" dirty="0"/>
              <a:t>者，得單獨辦理招</a:t>
            </a:r>
            <a:endParaRPr lang="en-US" altLang="zh-TW" sz="2800" dirty="0"/>
          </a:p>
          <a:p>
            <a:pPr marL="0" indent="0">
              <a:buSzPct val="70000"/>
              <a:buNone/>
            </a:pPr>
            <a:r>
              <a:rPr lang="zh-TW" altLang="en-US" sz="2800" dirty="0"/>
              <a:t>     生，不受高級中等教育法有關招生規定之限制。</a:t>
            </a:r>
            <a:endParaRPr lang="en-US" altLang="zh-TW" sz="2800" dirty="0"/>
          </a:p>
          <a:p>
            <a:pPr marL="450850" indent="-450850">
              <a:buSzPct val="70000"/>
            </a:pPr>
            <a:r>
              <a:rPr lang="zh-TW" altLang="en-US" sz="2800" dirty="0"/>
              <a:t>為促進教育資源公共化，仍應提供不低於該校核定</a:t>
            </a:r>
            <a:endParaRPr lang="en-US" altLang="zh-TW" sz="2800" dirty="0"/>
          </a:p>
          <a:p>
            <a:pPr marL="0" indent="0">
              <a:buSzPct val="70000"/>
              <a:buNone/>
            </a:pPr>
            <a:r>
              <a:rPr lang="zh-TW" altLang="en-US" sz="2800" dirty="0"/>
              <a:t>     招生總名額百分之十五之免試入學名額。</a:t>
            </a:r>
            <a:endParaRPr lang="en-US" altLang="zh-TW" sz="2800" dirty="0"/>
          </a:p>
        </p:txBody>
      </p:sp>
      <p:sp>
        <p:nvSpPr>
          <p:cNvPr id="6" name="Freeform 27">
            <a:extLst>
              <a:ext uri="{FF2B5EF4-FFF2-40B4-BE49-F238E27FC236}">
                <a16:creationId xmlns:a16="http://schemas.microsoft.com/office/drawing/2014/main" id="{86A04902-F610-48E6-8429-A203206A8981}"/>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
        <p:nvSpPr>
          <p:cNvPr id="7" name="標題 1">
            <a:extLst>
              <a:ext uri="{FF2B5EF4-FFF2-40B4-BE49-F238E27FC236}">
                <a16:creationId xmlns:a16="http://schemas.microsoft.com/office/drawing/2014/main" id="{6D20831F-44F9-41AC-8DC2-985606046524}"/>
              </a:ext>
            </a:extLst>
          </p:cNvPr>
          <p:cNvSpPr>
            <a:spLocks noGrp="1"/>
          </p:cNvSpPr>
          <p:nvPr>
            <p:ph type="title"/>
          </p:nvPr>
        </p:nvSpPr>
        <p:spPr>
          <a:xfrm>
            <a:off x="870168" y="-135175"/>
            <a:ext cx="10972800" cy="1143000"/>
          </a:xfrm>
        </p:spPr>
        <p:txBody>
          <a:bodyPr/>
          <a:lstStyle/>
          <a:p>
            <a:pPr algn="l" fontAlgn="auto">
              <a:spcAft>
                <a:spcPts val="0"/>
              </a:spcAft>
            </a:pPr>
            <a:r>
              <a:rPr lang="zh-TW" altLang="en-US" dirty="0">
                <a:solidFill>
                  <a:schemeClr val="bg1"/>
                </a:solidFill>
              </a:rPr>
              <a:t>未受補助之私校獨招</a:t>
            </a:r>
          </a:p>
        </p:txBody>
      </p:sp>
    </p:spTree>
    <p:extLst>
      <p:ext uri="{BB962C8B-B14F-4D97-AF65-F5344CB8AC3E}">
        <p14:creationId xmlns:p14="http://schemas.microsoft.com/office/powerpoint/2010/main" val="947153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306EE21-7E1E-4A8E-AA62-000FAFC07793}"/>
              </a:ext>
            </a:extLst>
          </p:cNvPr>
          <p:cNvGrpSpPr/>
          <p:nvPr/>
        </p:nvGrpSpPr>
        <p:grpSpPr>
          <a:xfrm rot="20543283">
            <a:off x="2071803" y="3494712"/>
            <a:ext cx="3200400" cy="1598373"/>
            <a:chOff x="2630914" y="3644900"/>
            <a:chExt cx="3647476" cy="1821656"/>
          </a:xfrm>
          <a:effectLst>
            <a:outerShdw blurRad="177800" dist="63500" dir="8100000" algn="tr" rotWithShape="0">
              <a:prstClr val="black">
                <a:alpha val="75000"/>
              </a:prstClr>
            </a:outerShdw>
          </a:effectLst>
        </p:grpSpPr>
        <p:sp>
          <p:nvSpPr>
            <p:cNvPr id="3" name="Freeform 2">
              <a:extLst>
                <a:ext uri="{FF2B5EF4-FFF2-40B4-BE49-F238E27FC236}">
                  <a16:creationId xmlns:a16="http://schemas.microsoft.com/office/drawing/2014/main" id="{15179CC6-87AA-4138-A11A-B08964BED162}"/>
                </a:ext>
              </a:extLst>
            </p:cNvPr>
            <p:cNvSpPr/>
            <p:nvPr/>
          </p:nvSpPr>
          <p:spPr>
            <a:xfrm>
              <a:off x="2762927" y="3657600"/>
              <a:ext cx="3409288" cy="1803400"/>
            </a:xfrm>
            <a:custGeom>
              <a:avLst/>
              <a:gdLst>
                <a:gd name="connsiteX0" fmla="*/ 6350 w 3371850"/>
                <a:gd name="connsiteY0" fmla="*/ 571500 h 1803400"/>
                <a:gd name="connsiteX1" fmla="*/ 3371850 w 3371850"/>
                <a:gd name="connsiteY1" fmla="*/ 0 h 1803400"/>
                <a:gd name="connsiteX2" fmla="*/ 3340100 w 3371850"/>
                <a:gd name="connsiteY2" fmla="*/ 1803400 h 1803400"/>
                <a:gd name="connsiteX3" fmla="*/ 0 w 3371850"/>
                <a:gd name="connsiteY3" fmla="*/ 1047750 h 1803400"/>
                <a:gd name="connsiteX4" fmla="*/ 6350 w 3371850"/>
                <a:gd name="connsiteY4" fmla="*/ 571500 h 1803400"/>
                <a:gd name="connsiteX0" fmla="*/ 9400 w 3374900"/>
                <a:gd name="connsiteY0" fmla="*/ 571500 h 1803400"/>
                <a:gd name="connsiteX1" fmla="*/ 3374900 w 3374900"/>
                <a:gd name="connsiteY1" fmla="*/ 0 h 1803400"/>
                <a:gd name="connsiteX2" fmla="*/ 3343150 w 3374900"/>
                <a:gd name="connsiteY2" fmla="*/ 1803400 h 1803400"/>
                <a:gd name="connsiteX3" fmla="*/ 3050 w 3374900"/>
                <a:gd name="connsiteY3" fmla="*/ 1047750 h 1803400"/>
                <a:gd name="connsiteX4" fmla="*/ 9400 w 3374900"/>
                <a:gd name="connsiteY4" fmla="*/ 571500 h 1803400"/>
                <a:gd name="connsiteX0" fmla="*/ 24897 w 3390397"/>
                <a:gd name="connsiteY0" fmla="*/ 571500 h 1803400"/>
                <a:gd name="connsiteX1" fmla="*/ 3390397 w 3390397"/>
                <a:gd name="connsiteY1" fmla="*/ 0 h 1803400"/>
                <a:gd name="connsiteX2" fmla="*/ 3358647 w 3390397"/>
                <a:gd name="connsiteY2" fmla="*/ 1803400 h 1803400"/>
                <a:gd name="connsiteX3" fmla="*/ 18547 w 3390397"/>
                <a:gd name="connsiteY3" fmla="*/ 1047750 h 1803400"/>
                <a:gd name="connsiteX4" fmla="*/ 24897 w 3390397"/>
                <a:gd name="connsiteY4" fmla="*/ 571500 h 1803400"/>
                <a:gd name="connsiteX0" fmla="*/ 20733 w 3386233"/>
                <a:gd name="connsiteY0" fmla="*/ 571500 h 1803400"/>
                <a:gd name="connsiteX1" fmla="*/ 3386233 w 3386233"/>
                <a:gd name="connsiteY1" fmla="*/ 0 h 1803400"/>
                <a:gd name="connsiteX2" fmla="*/ 3354483 w 3386233"/>
                <a:gd name="connsiteY2" fmla="*/ 1803400 h 1803400"/>
                <a:gd name="connsiteX3" fmla="*/ 14383 w 3386233"/>
                <a:gd name="connsiteY3" fmla="*/ 1047750 h 1803400"/>
                <a:gd name="connsiteX4" fmla="*/ 20733 w 3386233"/>
                <a:gd name="connsiteY4" fmla="*/ 571500 h 1803400"/>
                <a:gd name="connsiteX0" fmla="*/ 24723 w 3390223"/>
                <a:gd name="connsiteY0" fmla="*/ 571500 h 1803400"/>
                <a:gd name="connsiteX1" fmla="*/ 3390223 w 3390223"/>
                <a:gd name="connsiteY1" fmla="*/ 0 h 1803400"/>
                <a:gd name="connsiteX2" fmla="*/ 3358473 w 3390223"/>
                <a:gd name="connsiteY2" fmla="*/ 1803400 h 1803400"/>
                <a:gd name="connsiteX3" fmla="*/ 18373 w 3390223"/>
                <a:gd name="connsiteY3" fmla="*/ 1047750 h 1803400"/>
                <a:gd name="connsiteX4" fmla="*/ 24723 w 3390223"/>
                <a:gd name="connsiteY4" fmla="*/ 571500 h 1803400"/>
                <a:gd name="connsiteX0" fmla="*/ 24723 w 3390223"/>
                <a:gd name="connsiteY0" fmla="*/ 571500 h 1803400"/>
                <a:gd name="connsiteX1" fmla="*/ 3390223 w 3390223"/>
                <a:gd name="connsiteY1" fmla="*/ 0 h 1803400"/>
                <a:gd name="connsiteX2" fmla="*/ 3358473 w 3390223"/>
                <a:gd name="connsiteY2" fmla="*/ 1803400 h 1803400"/>
                <a:gd name="connsiteX3" fmla="*/ 18373 w 3390223"/>
                <a:gd name="connsiteY3" fmla="*/ 1047750 h 1803400"/>
                <a:gd name="connsiteX4" fmla="*/ 24723 w 3390223"/>
                <a:gd name="connsiteY4" fmla="*/ 571500 h 1803400"/>
                <a:gd name="connsiteX0" fmla="*/ 24723 w 3392400"/>
                <a:gd name="connsiteY0" fmla="*/ 571500 h 1803400"/>
                <a:gd name="connsiteX1" fmla="*/ 3390223 w 3392400"/>
                <a:gd name="connsiteY1" fmla="*/ 0 h 1803400"/>
                <a:gd name="connsiteX2" fmla="*/ 3358473 w 3392400"/>
                <a:gd name="connsiteY2" fmla="*/ 1803400 h 1803400"/>
                <a:gd name="connsiteX3" fmla="*/ 18373 w 3392400"/>
                <a:gd name="connsiteY3" fmla="*/ 1047750 h 1803400"/>
                <a:gd name="connsiteX4" fmla="*/ 24723 w 3392400"/>
                <a:gd name="connsiteY4" fmla="*/ 571500 h 1803400"/>
                <a:gd name="connsiteX0" fmla="*/ 24723 w 3409288"/>
                <a:gd name="connsiteY0" fmla="*/ 571500 h 1803400"/>
                <a:gd name="connsiteX1" fmla="*/ 3390223 w 3409288"/>
                <a:gd name="connsiteY1" fmla="*/ 0 h 1803400"/>
                <a:gd name="connsiteX2" fmla="*/ 3358473 w 3409288"/>
                <a:gd name="connsiteY2" fmla="*/ 1803400 h 1803400"/>
                <a:gd name="connsiteX3" fmla="*/ 18373 w 3409288"/>
                <a:gd name="connsiteY3" fmla="*/ 1047750 h 1803400"/>
                <a:gd name="connsiteX4" fmla="*/ 24723 w 3409288"/>
                <a:gd name="connsiteY4" fmla="*/ 571500 h 180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9288" h="1803400">
                  <a:moveTo>
                    <a:pt x="24723" y="571500"/>
                  </a:moveTo>
                  <a:lnTo>
                    <a:pt x="3390223" y="0"/>
                  </a:lnTo>
                  <a:cubicBezTo>
                    <a:pt x="3432027" y="624946"/>
                    <a:pt x="3397631" y="1121305"/>
                    <a:pt x="3358473" y="1803400"/>
                  </a:cubicBezTo>
                  <a:lnTo>
                    <a:pt x="18373" y="1047750"/>
                  </a:lnTo>
                  <a:cubicBezTo>
                    <a:pt x="-8085" y="889000"/>
                    <a:pt x="-5969" y="723900"/>
                    <a:pt x="24723" y="571500"/>
                  </a:cubicBezTo>
                  <a:close/>
                </a:path>
              </a:pathLst>
            </a:custGeom>
            <a:solidFill>
              <a:srgbClr val="FF8000"/>
            </a:solidFill>
            <a:ln>
              <a:noFill/>
            </a:ln>
            <a:effectLst>
              <a:innerShdw blurRad="292100" dist="50800" dir="54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en-US">
                <a:solidFill>
                  <a:prstClr val="white"/>
                </a:solidFill>
                <a:latin typeface="Calibri"/>
              </a:endParaRPr>
            </a:p>
          </p:txBody>
        </p:sp>
        <p:sp>
          <p:nvSpPr>
            <p:cNvPr id="4" name="Freeform 3">
              <a:extLst>
                <a:ext uri="{FF2B5EF4-FFF2-40B4-BE49-F238E27FC236}">
                  <a16:creationId xmlns:a16="http://schemas.microsoft.com/office/drawing/2014/main" id="{B2554CE8-66AA-4956-819A-CD2FB233FBEF}"/>
                </a:ext>
              </a:extLst>
            </p:cNvPr>
            <p:cNvSpPr/>
            <p:nvPr/>
          </p:nvSpPr>
          <p:spPr>
            <a:xfrm>
              <a:off x="2630914" y="4186890"/>
              <a:ext cx="164672" cy="562909"/>
            </a:xfrm>
            <a:custGeom>
              <a:avLst/>
              <a:gdLst>
                <a:gd name="connsiteX0" fmla="*/ 19050 w 147638"/>
                <a:gd name="connsiteY0" fmla="*/ 0 h 557212"/>
                <a:gd name="connsiteX1" fmla="*/ 147638 w 147638"/>
                <a:gd name="connsiteY1" fmla="*/ 33337 h 557212"/>
                <a:gd name="connsiteX2" fmla="*/ 138113 w 147638"/>
                <a:gd name="connsiteY2" fmla="*/ 519112 h 557212"/>
                <a:gd name="connsiteX3" fmla="*/ 57150 w 147638"/>
                <a:gd name="connsiteY3" fmla="*/ 557212 h 557212"/>
                <a:gd name="connsiteX4" fmla="*/ 0 w 147638"/>
                <a:gd name="connsiteY4" fmla="*/ 500062 h 557212"/>
                <a:gd name="connsiteX5" fmla="*/ 4763 w 147638"/>
                <a:gd name="connsiteY5" fmla="*/ 66675 h 557212"/>
                <a:gd name="connsiteX6" fmla="*/ 19050 w 147638"/>
                <a:gd name="connsiteY6" fmla="*/ 0 h 557212"/>
                <a:gd name="connsiteX0" fmla="*/ 19050 w 147638"/>
                <a:gd name="connsiteY0" fmla="*/ 0 h 557212"/>
                <a:gd name="connsiteX1" fmla="*/ 147638 w 147638"/>
                <a:gd name="connsiteY1" fmla="*/ 33337 h 557212"/>
                <a:gd name="connsiteX2" fmla="*/ 138113 w 147638"/>
                <a:gd name="connsiteY2" fmla="*/ 519112 h 557212"/>
                <a:gd name="connsiteX3" fmla="*/ 57150 w 147638"/>
                <a:gd name="connsiteY3" fmla="*/ 557212 h 557212"/>
                <a:gd name="connsiteX4" fmla="*/ 0 w 147638"/>
                <a:gd name="connsiteY4" fmla="*/ 500062 h 557212"/>
                <a:gd name="connsiteX5" fmla="*/ 4763 w 147638"/>
                <a:gd name="connsiteY5" fmla="*/ 66675 h 557212"/>
                <a:gd name="connsiteX6" fmla="*/ 19050 w 147638"/>
                <a:gd name="connsiteY6" fmla="*/ 0 h 557212"/>
                <a:gd name="connsiteX0" fmla="*/ 19050 w 147638"/>
                <a:gd name="connsiteY0" fmla="*/ 6371 h 563583"/>
                <a:gd name="connsiteX1" fmla="*/ 147638 w 147638"/>
                <a:gd name="connsiteY1" fmla="*/ 39708 h 563583"/>
                <a:gd name="connsiteX2" fmla="*/ 138113 w 147638"/>
                <a:gd name="connsiteY2" fmla="*/ 525483 h 563583"/>
                <a:gd name="connsiteX3" fmla="*/ 57150 w 147638"/>
                <a:gd name="connsiteY3" fmla="*/ 563583 h 563583"/>
                <a:gd name="connsiteX4" fmla="*/ 0 w 147638"/>
                <a:gd name="connsiteY4" fmla="*/ 506433 h 563583"/>
                <a:gd name="connsiteX5" fmla="*/ 4763 w 147638"/>
                <a:gd name="connsiteY5" fmla="*/ 73046 h 563583"/>
                <a:gd name="connsiteX6" fmla="*/ 19050 w 147638"/>
                <a:gd name="connsiteY6" fmla="*/ 6371 h 563583"/>
                <a:gd name="connsiteX0" fmla="*/ 19050 w 147638"/>
                <a:gd name="connsiteY0" fmla="*/ 6371 h 563583"/>
                <a:gd name="connsiteX1" fmla="*/ 147638 w 147638"/>
                <a:gd name="connsiteY1" fmla="*/ 39708 h 563583"/>
                <a:gd name="connsiteX2" fmla="*/ 138113 w 147638"/>
                <a:gd name="connsiteY2" fmla="*/ 525483 h 563583"/>
                <a:gd name="connsiteX3" fmla="*/ 57150 w 147638"/>
                <a:gd name="connsiteY3" fmla="*/ 563583 h 563583"/>
                <a:gd name="connsiteX4" fmla="*/ 0 w 147638"/>
                <a:gd name="connsiteY4" fmla="*/ 506433 h 563583"/>
                <a:gd name="connsiteX5" fmla="*/ 4763 w 147638"/>
                <a:gd name="connsiteY5" fmla="*/ 73046 h 563583"/>
                <a:gd name="connsiteX6" fmla="*/ 19050 w 147638"/>
                <a:gd name="connsiteY6" fmla="*/ 6371 h 563583"/>
                <a:gd name="connsiteX0" fmla="*/ 22405 w 150993"/>
                <a:gd name="connsiteY0" fmla="*/ 6371 h 563583"/>
                <a:gd name="connsiteX1" fmla="*/ 150993 w 150993"/>
                <a:gd name="connsiteY1" fmla="*/ 39708 h 563583"/>
                <a:gd name="connsiteX2" fmla="*/ 141468 w 150993"/>
                <a:gd name="connsiteY2" fmla="*/ 525483 h 563583"/>
                <a:gd name="connsiteX3" fmla="*/ 60505 w 150993"/>
                <a:gd name="connsiteY3" fmla="*/ 563583 h 563583"/>
                <a:gd name="connsiteX4" fmla="*/ 3355 w 150993"/>
                <a:gd name="connsiteY4" fmla="*/ 506433 h 563583"/>
                <a:gd name="connsiteX5" fmla="*/ 22405 w 150993"/>
                <a:gd name="connsiteY5" fmla="*/ 6371 h 563583"/>
                <a:gd name="connsiteX0" fmla="*/ 22405 w 150993"/>
                <a:gd name="connsiteY0" fmla="*/ 6371 h 563583"/>
                <a:gd name="connsiteX1" fmla="*/ 150993 w 150993"/>
                <a:gd name="connsiteY1" fmla="*/ 39708 h 563583"/>
                <a:gd name="connsiteX2" fmla="*/ 141468 w 150993"/>
                <a:gd name="connsiteY2" fmla="*/ 525483 h 563583"/>
                <a:gd name="connsiteX3" fmla="*/ 60505 w 150993"/>
                <a:gd name="connsiteY3" fmla="*/ 563583 h 563583"/>
                <a:gd name="connsiteX4" fmla="*/ 3355 w 150993"/>
                <a:gd name="connsiteY4" fmla="*/ 506433 h 563583"/>
                <a:gd name="connsiteX5" fmla="*/ 22405 w 150993"/>
                <a:gd name="connsiteY5" fmla="*/ 6371 h 563583"/>
                <a:gd name="connsiteX0" fmla="*/ 28278 w 156866"/>
                <a:gd name="connsiteY0" fmla="*/ 6371 h 563583"/>
                <a:gd name="connsiteX1" fmla="*/ 156866 w 156866"/>
                <a:gd name="connsiteY1" fmla="*/ 39708 h 563583"/>
                <a:gd name="connsiteX2" fmla="*/ 147341 w 156866"/>
                <a:gd name="connsiteY2" fmla="*/ 525483 h 563583"/>
                <a:gd name="connsiteX3" fmla="*/ 66378 w 156866"/>
                <a:gd name="connsiteY3" fmla="*/ 563583 h 563583"/>
                <a:gd name="connsiteX4" fmla="*/ 9228 w 156866"/>
                <a:gd name="connsiteY4" fmla="*/ 506433 h 563583"/>
                <a:gd name="connsiteX5" fmla="*/ 28278 w 156866"/>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4963 w 163551"/>
                <a:gd name="connsiteY0" fmla="*/ 6371 h 563583"/>
                <a:gd name="connsiteX1" fmla="*/ 163551 w 163551"/>
                <a:gd name="connsiteY1" fmla="*/ 39708 h 563583"/>
                <a:gd name="connsiteX2" fmla="*/ 154026 w 163551"/>
                <a:gd name="connsiteY2" fmla="*/ 525483 h 563583"/>
                <a:gd name="connsiteX3" fmla="*/ 73063 w 163551"/>
                <a:gd name="connsiteY3" fmla="*/ 563583 h 563583"/>
                <a:gd name="connsiteX4" fmla="*/ 15913 w 163551"/>
                <a:gd name="connsiteY4" fmla="*/ 506433 h 563583"/>
                <a:gd name="connsiteX5" fmla="*/ 34963 w 163551"/>
                <a:gd name="connsiteY5" fmla="*/ 6371 h 563583"/>
                <a:gd name="connsiteX0" fmla="*/ 36966 w 165554"/>
                <a:gd name="connsiteY0" fmla="*/ 6371 h 563583"/>
                <a:gd name="connsiteX1" fmla="*/ 165554 w 165554"/>
                <a:gd name="connsiteY1" fmla="*/ 39708 h 563583"/>
                <a:gd name="connsiteX2" fmla="*/ 156029 w 165554"/>
                <a:gd name="connsiteY2" fmla="*/ 525483 h 563583"/>
                <a:gd name="connsiteX3" fmla="*/ 75066 w 165554"/>
                <a:gd name="connsiteY3" fmla="*/ 563583 h 563583"/>
                <a:gd name="connsiteX4" fmla="*/ 17916 w 165554"/>
                <a:gd name="connsiteY4" fmla="*/ 506433 h 563583"/>
                <a:gd name="connsiteX5" fmla="*/ 36966 w 165554"/>
                <a:gd name="connsiteY5" fmla="*/ 6371 h 563583"/>
                <a:gd name="connsiteX0" fmla="*/ 36966 w 165554"/>
                <a:gd name="connsiteY0" fmla="*/ 6371 h 563583"/>
                <a:gd name="connsiteX1" fmla="*/ 165554 w 165554"/>
                <a:gd name="connsiteY1" fmla="*/ 39708 h 563583"/>
                <a:gd name="connsiteX2" fmla="*/ 156029 w 165554"/>
                <a:gd name="connsiteY2" fmla="*/ 525483 h 563583"/>
                <a:gd name="connsiteX3" fmla="*/ 75066 w 165554"/>
                <a:gd name="connsiteY3" fmla="*/ 563583 h 563583"/>
                <a:gd name="connsiteX4" fmla="*/ 17916 w 165554"/>
                <a:gd name="connsiteY4" fmla="*/ 506433 h 563583"/>
                <a:gd name="connsiteX5" fmla="*/ 36966 w 165554"/>
                <a:gd name="connsiteY5" fmla="*/ 6371 h 563583"/>
                <a:gd name="connsiteX0" fmla="*/ 36966 w 165554"/>
                <a:gd name="connsiteY0" fmla="*/ 10598 h 567810"/>
                <a:gd name="connsiteX1" fmla="*/ 165554 w 165554"/>
                <a:gd name="connsiteY1" fmla="*/ 43935 h 567810"/>
                <a:gd name="connsiteX2" fmla="*/ 156029 w 165554"/>
                <a:gd name="connsiteY2" fmla="*/ 529710 h 567810"/>
                <a:gd name="connsiteX3" fmla="*/ 75066 w 165554"/>
                <a:gd name="connsiteY3" fmla="*/ 567810 h 567810"/>
                <a:gd name="connsiteX4" fmla="*/ 17916 w 165554"/>
                <a:gd name="connsiteY4" fmla="*/ 510660 h 567810"/>
                <a:gd name="connsiteX5" fmla="*/ 36966 w 165554"/>
                <a:gd name="connsiteY5" fmla="*/ 10598 h 567810"/>
                <a:gd name="connsiteX0" fmla="*/ 38465 w 164672"/>
                <a:gd name="connsiteY0" fmla="*/ 12840 h 562909"/>
                <a:gd name="connsiteX1" fmla="*/ 164672 w 164672"/>
                <a:gd name="connsiteY1" fmla="*/ 39034 h 562909"/>
                <a:gd name="connsiteX2" fmla="*/ 155147 w 164672"/>
                <a:gd name="connsiteY2" fmla="*/ 524809 h 562909"/>
                <a:gd name="connsiteX3" fmla="*/ 74184 w 164672"/>
                <a:gd name="connsiteY3" fmla="*/ 562909 h 562909"/>
                <a:gd name="connsiteX4" fmla="*/ 17034 w 164672"/>
                <a:gd name="connsiteY4" fmla="*/ 505759 h 562909"/>
                <a:gd name="connsiteX5" fmla="*/ 38465 w 164672"/>
                <a:gd name="connsiteY5" fmla="*/ 12840 h 56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672" h="562909">
                  <a:moveTo>
                    <a:pt x="38465" y="12840"/>
                  </a:moveTo>
                  <a:cubicBezTo>
                    <a:pt x="62277" y="-7004"/>
                    <a:pt x="121809" y="-7797"/>
                    <a:pt x="164672" y="39034"/>
                  </a:cubicBezTo>
                  <a:cubicBezTo>
                    <a:pt x="137684" y="198578"/>
                    <a:pt x="127365" y="334308"/>
                    <a:pt x="155147" y="524809"/>
                  </a:cubicBezTo>
                  <a:cubicBezTo>
                    <a:pt x="121016" y="561322"/>
                    <a:pt x="98791" y="559734"/>
                    <a:pt x="74184" y="562909"/>
                  </a:cubicBezTo>
                  <a:cubicBezTo>
                    <a:pt x="33703" y="558147"/>
                    <a:pt x="33703" y="539096"/>
                    <a:pt x="17034" y="505759"/>
                  </a:cubicBezTo>
                  <a:cubicBezTo>
                    <a:pt x="-10747" y="446228"/>
                    <a:pt x="-5191" y="43003"/>
                    <a:pt x="38465" y="12840"/>
                  </a:cubicBezTo>
                  <a:close/>
                </a:path>
              </a:pathLst>
            </a:custGeom>
            <a:gradFill flip="none" rotWithShape="1">
              <a:gsLst>
                <a:gs pos="100000">
                  <a:schemeClr val="tx1">
                    <a:lumMod val="75000"/>
                    <a:lumOff val="25000"/>
                  </a:schemeClr>
                </a:gs>
                <a:gs pos="0">
                  <a:schemeClr val="bg1">
                    <a:lumMod val="50000"/>
                  </a:schemeClr>
                </a:gs>
                <a:gs pos="65000">
                  <a:schemeClr val="bg1">
                    <a:lumMod val="85000"/>
                  </a:schemeClr>
                </a:gs>
              </a:gsLst>
              <a:lin ang="5400000" scaled="1"/>
              <a:tileRect/>
            </a:gradFill>
            <a:ln>
              <a:noFill/>
            </a:ln>
            <a:effectLst/>
            <a:scene3d>
              <a:camera prst="orthographicFront"/>
              <a:lightRig rig="threePt" dir="t"/>
            </a:scene3d>
            <a:sp3d>
              <a:bevelT w="57150" h="444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en-US">
                <a:solidFill>
                  <a:prstClr val="white"/>
                </a:solidFill>
                <a:latin typeface="Calibri"/>
              </a:endParaRPr>
            </a:p>
          </p:txBody>
        </p:sp>
        <p:sp>
          <p:nvSpPr>
            <p:cNvPr id="5" name="Rectangle 4">
              <a:extLst>
                <a:ext uri="{FF2B5EF4-FFF2-40B4-BE49-F238E27FC236}">
                  <a16:creationId xmlns:a16="http://schemas.microsoft.com/office/drawing/2014/main" id="{1B01DB62-FDA2-435D-B064-0036C2CCBE2C}"/>
                </a:ext>
              </a:extLst>
            </p:cNvPr>
            <p:cNvSpPr/>
            <p:nvPr/>
          </p:nvSpPr>
          <p:spPr>
            <a:xfrm>
              <a:off x="6122279" y="3644900"/>
              <a:ext cx="156111" cy="1821656"/>
            </a:xfrm>
            <a:custGeom>
              <a:avLst/>
              <a:gdLst>
                <a:gd name="connsiteX0" fmla="*/ 0 w 109368"/>
                <a:gd name="connsiteY0" fmla="*/ 0 h 1828800"/>
                <a:gd name="connsiteX1" fmla="*/ 109368 w 109368"/>
                <a:gd name="connsiteY1" fmla="*/ 0 h 1828800"/>
                <a:gd name="connsiteX2" fmla="*/ 109368 w 109368"/>
                <a:gd name="connsiteY2" fmla="*/ 1828800 h 1828800"/>
                <a:gd name="connsiteX3" fmla="*/ 0 w 109368"/>
                <a:gd name="connsiteY3" fmla="*/ 1828800 h 1828800"/>
                <a:gd name="connsiteX4" fmla="*/ 0 w 109368"/>
                <a:gd name="connsiteY4" fmla="*/ 0 h 1828800"/>
                <a:gd name="connsiteX0" fmla="*/ 28575 w 137943"/>
                <a:gd name="connsiteY0" fmla="*/ 0 h 1828800"/>
                <a:gd name="connsiteX1" fmla="*/ 137943 w 137943"/>
                <a:gd name="connsiteY1" fmla="*/ 0 h 1828800"/>
                <a:gd name="connsiteX2" fmla="*/ 137943 w 137943"/>
                <a:gd name="connsiteY2" fmla="*/ 1828800 h 1828800"/>
                <a:gd name="connsiteX3" fmla="*/ 0 w 137943"/>
                <a:gd name="connsiteY3" fmla="*/ 1809750 h 1828800"/>
                <a:gd name="connsiteX4" fmla="*/ 28575 w 137943"/>
                <a:gd name="connsiteY4" fmla="*/ 0 h 1828800"/>
                <a:gd name="connsiteX0" fmla="*/ 28575 w 137943"/>
                <a:gd name="connsiteY0" fmla="*/ 0 h 1828800"/>
                <a:gd name="connsiteX1" fmla="*/ 137943 w 137943"/>
                <a:gd name="connsiteY1" fmla="*/ 0 h 1828800"/>
                <a:gd name="connsiteX2" fmla="*/ 137943 w 137943"/>
                <a:gd name="connsiteY2" fmla="*/ 1828800 h 1828800"/>
                <a:gd name="connsiteX3" fmla="*/ 0 w 137943"/>
                <a:gd name="connsiteY3" fmla="*/ 1809750 h 1828800"/>
                <a:gd name="connsiteX4" fmla="*/ 28575 w 137943"/>
                <a:gd name="connsiteY4" fmla="*/ 0 h 1828800"/>
                <a:gd name="connsiteX0" fmla="*/ 28575 w 137943"/>
                <a:gd name="connsiteY0" fmla="*/ 0 h 1821656"/>
                <a:gd name="connsiteX1" fmla="*/ 137943 w 137943"/>
                <a:gd name="connsiteY1" fmla="*/ 0 h 1821656"/>
                <a:gd name="connsiteX2" fmla="*/ 109368 w 137943"/>
                <a:gd name="connsiteY2" fmla="*/ 1821656 h 1821656"/>
                <a:gd name="connsiteX3" fmla="*/ 0 w 137943"/>
                <a:gd name="connsiteY3" fmla="*/ 1809750 h 1821656"/>
                <a:gd name="connsiteX4" fmla="*/ 28575 w 137943"/>
                <a:gd name="connsiteY4" fmla="*/ 0 h 1821656"/>
                <a:gd name="connsiteX0" fmla="*/ 28575 w 137943"/>
                <a:gd name="connsiteY0" fmla="*/ 0 h 1821656"/>
                <a:gd name="connsiteX1" fmla="*/ 137943 w 137943"/>
                <a:gd name="connsiteY1" fmla="*/ 0 h 1821656"/>
                <a:gd name="connsiteX2" fmla="*/ 109368 w 137943"/>
                <a:gd name="connsiteY2" fmla="*/ 1821656 h 1821656"/>
                <a:gd name="connsiteX3" fmla="*/ 0 w 137943"/>
                <a:gd name="connsiteY3" fmla="*/ 1809750 h 1821656"/>
                <a:gd name="connsiteX4" fmla="*/ 28575 w 137943"/>
                <a:gd name="connsiteY4" fmla="*/ 0 h 1821656"/>
                <a:gd name="connsiteX0" fmla="*/ 28575 w 148592"/>
                <a:gd name="connsiteY0" fmla="*/ 0 h 1821656"/>
                <a:gd name="connsiteX1" fmla="*/ 137943 w 148592"/>
                <a:gd name="connsiteY1" fmla="*/ 0 h 1821656"/>
                <a:gd name="connsiteX2" fmla="*/ 109368 w 148592"/>
                <a:gd name="connsiteY2" fmla="*/ 1821656 h 1821656"/>
                <a:gd name="connsiteX3" fmla="*/ 0 w 148592"/>
                <a:gd name="connsiteY3" fmla="*/ 1809750 h 1821656"/>
                <a:gd name="connsiteX4" fmla="*/ 28575 w 148592"/>
                <a:gd name="connsiteY4" fmla="*/ 0 h 1821656"/>
                <a:gd name="connsiteX0" fmla="*/ 28575 w 149844"/>
                <a:gd name="connsiteY0" fmla="*/ 0 h 1821656"/>
                <a:gd name="connsiteX1" fmla="*/ 137943 w 149844"/>
                <a:gd name="connsiteY1" fmla="*/ 0 h 1821656"/>
                <a:gd name="connsiteX2" fmla="*/ 109368 w 149844"/>
                <a:gd name="connsiteY2" fmla="*/ 1821656 h 1821656"/>
                <a:gd name="connsiteX3" fmla="*/ 0 w 149844"/>
                <a:gd name="connsiteY3" fmla="*/ 1809750 h 1821656"/>
                <a:gd name="connsiteX4" fmla="*/ 28575 w 149844"/>
                <a:gd name="connsiteY4" fmla="*/ 0 h 1821656"/>
                <a:gd name="connsiteX0" fmla="*/ 28575 w 156111"/>
                <a:gd name="connsiteY0" fmla="*/ 0 h 1821656"/>
                <a:gd name="connsiteX1" fmla="*/ 137943 w 156111"/>
                <a:gd name="connsiteY1" fmla="*/ 0 h 1821656"/>
                <a:gd name="connsiteX2" fmla="*/ 109368 w 156111"/>
                <a:gd name="connsiteY2" fmla="*/ 1821656 h 1821656"/>
                <a:gd name="connsiteX3" fmla="*/ 0 w 156111"/>
                <a:gd name="connsiteY3" fmla="*/ 1809750 h 1821656"/>
                <a:gd name="connsiteX4" fmla="*/ 28575 w 156111"/>
                <a:gd name="connsiteY4" fmla="*/ 0 h 1821656"/>
                <a:gd name="connsiteX0" fmla="*/ 28575 w 156111"/>
                <a:gd name="connsiteY0" fmla="*/ 0 h 1821656"/>
                <a:gd name="connsiteX1" fmla="*/ 137943 w 156111"/>
                <a:gd name="connsiteY1" fmla="*/ 0 h 1821656"/>
                <a:gd name="connsiteX2" fmla="*/ 109368 w 156111"/>
                <a:gd name="connsiteY2" fmla="*/ 1821656 h 1821656"/>
                <a:gd name="connsiteX3" fmla="*/ 0 w 156111"/>
                <a:gd name="connsiteY3" fmla="*/ 1809750 h 1821656"/>
                <a:gd name="connsiteX4" fmla="*/ 28575 w 156111"/>
                <a:gd name="connsiteY4" fmla="*/ 0 h 1821656"/>
                <a:gd name="connsiteX0" fmla="*/ 28575 w 156111"/>
                <a:gd name="connsiteY0" fmla="*/ 0 h 1821656"/>
                <a:gd name="connsiteX1" fmla="*/ 137943 w 156111"/>
                <a:gd name="connsiteY1" fmla="*/ 0 h 1821656"/>
                <a:gd name="connsiteX2" fmla="*/ 109368 w 156111"/>
                <a:gd name="connsiteY2" fmla="*/ 1821656 h 1821656"/>
                <a:gd name="connsiteX3" fmla="*/ 0 w 156111"/>
                <a:gd name="connsiteY3" fmla="*/ 1809750 h 1821656"/>
                <a:gd name="connsiteX4" fmla="*/ 28575 w 156111"/>
                <a:gd name="connsiteY4" fmla="*/ 0 h 1821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111" h="1821656">
                  <a:moveTo>
                    <a:pt x="28575" y="0"/>
                  </a:moveTo>
                  <a:lnTo>
                    <a:pt x="137943" y="0"/>
                  </a:lnTo>
                  <a:cubicBezTo>
                    <a:pt x="171280" y="616744"/>
                    <a:pt x="156993" y="1233487"/>
                    <a:pt x="109368" y="1821656"/>
                  </a:cubicBezTo>
                  <a:lnTo>
                    <a:pt x="0" y="1809750"/>
                  </a:lnTo>
                  <a:cubicBezTo>
                    <a:pt x="42863" y="1216025"/>
                    <a:pt x="57150" y="631826"/>
                    <a:pt x="28575" y="0"/>
                  </a:cubicBezTo>
                  <a:close/>
                </a:path>
              </a:pathLst>
            </a:custGeom>
            <a:gradFill flip="none" rotWithShape="1">
              <a:gsLst>
                <a:gs pos="70000">
                  <a:schemeClr val="bg1"/>
                </a:gs>
                <a:gs pos="0">
                  <a:schemeClr val="tx1">
                    <a:lumMod val="65000"/>
                    <a:lumOff val="35000"/>
                  </a:schemeClr>
                </a:gs>
                <a:gs pos="100000">
                  <a:schemeClr val="tx1">
                    <a:lumMod val="75000"/>
                    <a:lumOff val="25000"/>
                  </a:schemeClr>
                </a:gs>
              </a:gsLst>
              <a:lin ang="5400000" scaled="1"/>
              <a:tileRect/>
            </a:gradFill>
            <a:ln w="12700">
              <a:solidFill>
                <a:schemeClr val="tx1">
                  <a:lumMod val="50000"/>
                  <a:lumOff val="50000"/>
                </a:schemeClr>
              </a:solidFill>
            </a:ln>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en-US">
                <a:solidFill>
                  <a:prstClr val="white"/>
                </a:solidFill>
                <a:latin typeface="Calibri"/>
              </a:endParaRPr>
            </a:p>
          </p:txBody>
        </p:sp>
        <p:sp>
          <p:nvSpPr>
            <p:cNvPr id="6" name="Freeform 5">
              <a:extLst>
                <a:ext uri="{FF2B5EF4-FFF2-40B4-BE49-F238E27FC236}">
                  <a16:creationId xmlns:a16="http://schemas.microsoft.com/office/drawing/2014/main" id="{32ECAF23-2E03-4932-8462-518A4C434569}"/>
                </a:ext>
              </a:extLst>
            </p:cNvPr>
            <p:cNvSpPr/>
            <p:nvPr/>
          </p:nvSpPr>
          <p:spPr>
            <a:xfrm>
              <a:off x="4058158" y="4997449"/>
              <a:ext cx="1121118" cy="414061"/>
            </a:xfrm>
            <a:custGeom>
              <a:avLst/>
              <a:gdLst>
                <a:gd name="connsiteX0" fmla="*/ 0 w 1109663"/>
                <a:gd name="connsiteY0" fmla="*/ 0 h 400050"/>
                <a:gd name="connsiteX1" fmla="*/ 166688 w 1109663"/>
                <a:gd name="connsiteY1" fmla="*/ 47625 h 400050"/>
                <a:gd name="connsiteX2" fmla="*/ 200025 w 1109663"/>
                <a:gd name="connsiteY2" fmla="*/ 147638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14288 w 1109663"/>
                <a:gd name="connsiteY13" fmla="*/ 52388 h 400050"/>
                <a:gd name="connsiteX14" fmla="*/ 0 w 1109663"/>
                <a:gd name="connsiteY14" fmla="*/ 0 h 400050"/>
                <a:gd name="connsiteX0" fmla="*/ 0 w 1109663"/>
                <a:gd name="connsiteY0" fmla="*/ 0 h 400050"/>
                <a:gd name="connsiteX1" fmla="*/ 166688 w 1109663"/>
                <a:gd name="connsiteY1" fmla="*/ 47625 h 400050"/>
                <a:gd name="connsiteX2" fmla="*/ 200025 w 1109663"/>
                <a:gd name="connsiteY2" fmla="*/ 147638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7144 w 1109663"/>
                <a:gd name="connsiteY13" fmla="*/ 38101 h 400050"/>
                <a:gd name="connsiteX14" fmla="*/ 0 w 1109663"/>
                <a:gd name="connsiteY14" fmla="*/ 0 h 400050"/>
                <a:gd name="connsiteX0" fmla="*/ 0 w 1109663"/>
                <a:gd name="connsiteY0" fmla="*/ 0 h 400050"/>
                <a:gd name="connsiteX1" fmla="*/ 166688 w 1109663"/>
                <a:gd name="connsiteY1" fmla="*/ 47625 h 400050"/>
                <a:gd name="connsiteX2" fmla="*/ 216694 w 1109663"/>
                <a:gd name="connsiteY2" fmla="*/ 142875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7144 w 1109663"/>
                <a:gd name="connsiteY13" fmla="*/ 38101 h 400050"/>
                <a:gd name="connsiteX14" fmla="*/ 0 w 1109663"/>
                <a:gd name="connsiteY14" fmla="*/ 0 h 400050"/>
                <a:gd name="connsiteX0" fmla="*/ 0 w 1109663"/>
                <a:gd name="connsiteY0" fmla="*/ 0 h 400050"/>
                <a:gd name="connsiteX1" fmla="*/ 166688 w 1109663"/>
                <a:gd name="connsiteY1" fmla="*/ 47625 h 400050"/>
                <a:gd name="connsiteX2" fmla="*/ 216694 w 1109663"/>
                <a:gd name="connsiteY2" fmla="*/ 142875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7144 w 1109663"/>
                <a:gd name="connsiteY13" fmla="*/ 38101 h 400050"/>
                <a:gd name="connsiteX14" fmla="*/ 0 w 1109663"/>
                <a:gd name="connsiteY14" fmla="*/ 0 h 400050"/>
                <a:gd name="connsiteX0" fmla="*/ 0 w 1109663"/>
                <a:gd name="connsiteY0" fmla="*/ 0 h 400050"/>
                <a:gd name="connsiteX1" fmla="*/ 166688 w 1109663"/>
                <a:gd name="connsiteY1" fmla="*/ 47625 h 400050"/>
                <a:gd name="connsiteX2" fmla="*/ 216694 w 1109663"/>
                <a:gd name="connsiteY2" fmla="*/ 142875 h 400050"/>
                <a:gd name="connsiteX3" fmla="*/ 314325 w 1109663"/>
                <a:gd name="connsiteY3" fmla="*/ 271463 h 400050"/>
                <a:gd name="connsiteX4" fmla="*/ 642938 w 1109663"/>
                <a:gd name="connsiteY4" fmla="*/ 352425 h 400050"/>
                <a:gd name="connsiteX5" fmla="*/ 900113 w 1109663"/>
                <a:gd name="connsiteY5" fmla="*/ 319088 h 400050"/>
                <a:gd name="connsiteX6" fmla="*/ 1000125 w 1109663"/>
                <a:gd name="connsiteY6" fmla="*/ 228600 h 400050"/>
                <a:gd name="connsiteX7" fmla="*/ 1109663 w 1109663"/>
                <a:gd name="connsiteY7" fmla="*/ 247650 h 400050"/>
                <a:gd name="connsiteX8" fmla="*/ 1085850 w 1109663"/>
                <a:gd name="connsiteY8" fmla="*/ 271463 h 400050"/>
                <a:gd name="connsiteX9" fmla="*/ 1009650 w 1109663"/>
                <a:gd name="connsiteY9" fmla="*/ 261938 h 400050"/>
                <a:gd name="connsiteX10" fmla="*/ 676275 w 1109663"/>
                <a:gd name="connsiteY10" fmla="*/ 400050 h 400050"/>
                <a:gd name="connsiteX11" fmla="*/ 333375 w 1109663"/>
                <a:gd name="connsiteY11" fmla="*/ 319088 h 400050"/>
                <a:gd name="connsiteX12" fmla="*/ 138113 w 1109663"/>
                <a:gd name="connsiteY12" fmla="*/ 76200 h 400050"/>
                <a:gd name="connsiteX13" fmla="*/ 7144 w 1109663"/>
                <a:gd name="connsiteY13" fmla="*/ 38101 h 400050"/>
                <a:gd name="connsiteX14" fmla="*/ 0 w 1109663"/>
                <a:gd name="connsiteY14" fmla="*/ 0 h 400050"/>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0113 w 1109663"/>
                <a:gd name="connsiteY5" fmla="*/ 319088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2494 w 1109663"/>
                <a:gd name="connsiteY5" fmla="*/ 266701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2494 w 1109663"/>
                <a:gd name="connsiteY5" fmla="*/ 266701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14325 w 1109663"/>
                <a:gd name="connsiteY3" fmla="*/ 27146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6694 w 1109663"/>
                <a:gd name="connsiteY2" fmla="*/ 142875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1931 w 1109663"/>
                <a:gd name="connsiteY2" fmla="*/ 138113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1931 w 1109663"/>
                <a:gd name="connsiteY2" fmla="*/ 138113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1931 w 1109663"/>
                <a:gd name="connsiteY2" fmla="*/ 138113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09663"/>
                <a:gd name="connsiteY0" fmla="*/ 0 h 409562"/>
                <a:gd name="connsiteX1" fmla="*/ 166688 w 1109663"/>
                <a:gd name="connsiteY1" fmla="*/ 47625 h 409562"/>
                <a:gd name="connsiteX2" fmla="*/ 211931 w 1109663"/>
                <a:gd name="connsiteY2" fmla="*/ 138113 h 409562"/>
                <a:gd name="connsiteX3" fmla="*/ 369094 w 1109663"/>
                <a:gd name="connsiteY3" fmla="*/ 290513 h 409562"/>
                <a:gd name="connsiteX4" fmla="*/ 642938 w 1109663"/>
                <a:gd name="connsiteY4" fmla="*/ 352425 h 409562"/>
                <a:gd name="connsiteX5" fmla="*/ 904875 w 1109663"/>
                <a:gd name="connsiteY5" fmla="*/ 316707 h 409562"/>
                <a:gd name="connsiteX6" fmla="*/ 1000125 w 1109663"/>
                <a:gd name="connsiteY6" fmla="*/ 228600 h 409562"/>
                <a:gd name="connsiteX7" fmla="*/ 1109663 w 1109663"/>
                <a:gd name="connsiteY7" fmla="*/ 247650 h 409562"/>
                <a:gd name="connsiteX8" fmla="*/ 1085850 w 1109663"/>
                <a:gd name="connsiteY8" fmla="*/ 271463 h 409562"/>
                <a:gd name="connsiteX9" fmla="*/ 1009650 w 1109663"/>
                <a:gd name="connsiteY9" fmla="*/ 261938 h 409562"/>
                <a:gd name="connsiteX10" fmla="*/ 676275 w 1109663"/>
                <a:gd name="connsiteY10" fmla="*/ 400050 h 409562"/>
                <a:gd name="connsiteX11" fmla="*/ 333375 w 1109663"/>
                <a:gd name="connsiteY11" fmla="*/ 319088 h 409562"/>
                <a:gd name="connsiteX12" fmla="*/ 138113 w 1109663"/>
                <a:gd name="connsiteY12" fmla="*/ 76200 h 409562"/>
                <a:gd name="connsiteX13" fmla="*/ 7144 w 1109663"/>
                <a:gd name="connsiteY13" fmla="*/ 38101 h 409562"/>
                <a:gd name="connsiteX14" fmla="*/ 0 w 1109663"/>
                <a:gd name="connsiteY14" fmla="*/ 0 h 409562"/>
                <a:gd name="connsiteX0" fmla="*/ 0 w 1110773"/>
                <a:gd name="connsiteY0" fmla="*/ 0 h 409562"/>
                <a:gd name="connsiteX1" fmla="*/ 166688 w 1110773"/>
                <a:gd name="connsiteY1" fmla="*/ 47625 h 409562"/>
                <a:gd name="connsiteX2" fmla="*/ 211931 w 1110773"/>
                <a:gd name="connsiteY2" fmla="*/ 138113 h 409562"/>
                <a:gd name="connsiteX3" fmla="*/ 369094 w 1110773"/>
                <a:gd name="connsiteY3" fmla="*/ 290513 h 409562"/>
                <a:gd name="connsiteX4" fmla="*/ 642938 w 1110773"/>
                <a:gd name="connsiteY4" fmla="*/ 352425 h 409562"/>
                <a:gd name="connsiteX5" fmla="*/ 904875 w 1110773"/>
                <a:gd name="connsiteY5" fmla="*/ 316707 h 409562"/>
                <a:gd name="connsiteX6" fmla="*/ 1000125 w 1110773"/>
                <a:gd name="connsiteY6" fmla="*/ 228600 h 409562"/>
                <a:gd name="connsiteX7" fmla="*/ 1109663 w 1110773"/>
                <a:gd name="connsiteY7" fmla="*/ 247650 h 409562"/>
                <a:gd name="connsiteX8" fmla="*/ 1085850 w 1110773"/>
                <a:gd name="connsiteY8" fmla="*/ 271463 h 409562"/>
                <a:gd name="connsiteX9" fmla="*/ 1009650 w 1110773"/>
                <a:gd name="connsiteY9" fmla="*/ 261938 h 409562"/>
                <a:gd name="connsiteX10" fmla="*/ 676275 w 1110773"/>
                <a:gd name="connsiteY10" fmla="*/ 400050 h 409562"/>
                <a:gd name="connsiteX11" fmla="*/ 333375 w 1110773"/>
                <a:gd name="connsiteY11" fmla="*/ 319088 h 409562"/>
                <a:gd name="connsiteX12" fmla="*/ 138113 w 1110773"/>
                <a:gd name="connsiteY12" fmla="*/ 76200 h 409562"/>
                <a:gd name="connsiteX13" fmla="*/ 7144 w 1110773"/>
                <a:gd name="connsiteY13" fmla="*/ 38101 h 409562"/>
                <a:gd name="connsiteX14" fmla="*/ 0 w 1110773"/>
                <a:gd name="connsiteY14" fmla="*/ 0 h 409562"/>
                <a:gd name="connsiteX0" fmla="*/ 0 w 1110773"/>
                <a:gd name="connsiteY0" fmla="*/ 0 h 408827"/>
                <a:gd name="connsiteX1" fmla="*/ 166688 w 1110773"/>
                <a:gd name="connsiteY1" fmla="*/ 47625 h 408827"/>
                <a:gd name="connsiteX2" fmla="*/ 211931 w 1110773"/>
                <a:gd name="connsiteY2" fmla="*/ 138113 h 408827"/>
                <a:gd name="connsiteX3" fmla="*/ 369094 w 1110773"/>
                <a:gd name="connsiteY3" fmla="*/ 290513 h 408827"/>
                <a:gd name="connsiteX4" fmla="*/ 642938 w 1110773"/>
                <a:gd name="connsiteY4" fmla="*/ 352425 h 408827"/>
                <a:gd name="connsiteX5" fmla="*/ 904875 w 1110773"/>
                <a:gd name="connsiteY5" fmla="*/ 316707 h 408827"/>
                <a:gd name="connsiteX6" fmla="*/ 1000125 w 1110773"/>
                <a:gd name="connsiteY6" fmla="*/ 228600 h 408827"/>
                <a:gd name="connsiteX7" fmla="*/ 1109663 w 1110773"/>
                <a:gd name="connsiteY7" fmla="*/ 247650 h 408827"/>
                <a:gd name="connsiteX8" fmla="*/ 1085850 w 1110773"/>
                <a:gd name="connsiteY8" fmla="*/ 271463 h 408827"/>
                <a:gd name="connsiteX9" fmla="*/ 1009650 w 1110773"/>
                <a:gd name="connsiteY9" fmla="*/ 261938 h 408827"/>
                <a:gd name="connsiteX10" fmla="*/ 676275 w 1110773"/>
                <a:gd name="connsiteY10" fmla="*/ 400050 h 408827"/>
                <a:gd name="connsiteX11" fmla="*/ 333375 w 1110773"/>
                <a:gd name="connsiteY11" fmla="*/ 319088 h 408827"/>
                <a:gd name="connsiteX12" fmla="*/ 138113 w 1110773"/>
                <a:gd name="connsiteY12" fmla="*/ 76200 h 408827"/>
                <a:gd name="connsiteX13" fmla="*/ 7144 w 1110773"/>
                <a:gd name="connsiteY13" fmla="*/ 38101 h 408827"/>
                <a:gd name="connsiteX14" fmla="*/ 0 w 1110773"/>
                <a:gd name="connsiteY14" fmla="*/ 0 h 408827"/>
                <a:gd name="connsiteX0" fmla="*/ 0 w 1110773"/>
                <a:gd name="connsiteY0" fmla="*/ 0 h 408827"/>
                <a:gd name="connsiteX1" fmla="*/ 166688 w 1110773"/>
                <a:gd name="connsiteY1" fmla="*/ 47625 h 408827"/>
                <a:gd name="connsiteX2" fmla="*/ 211931 w 1110773"/>
                <a:gd name="connsiteY2" fmla="*/ 138113 h 408827"/>
                <a:gd name="connsiteX3" fmla="*/ 369094 w 1110773"/>
                <a:gd name="connsiteY3" fmla="*/ 290513 h 408827"/>
                <a:gd name="connsiteX4" fmla="*/ 642938 w 1110773"/>
                <a:gd name="connsiteY4" fmla="*/ 352425 h 408827"/>
                <a:gd name="connsiteX5" fmla="*/ 904875 w 1110773"/>
                <a:gd name="connsiteY5" fmla="*/ 316707 h 408827"/>
                <a:gd name="connsiteX6" fmla="*/ 1000125 w 1110773"/>
                <a:gd name="connsiteY6" fmla="*/ 228600 h 408827"/>
                <a:gd name="connsiteX7" fmla="*/ 1109663 w 1110773"/>
                <a:gd name="connsiteY7" fmla="*/ 247650 h 408827"/>
                <a:gd name="connsiteX8" fmla="*/ 1085850 w 1110773"/>
                <a:gd name="connsiteY8" fmla="*/ 271463 h 408827"/>
                <a:gd name="connsiteX9" fmla="*/ 1009650 w 1110773"/>
                <a:gd name="connsiteY9" fmla="*/ 261938 h 408827"/>
                <a:gd name="connsiteX10" fmla="*/ 676275 w 1110773"/>
                <a:gd name="connsiteY10" fmla="*/ 400050 h 408827"/>
                <a:gd name="connsiteX11" fmla="*/ 333375 w 1110773"/>
                <a:gd name="connsiteY11" fmla="*/ 319088 h 408827"/>
                <a:gd name="connsiteX12" fmla="*/ 138113 w 1110773"/>
                <a:gd name="connsiteY12" fmla="*/ 76200 h 408827"/>
                <a:gd name="connsiteX13" fmla="*/ 7144 w 1110773"/>
                <a:gd name="connsiteY13" fmla="*/ 38101 h 408827"/>
                <a:gd name="connsiteX14" fmla="*/ 0 w 1110773"/>
                <a:gd name="connsiteY14" fmla="*/ 0 h 408827"/>
                <a:gd name="connsiteX0" fmla="*/ 0 w 1110773"/>
                <a:gd name="connsiteY0" fmla="*/ 0 h 408827"/>
                <a:gd name="connsiteX1" fmla="*/ 166688 w 1110773"/>
                <a:gd name="connsiteY1" fmla="*/ 47625 h 408827"/>
                <a:gd name="connsiteX2" fmla="*/ 211931 w 1110773"/>
                <a:gd name="connsiteY2" fmla="*/ 138113 h 408827"/>
                <a:gd name="connsiteX3" fmla="*/ 369094 w 1110773"/>
                <a:gd name="connsiteY3" fmla="*/ 290513 h 408827"/>
                <a:gd name="connsiteX4" fmla="*/ 642938 w 1110773"/>
                <a:gd name="connsiteY4" fmla="*/ 352425 h 408827"/>
                <a:gd name="connsiteX5" fmla="*/ 904875 w 1110773"/>
                <a:gd name="connsiteY5" fmla="*/ 316707 h 408827"/>
                <a:gd name="connsiteX6" fmla="*/ 1000125 w 1110773"/>
                <a:gd name="connsiteY6" fmla="*/ 228600 h 408827"/>
                <a:gd name="connsiteX7" fmla="*/ 1109663 w 1110773"/>
                <a:gd name="connsiteY7" fmla="*/ 247650 h 408827"/>
                <a:gd name="connsiteX8" fmla="*/ 1085850 w 1110773"/>
                <a:gd name="connsiteY8" fmla="*/ 271463 h 408827"/>
                <a:gd name="connsiteX9" fmla="*/ 1009650 w 1110773"/>
                <a:gd name="connsiteY9" fmla="*/ 261938 h 408827"/>
                <a:gd name="connsiteX10" fmla="*/ 676275 w 1110773"/>
                <a:gd name="connsiteY10" fmla="*/ 400050 h 408827"/>
                <a:gd name="connsiteX11" fmla="*/ 333375 w 1110773"/>
                <a:gd name="connsiteY11" fmla="*/ 319088 h 408827"/>
                <a:gd name="connsiteX12" fmla="*/ 138113 w 1110773"/>
                <a:gd name="connsiteY12" fmla="*/ 76200 h 408827"/>
                <a:gd name="connsiteX13" fmla="*/ 7144 w 1110773"/>
                <a:gd name="connsiteY13" fmla="*/ 38101 h 408827"/>
                <a:gd name="connsiteX14" fmla="*/ 0 w 1110773"/>
                <a:gd name="connsiteY14" fmla="*/ 0 h 408827"/>
                <a:gd name="connsiteX0" fmla="*/ 0 w 1110773"/>
                <a:gd name="connsiteY0" fmla="*/ 0 h 408827"/>
                <a:gd name="connsiteX1" fmla="*/ 166688 w 1110773"/>
                <a:gd name="connsiteY1" fmla="*/ 47625 h 408827"/>
                <a:gd name="connsiteX2" fmla="*/ 369094 w 1110773"/>
                <a:gd name="connsiteY2" fmla="*/ 290513 h 408827"/>
                <a:gd name="connsiteX3" fmla="*/ 642938 w 1110773"/>
                <a:gd name="connsiteY3" fmla="*/ 352425 h 408827"/>
                <a:gd name="connsiteX4" fmla="*/ 904875 w 1110773"/>
                <a:gd name="connsiteY4" fmla="*/ 316707 h 408827"/>
                <a:gd name="connsiteX5" fmla="*/ 1000125 w 1110773"/>
                <a:gd name="connsiteY5" fmla="*/ 228600 h 408827"/>
                <a:gd name="connsiteX6" fmla="*/ 1109663 w 1110773"/>
                <a:gd name="connsiteY6" fmla="*/ 247650 h 408827"/>
                <a:gd name="connsiteX7" fmla="*/ 1085850 w 1110773"/>
                <a:gd name="connsiteY7" fmla="*/ 271463 h 408827"/>
                <a:gd name="connsiteX8" fmla="*/ 1009650 w 1110773"/>
                <a:gd name="connsiteY8" fmla="*/ 261938 h 408827"/>
                <a:gd name="connsiteX9" fmla="*/ 676275 w 1110773"/>
                <a:gd name="connsiteY9" fmla="*/ 400050 h 408827"/>
                <a:gd name="connsiteX10" fmla="*/ 333375 w 1110773"/>
                <a:gd name="connsiteY10" fmla="*/ 319088 h 408827"/>
                <a:gd name="connsiteX11" fmla="*/ 138113 w 1110773"/>
                <a:gd name="connsiteY11" fmla="*/ 76200 h 408827"/>
                <a:gd name="connsiteX12" fmla="*/ 7144 w 1110773"/>
                <a:gd name="connsiteY12" fmla="*/ 38101 h 408827"/>
                <a:gd name="connsiteX13" fmla="*/ 0 w 1110773"/>
                <a:gd name="connsiteY13" fmla="*/ 0 h 408827"/>
                <a:gd name="connsiteX0" fmla="*/ 0 w 1110773"/>
                <a:gd name="connsiteY0" fmla="*/ 0 h 408827"/>
                <a:gd name="connsiteX1" fmla="*/ 166688 w 1110773"/>
                <a:gd name="connsiteY1" fmla="*/ 47625 h 408827"/>
                <a:gd name="connsiteX2" fmla="*/ 369094 w 1110773"/>
                <a:gd name="connsiteY2" fmla="*/ 290513 h 408827"/>
                <a:gd name="connsiteX3" fmla="*/ 642938 w 1110773"/>
                <a:gd name="connsiteY3" fmla="*/ 352425 h 408827"/>
                <a:gd name="connsiteX4" fmla="*/ 904875 w 1110773"/>
                <a:gd name="connsiteY4" fmla="*/ 316707 h 408827"/>
                <a:gd name="connsiteX5" fmla="*/ 1000125 w 1110773"/>
                <a:gd name="connsiteY5" fmla="*/ 228600 h 408827"/>
                <a:gd name="connsiteX6" fmla="*/ 1109663 w 1110773"/>
                <a:gd name="connsiteY6" fmla="*/ 247650 h 408827"/>
                <a:gd name="connsiteX7" fmla="*/ 1085850 w 1110773"/>
                <a:gd name="connsiteY7" fmla="*/ 271463 h 408827"/>
                <a:gd name="connsiteX8" fmla="*/ 1009650 w 1110773"/>
                <a:gd name="connsiteY8" fmla="*/ 261938 h 408827"/>
                <a:gd name="connsiteX9" fmla="*/ 676275 w 1110773"/>
                <a:gd name="connsiteY9" fmla="*/ 400050 h 408827"/>
                <a:gd name="connsiteX10" fmla="*/ 333375 w 1110773"/>
                <a:gd name="connsiteY10" fmla="*/ 319088 h 408827"/>
                <a:gd name="connsiteX11" fmla="*/ 138113 w 1110773"/>
                <a:gd name="connsiteY11" fmla="*/ 76200 h 408827"/>
                <a:gd name="connsiteX12" fmla="*/ 7144 w 1110773"/>
                <a:gd name="connsiteY12" fmla="*/ 38101 h 408827"/>
                <a:gd name="connsiteX13" fmla="*/ 0 w 1110773"/>
                <a:gd name="connsiteY13" fmla="*/ 0 h 408827"/>
                <a:gd name="connsiteX0" fmla="*/ 0 w 1110773"/>
                <a:gd name="connsiteY0" fmla="*/ 0 h 408827"/>
                <a:gd name="connsiteX1" fmla="*/ 166688 w 1110773"/>
                <a:gd name="connsiteY1" fmla="*/ 47625 h 408827"/>
                <a:gd name="connsiteX2" fmla="*/ 369094 w 1110773"/>
                <a:gd name="connsiteY2" fmla="*/ 290513 h 408827"/>
                <a:gd name="connsiteX3" fmla="*/ 642938 w 1110773"/>
                <a:gd name="connsiteY3" fmla="*/ 352425 h 408827"/>
                <a:gd name="connsiteX4" fmla="*/ 904875 w 1110773"/>
                <a:gd name="connsiteY4" fmla="*/ 316707 h 408827"/>
                <a:gd name="connsiteX5" fmla="*/ 1000125 w 1110773"/>
                <a:gd name="connsiteY5" fmla="*/ 228600 h 408827"/>
                <a:gd name="connsiteX6" fmla="*/ 1109663 w 1110773"/>
                <a:gd name="connsiteY6" fmla="*/ 247650 h 408827"/>
                <a:gd name="connsiteX7" fmla="*/ 1085850 w 1110773"/>
                <a:gd name="connsiteY7" fmla="*/ 271463 h 408827"/>
                <a:gd name="connsiteX8" fmla="*/ 1009650 w 1110773"/>
                <a:gd name="connsiteY8" fmla="*/ 261938 h 408827"/>
                <a:gd name="connsiteX9" fmla="*/ 676275 w 1110773"/>
                <a:gd name="connsiteY9" fmla="*/ 400050 h 408827"/>
                <a:gd name="connsiteX10" fmla="*/ 333375 w 1110773"/>
                <a:gd name="connsiteY10" fmla="*/ 319088 h 408827"/>
                <a:gd name="connsiteX11" fmla="*/ 138113 w 1110773"/>
                <a:gd name="connsiteY11" fmla="*/ 76200 h 408827"/>
                <a:gd name="connsiteX12" fmla="*/ 7144 w 1110773"/>
                <a:gd name="connsiteY12" fmla="*/ 38101 h 408827"/>
                <a:gd name="connsiteX13" fmla="*/ 0 w 1110773"/>
                <a:gd name="connsiteY13" fmla="*/ 0 h 408827"/>
                <a:gd name="connsiteX0" fmla="*/ 0 w 1110773"/>
                <a:gd name="connsiteY0" fmla="*/ 0 h 408827"/>
                <a:gd name="connsiteX1" fmla="*/ 166688 w 1110773"/>
                <a:gd name="connsiteY1" fmla="*/ 47625 h 408827"/>
                <a:gd name="connsiteX2" fmla="*/ 369094 w 1110773"/>
                <a:gd name="connsiteY2" fmla="*/ 290513 h 408827"/>
                <a:gd name="connsiteX3" fmla="*/ 642938 w 1110773"/>
                <a:gd name="connsiteY3" fmla="*/ 352425 h 408827"/>
                <a:gd name="connsiteX4" fmla="*/ 904875 w 1110773"/>
                <a:gd name="connsiteY4" fmla="*/ 316707 h 408827"/>
                <a:gd name="connsiteX5" fmla="*/ 1000125 w 1110773"/>
                <a:gd name="connsiteY5" fmla="*/ 228600 h 408827"/>
                <a:gd name="connsiteX6" fmla="*/ 1109663 w 1110773"/>
                <a:gd name="connsiteY6" fmla="*/ 247650 h 408827"/>
                <a:gd name="connsiteX7" fmla="*/ 1085850 w 1110773"/>
                <a:gd name="connsiteY7" fmla="*/ 271463 h 408827"/>
                <a:gd name="connsiteX8" fmla="*/ 1009650 w 1110773"/>
                <a:gd name="connsiteY8" fmla="*/ 261938 h 408827"/>
                <a:gd name="connsiteX9" fmla="*/ 676275 w 1110773"/>
                <a:gd name="connsiteY9" fmla="*/ 400050 h 408827"/>
                <a:gd name="connsiteX10" fmla="*/ 333375 w 1110773"/>
                <a:gd name="connsiteY10" fmla="*/ 319088 h 408827"/>
                <a:gd name="connsiteX11" fmla="*/ 138113 w 1110773"/>
                <a:gd name="connsiteY11" fmla="*/ 76200 h 408827"/>
                <a:gd name="connsiteX12" fmla="*/ 7144 w 1110773"/>
                <a:gd name="connsiteY12" fmla="*/ 38101 h 408827"/>
                <a:gd name="connsiteX13" fmla="*/ 0 w 1110773"/>
                <a:gd name="connsiteY13" fmla="*/ 0 h 408827"/>
                <a:gd name="connsiteX0" fmla="*/ 3943 w 1114716"/>
                <a:gd name="connsiteY0" fmla="*/ 0 h 408827"/>
                <a:gd name="connsiteX1" fmla="*/ 170631 w 1114716"/>
                <a:gd name="connsiteY1" fmla="*/ 47625 h 408827"/>
                <a:gd name="connsiteX2" fmla="*/ 373037 w 1114716"/>
                <a:gd name="connsiteY2" fmla="*/ 290513 h 408827"/>
                <a:gd name="connsiteX3" fmla="*/ 646881 w 1114716"/>
                <a:gd name="connsiteY3" fmla="*/ 352425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42056 w 1114716"/>
                <a:gd name="connsiteY11" fmla="*/ 76200 h 408827"/>
                <a:gd name="connsiteX12" fmla="*/ 11087 w 1114716"/>
                <a:gd name="connsiteY12" fmla="*/ 38101 h 408827"/>
                <a:gd name="connsiteX13" fmla="*/ 3943 w 1114716"/>
                <a:gd name="connsiteY13" fmla="*/ 0 h 408827"/>
                <a:gd name="connsiteX0" fmla="*/ 3943 w 1114716"/>
                <a:gd name="connsiteY0" fmla="*/ 0 h 408827"/>
                <a:gd name="connsiteX1" fmla="*/ 170631 w 1114716"/>
                <a:gd name="connsiteY1" fmla="*/ 47625 h 408827"/>
                <a:gd name="connsiteX2" fmla="*/ 373037 w 1114716"/>
                <a:gd name="connsiteY2" fmla="*/ 290513 h 408827"/>
                <a:gd name="connsiteX3" fmla="*/ 646881 w 1114716"/>
                <a:gd name="connsiteY3" fmla="*/ 352425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73037 w 1114716"/>
                <a:gd name="connsiteY2" fmla="*/ 290513 h 408827"/>
                <a:gd name="connsiteX3" fmla="*/ 646881 w 1114716"/>
                <a:gd name="connsiteY3" fmla="*/ 352425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65893 w 1114716"/>
                <a:gd name="connsiteY2" fmla="*/ 278607 h 408827"/>
                <a:gd name="connsiteX3" fmla="*/ 646881 w 1114716"/>
                <a:gd name="connsiteY3" fmla="*/ 352425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65893 w 1114716"/>
                <a:gd name="connsiteY2" fmla="*/ 278607 h 408827"/>
                <a:gd name="connsiteX3" fmla="*/ 642118 w 1114716"/>
                <a:gd name="connsiteY3" fmla="*/ 342900 h 408827"/>
                <a:gd name="connsiteX4" fmla="*/ 908818 w 1114716"/>
                <a:gd name="connsiteY4" fmla="*/ 316707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65893 w 1114716"/>
                <a:gd name="connsiteY2" fmla="*/ 278607 h 408827"/>
                <a:gd name="connsiteX3" fmla="*/ 642118 w 1114716"/>
                <a:gd name="connsiteY3" fmla="*/ 342900 h 408827"/>
                <a:gd name="connsiteX4" fmla="*/ 899293 w 1114716"/>
                <a:gd name="connsiteY4" fmla="*/ 314326 h 408827"/>
                <a:gd name="connsiteX5" fmla="*/ 1004068 w 1114716"/>
                <a:gd name="connsiteY5" fmla="*/ 228600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4716"/>
                <a:gd name="connsiteY0" fmla="*/ 0 h 408827"/>
                <a:gd name="connsiteX1" fmla="*/ 177774 w 1114716"/>
                <a:gd name="connsiteY1" fmla="*/ 38100 h 408827"/>
                <a:gd name="connsiteX2" fmla="*/ 365893 w 1114716"/>
                <a:gd name="connsiteY2" fmla="*/ 278607 h 408827"/>
                <a:gd name="connsiteX3" fmla="*/ 642118 w 1114716"/>
                <a:gd name="connsiteY3" fmla="*/ 342900 h 408827"/>
                <a:gd name="connsiteX4" fmla="*/ 899293 w 1114716"/>
                <a:gd name="connsiteY4" fmla="*/ 314326 h 408827"/>
                <a:gd name="connsiteX5" fmla="*/ 994543 w 1114716"/>
                <a:gd name="connsiteY5" fmla="*/ 219075 h 408827"/>
                <a:gd name="connsiteX6" fmla="*/ 1113606 w 1114716"/>
                <a:gd name="connsiteY6" fmla="*/ 247650 h 408827"/>
                <a:gd name="connsiteX7" fmla="*/ 1089793 w 1114716"/>
                <a:gd name="connsiteY7" fmla="*/ 271463 h 408827"/>
                <a:gd name="connsiteX8" fmla="*/ 1013593 w 1114716"/>
                <a:gd name="connsiteY8" fmla="*/ 261938 h 408827"/>
                <a:gd name="connsiteX9" fmla="*/ 680218 w 1114716"/>
                <a:gd name="connsiteY9" fmla="*/ 400050 h 408827"/>
                <a:gd name="connsiteX10" fmla="*/ 337318 w 1114716"/>
                <a:gd name="connsiteY10" fmla="*/ 319088 h 408827"/>
                <a:gd name="connsiteX11" fmla="*/ 151581 w 1114716"/>
                <a:gd name="connsiteY11" fmla="*/ 80963 h 408827"/>
                <a:gd name="connsiteX12" fmla="*/ 11087 w 1114716"/>
                <a:gd name="connsiteY12" fmla="*/ 38101 h 408827"/>
                <a:gd name="connsiteX13" fmla="*/ 3943 w 1114716"/>
                <a:gd name="connsiteY13" fmla="*/ 0 h 408827"/>
                <a:gd name="connsiteX0" fmla="*/ 3943 w 1116044"/>
                <a:gd name="connsiteY0" fmla="*/ 0 h 408827"/>
                <a:gd name="connsiteX1" fmla="*/ 177774 w 1116044"/>
                <a:gd name="connsiteY1" fmla="*/ 38100 h 408827"/>
                <a:gd name="connsiteX2" fmla="*/ 365893 w 1116044"/>
                <a:gd name="connsiteY2" fmla="*/ 278607 h 408827"/>
                <a:gd name="connsiteX3" fmla="*/ 642118 w 1116044"/>
                <a:gd name="connsiteY3" fmla="*/ 342900 h 408827"/>
                <a:gd name="connsiteX4" fmla="*/ 899293 w 1116044"/>
                <a:gd name="connsiteY4" fmla="*/ 314326 h 408827"/>
                <a:gd name="connsiteX5" fmla="*/ 994543 w 1116044"/>
                <a:gd name="connsiteY5" fmla="*/ 219075 h 408827"/>
                <a:gd name="connsiteX6" fmla="*/ 1113606 w 1116044"/>
                <a:gd name="connsiteY6" fmla="*/ 247650 h 408827"/>
                <a:gd name="connsiteX7" fmla="*/ 1094556 w 1116044"/>
                <a:gd name="connsiteY7" fmla="*/ 283369 h 408827"/>
                <a:gd name="connsiteX8" fmla="*/ 1013593 w 1116044"/>
                <a:gd name="connsiteY8" fmla="*/ 261938 h 408827"/>
                <a:gd name="connsiteX9" fmla="*/ 680218 w 1116044"/>
                <a:gd name="connsiteY9" fmla="*/ 400050 h 408827"/>
                <a:gd name="connsiteX10" fmla="*/ 337318 w 1116044"/>
                <a:gd name="connsiteY10" fmla="*/ 319088 h 408827"/>
                <a:gd name="connsiteX11" fmla="*/ 151581 w 1116044"/>
                <a:gd name="connsiteY11" fmla="*/ 80963 h 408827"/>
                <a:gd name="connsiteX12" fmla="*/ 11087 w 1116044"/>
                <a:gd name="connsiteY12" fmla="*/ 38101 h 408827"/>
                <a:gd name="connsiteX13" fmla="*/ 3943 w 1116044"/>
                <a:gd name="connsiteY13" fmla="*/ 0 h 408827"/>
                <a:gd name="connsiteX0" fmla="*/ 9017 w 1121118"/>
                <a:gd name="connsiteY0" fmla="*/ 0 h 408827"/>
                <a:gd name="connsiteX1" fmla="*/ 182848 w 1121118"/>
                <a:gd name="connsiteY1" fmla="*/ 38100 h 408827"/>
                <a:gd name="connsiteX2" fmla="*/ 370967 w 1121118"/>
                <a:gd name="connsiteY2" fmla="*/ 278607 h 408827"/>
                <a:gd name="connsiteX3" fmla="*/ 647192 w 1121118"/>
                <a:gd name="connsiteY3" fmla="*/ 342900 h 408827"/>
                <a:gd name="connsiteX4" fmla="*/ 904367 w 1121118"/>
                <a:gd name="connsiteY4" fmla="*/ 314326 h 408827"/>
                <a:gd name="connsiteX5" fmla="*/ 999617 w 1121118"/>
                <a:gd name="connsiteY5" fmla="*/ 219075 h 408827"/>
                <a:gd name="connsiteX6" fmla="*/ 1118680 w 1121118"/>
                <a:gd name="connsiteY6" fmla="*/ 247650 h 408827"/>
                <a:gd name="connsiteX7" fmla="*/ 1099630 w 1121118"/>
                <a:gd name="connsiteY7" fmla="*/ 283369 h 408827"/>
                <a:gd name="connsiteX8" fmla="*/ 1018667 w 1121118"/>
                <a:gd name="connsiteY8" fmla="*/ 261938 h 408827"/>
                <a:gd name="connsiteX9" fmla="*/ 685292 w 1121118"/>
                <a:gd name="connsiteY9" fmla="*/ 400050 h 408827"/>
                <a:gd name="connsiteX10" fmla="*/ 342392 w 1121118"/>
                <a:gd name="connsiteY10" fmla="*/ 319088 h 408827"/>
                <a:gd name="connsiteX11" fmla="*/ 156655 w 1121118"/>
                <a:gd name="connsiteY11" fmla="*/ 80963 h 408827"/>
                <a:gd name="connsiteX12" fmla="*/ 9017 w 1121118"/>
                <a:gd name="connsiteY12" fmla="*/ 50007 h 408827"/>
                <a:gd name="connsiteX13" fmla="*/ 9017 w 1121118"/>
                <a:gd name="connsiteY13" fmla="*/ 0 h 408827"/>
                <a:gd name="connsiteX0" fmla="*/ 9017 w 1121118"/>
                <a:gd name="connsiteY0" fmla="*/ 0 h 408827"/>
                <a:gd name="connsiteX1" fmla="*/ 182848 w 1121118"/>
                <a:gd name="connsiteY1" fmla="*/ 38100 h 408827"/>
                <a:gd name="connsiteX2" fmla="*/ 370967 w 1121118"/>
                <a:gd name="connsiteY2" fmla="*/ 278607 h 408827"/>
                <a:gd name="connsiteX3" fmla="*/ 647192 w 1121118"/>
                <a:gd name="connsiteY3" fmla="*/ 342900 h 408827"/>
                <a:gd name="connsiteX4" fmla="*/ 904367 w 1121118"/>
                <a:gd name="connsiteY4" fmla="*/ 314326 h 408827"/>
                <a:gd name="connsiteX5" fmla="*/ 999617 w 1121118"/>
                <a:gd name="connsiteY5" fmla="*/ 219075 h 408827"/>
                <a:gd name="connsiteX6" fmla="*/ 1118680 w 1121118"/>
                <a:gd name="connsiteY6" fmla="*/ 247650 h 408827"/>
                <a:gd name="connsiteX7" fmla="*/ 1099630 w 1121118"/>
                <a:gd name="connsiteY7" fmla="*/ 283369 h 408827"/>
                <a:gd name="connsiteX8" fmla="*/ 1018667 w 1121118"/>
                <a:gd name="connsiteY8" fmla="*/ 261938 h 408827"/>
                <a:gd name="connsiteX9" fmla="*/ 685292 w 1121118"/>
                <a:gd name="connsiteY9" fmla="*/ 400050 h 408827"/>
                <a:gd name="connsiteX10" fmla="*/ 342392 w 1121118"/>
                <a:gd name="connsiteY10" fmla="*/ 323850 h 408827"/>
                <a:gd name="connsiteX11" fmla="*/ 156655 w 1121118"/>
                <a:gd name="connsiteY11" fmla="*/ 80963 h 408827"/>
                <a:gd name="connsiteX12" fmla="*/ 9017 w 1121118"/>
                <a:gd name="connsiteY12" fmla="*/ 50007 h 408827"/>
                <a:gd name="connsiteX13" fmla="*/ 9017 w 1121118"/>
                <a:gd name="connsiteY13" fmla="*/ 0 h 408827"/>
                <a:gd name="connsiteX0" fmla="*/ 9017 w 1121118"/>
                <a:gd name="connsiteY0" fmla="*/ 0 h 420164"/>
                <a:gd name="connsiteX1" fmla="*/ 182848 w 1121118"/>
                <a:gd name="connsiteY1" fmla="*/ 38100 h 420164"/>
                <a:gd name="connsiteX2" fmla="*/ 370967 w 1121118"/>
                <a:gd name="connsiteY2" fmla="*/ 278607 h 420164"/>
                <a:gd name="connsiteX3" fmla="*/ 647192 w 1121118"/>
                <a:gd name="connsiteY3" fmla="*/ 342900 h 420164"/>
                <a:gd name="connsiteX4" fmla="*/ 904367 w 1121118"/>
                <a:gd name="connsiteY4" fmla="*/ 314326 h 420164"/>
                <a:gd name="connsiteX5" fmla="*/ 999617 w 1121118"/>
                <a:gd name="connsiteY5" fmla="*/ 219075 h 420164"/>
                <a:gd name="connsiteX6" fmla="*/ 1118680 w 1121118"/>
                <a:gd name="connsiteY6" fmla="*/ 247650 h 420164"/>
                <a:gd name="connsiteX7" fmla="*/ 1099630 w 1121118"/>
                <a:gd name="connsiteY7" fmla="*/ 283369 h 420164"/>
                <a:gd name="connsiteX8" fmla="*/ 1018667 w 1121118"/>
                <a:gd name="connsiteY8" fmla="*/ 261938 h 420164"/>
                <a:gd name="connsiteX9" fmla="*/ 678148 w 1121118"/>
                <a:gd name="connsiteY9" fmla="*/ 411957 h 420164"/>
                <a:gd name="connsiteX10" fmla="*/ 342392 w 1121118"/>
                <a:gd name="connsiteY10" fmla="*/ 323850 h 420164"/>
                <a:gd name="connsiteX11" fmla="*/ 156655 w 1121118"/>
                <a:gd name="connsiteY11" fmla="*/ 80963 h 420164"/>
                <a:gd name="connsiteX12" fmla="*/ 9017 w 1121118"/>
                <a:gd name="connsiteY12" fmla="*/ 50007 h 420164"/>
                <a:gd name="connsiteX13" fmla="*/ 9017 w 1121118"/>
                <a:gd name="connsiteY13" fmla="*/ 0 h 420164"/>
                <a:gd name="connsiteX0" fmla="*/ 9017 w 1121118"/>
                <a:gd name="connsiteY0" fmla="*/ 0 h 415620"/>
                <a:gd name="connsiteX1" fmla="*/ 182848 w 1121118"/>
                <a:gd name="connsiteY1" fmla="*/ 38100 h 415620"/>
                <a:gd name="connsiteX2" fmla="*/ 370967 w 1121118"/>
                <a:gd name="connsiteY2" fmla="*/ 278607 h 415620"/>
                <a:gd name="connsiteX3" fmla="*/ 647192 w 1121118"/>
                <a:gd name="connsiteY3" fmla="*/ 342900 h 415620"/>
                <a:gd name="connsiteX4" fmla="*/ 904367 w 1121118"/>
                <a:gd name="connsiteY4" fmla="*/ 314326 h 415620"/>
                <a:gd name="connsiteX5" fmla="*/ 999617 w 1121118"/>
                <a:gd name="connsiteY5" fmla="*/ 219075 h 415620"/>
                <a:gd name="connsiteX6" fmla="*/ 1118680 w 1121118"/>
                <a:gd name="connsiteY6" fmla="*/ 247650 h 415620"/>
                <a:gd name="connsiteX7" fmla="*/ 1099630 w 1121118"/>
                <a:gd name="connsiteY7" fmla="*/ 283369 h 415620"/>
                <a:gd name="connsiteX8" fmla="*/ 1018667 w 1121118"/>
                <a:gd name="connsiteY8" fmla="*/ 261938 h 415620"/>
                <a:gd name="connsiteX9" fmla="*/ 678148 w 1121118"/>
                <a:gd name="connsiteY9" fmla="*/ 407194 h 415620"/>
                <a:gd name="connsiteX10" fmla="*/ 342392 w 1121118"/>
                <a:gd name="connsiteY10" fmla="*/ 323850 h 415620"/>
                <a:gd name="connsiteX11" fmla="*/ 156655 w 1121118"/>
                <a:gd name="connsiteY11" fmla="*/ 80963 h 415620"/>
                <a:gd name="connsiteX12" fmla="*/ 9017 w 1121118"/>
                <a:gd name="connsiteY12" fmla="*/ 50007 h 415620"/>
                <a:gd name="connsiteX13" fmla="*/ 9017 w 1121118"/>
                <a:gd name="connsiteY13" fmla="*/ 0 h 415620"/>
                <a:gd name="connsiteX0" fmla="*/ 9017 w 1121118"/>
                <a:gd name="connsiteY0" fmla="*/ 0 h 411089"/>
                <a:gd name="connsiteX1" fmla="*/ 182848 w 1121118"/>
                <a:gd name="connsiteY1" fmla="*/ 38100 h 411089"/>
                <a:gd name="connsiteX2" fmla="*/ 370967 w 1121118"/>
                <a:gd name="connsiteY2" fmla="*/ 278607 h 411089"/>
                <a:gd name="connsiteX3" fmla="*/ 647192 w 1121118"/>
                <a:gd name="connsiteY3" fmla="*/ 342900 h 411089"/>
                <a:gd name="connsiteX4" fmla="*/ 904367 w 1121118"/>
                <a:gd name="connsiteY4" fmla="*/ 314326 h 411089"/>
                <a:gd name="connsiteX5" fmla="*/ 999617 w 1121118"/>
                <a:gd name="connsiteY5" fmla="*/ 219075 h 411089"/>
                <a:gd name="connsiteX6" fmla="*/ 1118680 w 1121118"/>
                <a:gd name="connsiteY6" fmla="*/ 247650 h 411089"/>
                <a:gd name="connsiteX7" fmla="*/ 1099630 w 1121118"/>
                <a:gd name="connsiteY7" fmla="*/ 283369 h 411089"/>
                <a:gd name="connsiteX8" fmla="*/ 1018667 w 1121118"/>
                <a:gd name="connsiteY8" fmla="*/ 261938 h 411089"/>
                <a:gd name="connsiteX9" fmla="*/ 675766 w 1121118"/>
                <a:gd name="connsiteY9" fmla="*/ 402432 h 411089"/>
                <a:gd name="connsiteX10" fmla="*/ 342392 w 1121118"/>
                <a:gd name="connsiteY10" fmla="*/ 323850 h 411089"/>
                <a:gd name="connsiteX11" fmla="*/ 156655 w 1121118"/>
                <a:gd name="connsiteY11" fmla="*/ 80963 h 411089"/>
                <a:gd name="connsiteX12" fmla="*/ 9017 w 1121118"/>
                <a:gd name="connsiteY12" fmla="*/ 50007 h 411089"/>
                <a:gd name="connsiteX13" fmla="*/ 9017 w 1121118"/>
                <a:gd name="connsiteY13" fmla="*/ 0 h 411089"/>
                <a:gd name="connsiteX0" fmla="*/ 9017 w 1121118"/>
                <a:gd name="connsiteY0" fmla="*/ 0 h 413353"/>
                <a:gd name="connsiteX1" fmla="*/ 182848 w 1121118"/>
                <a:gd name="connsiteY1" fmla="*/ 38100 h 413353"/>
                <a:gd name="connsiteX2" fmla="*/ 370967 w 1121118"/>
                <a:gd name="connsiteY2" fmla="*/ 278607 h 413353"/>
                <a:gd name="connsiteX3" fmla="*/ 647192 w 1121118"/>
                <a:gd name="connsiteY3" fmla="*/ 342900 h 413353"/>
                <a:gd name="connsiteX4" fmla="*/ 904367 w 1121118"/>
                <a:gd name="connsiteY4" fmla="*/ 314326 h 413353"/>
                <a:gd name="connsiteX5" fmla="*/ 999617 w 1121118"/>
                <a:gd name="connsiteY5" fmla="*/ 219075 h 413353"/>
                <a:gd name="connsiteX6" fmla="*/ 1118680 w 1121118"/>
                <a:gd name="connsiteY6" fmla="*/ 247650 h 413353"/>
                <a:gd name="connsiteX7" fmla="*/ 1099630 w 1121118"/>
                <a:gd name="connsiteY7" fmla="*/ 283369 h 413353"/>
                <a:gd name="connsiteX8" fmla="*/ 1018667 w 1121118"/>
                <a:gd name="connsiteY8" fmla="*/ 261938 h 413353"/>
                <a:gd name="connsiteX9" fmla="*/ 682910 w 1121118"/>
                <a:gd name="connsiteY9" fmla="*/ 404813 h 413353"/>
                <a:gd name="connsiteX10" fmla="*/ 342392 w 1121118"/>
                <a:gd name="connsiteY10" fmla="*/ 323850 h 413353"/>
                <a:gd name="connsiteX11" fmla="*/ 156655 w 1121118"/>
                <a:gd name="connsiteY11" fmla="*/ 80963 h 413353"/>
                <a:gd name="connsiteX12" fmla="*/ 9017 w 1121118"/>
                <a:gd name="connsiteY12" fmla="*/ 50007 h 413353"/>
                <a:gd name="connsiteX13" fmla="*/ 9017 w 1121118"/>
                <a:gd name="connsiteY13" fmla="*/ 0 h 413353"/>
                <a:gd name="connsiteX0" fmla="*/ 9017 w 1121118"/>
                <a:gd name="connsiteY0" fmla="*/ 0 h 414061"/>
                <a:gd name="connsiteX1" fmla="*/ 182848 w 1121118"/>
                <a:gd name="connsiteY1" fmla="*/ 38100 h 414061"/>
                <a:gd name="connsiteX2" fmla="*/ 370967 w 1121118"/>
                <a:gd name="connsiteY2" fmla="*/ 278607 h 414061"/>
                <a:gd name="connsiteX3" fmla="*/ 647192 w 1121118"/>
                <a:gd name="connsiteY3" fmla="*/ 342900 h 414061"/>
                <a:gd name="connsiteX4" fmla="*/ 904367 w 1121118"/>
                <a:gd name="connsiteY4" fmla="*/ 314326 h 414061"/>
                <a:gd name="connsiteX5" fmla="*/ 999617 w 1121118"/>
                <a:gd name="connsiteY5" fmla="*/ 219075 h 414061"/>
                <a:gd name="connsiteX6" fmla="*/ 1118680 w 1121118"/>
                <a:gd name="connsiteY6" fmla="*/ 247650 h 414061"/>
                <a:gd name="connsiteX7" fmla="*/ 1099630 w 1121118"/>
                <a:gd name="connsiteY7" fmla="*/ 283369 h 414061"/>
                <a:gd name="connsiteX8" fmla="*/ 1018667 w 1121118"/>
                <a:gd name="connsiteY8" fmla="*/ 261938 h 414061"/>
                <a:gd name="connsiteX9" fmla="*/ 682910 w 1121118"/>
                <a:gd name="connsiteY9" fmla="*/ 404813 h 414061"/>
                <a:gd name="connsiteX10" fmla="*/ 342392 w 1121118"/>
                <a:gd name="connsiteY10" fmla="*/ 323850 h 414061"/>
                <a:gd name="connsiteX11" fmla="*/ 156655 w 1121118"/>
                <a:gd name="connsiteY11" fmla="*/ 80963 h 414061"/>
                <a:gd name="connsiteX12" fmla="*/ 9017 w 1121118"/>
                <a:gd name="connsiteY12" fmla="*/ 50007 h 414061"/>
                <a:gd name="connsiteX13" fmla="*/ 9017 w 1121118"/>
                <a:gd name="connsiteY13" fmla="*/ 0 h 414061"/>
                <a:gd name="connsiteX0" fmla="*/ 9017 w 1121118"/>
                <a:gd name="connsiteY0" fmla="*/ 0 h 414061"/>
                <a:gd name="connsiteX1" fmla="*/ 182848 w 1121118"/>
                <a:gd name="connsiteY1" fmla="*/ 38100 h 414061"/>
                <a:gd name="connsiteX2" fmla="*/ 370967 w 1121118"/>
                <a:gd name="connsiteY2" fmla="*/ 278607 h 414061"/>
                <a:gd name="connsiteX3" fmla="*/ 647192 w 1121118"/>
                <a:gd name="connsiteY3" fmla="*/ 342900 h 414061"/>
                <a:gd name="connsiteX4" fmla="*/ 904367 w 1121118"/>
                <a:gd name="connsiteY4" fmla="*/ 314326 h 414061"/>
                <a:gd name="connsiteX5" fmla="*/ 999617 w 1121118"/>
                <a:gd name="connsiteY5" fmla="*/ 219075 h 414061"/>
                <a:gd name="connsiteX6" fmla="*/ 1118680 w 1121118"/>
                <a:gd name="connsiteY6" fmla="*/ 247650 h 414061"/>
                <a:gd name="connsiteX7" fmla="*/ 1099630 w 1121118"/>
                <a:gd name="connsiteY7" fmla="*/ 283369 h 414061"/>
                <a:gd name="connsiteX8" fmla="*/ 1018667 w 1121118"/>
                <a:gd name="connsiteY8" fmla="*/ 261938 h 414061"/>
                <a:gd name="connsiteX9" fmla="*/ 682910 w 1121118"/>
                <a:gd name="connsiteY9" fmla="*/ 404813 h 414061"/>
                <a:gd name="connsiteX10" fmla="*/ 342392 w 1121118"/>
                <a:gd name="connsiteY10" fmla="*/ 323850 h 414061"/>
                <a:gd name="connsiteX11" fmla="*/ 156655 w 1121118"/>
                <a:gd name="connsiteY11" fmla="*/ 80963 h 414061"/>
                <a:gd name="connsiteX12" fmla="*/ 9017 w 1121118"/>
                <a:gd name="connsiteY12" fmla="*/ 50007 h 414061"/>
                <a:gd name="connsiteX13" fmla="*/ 9017 w 1121118"/>
                <a:gd name="connsiteY13" fmla="*/ 0 h 414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1118" h="414061">
                  <a:moveTo>
                    <a:pt x="9017" y="0"/>
                  </a:moveTo>
                  <a:cubicBezTo>
                    <a:pt x="64580" y="15875"/>
                    <a:pt x="95138" y="11112"/>
                    <a:pt x="182848" y="38100"/>
                  </a:cubicBezTo>
                  <a:cubicBezTo>
                    <a:pt x="241983" y="103188"/>
                    <a:pt x="193961" y="218282"/>
                    <a:pt x="370967" y="278607"/>
                  </a:cubicBezTo>
                  <a:cubicBezTo>
                    <a:pt x="459867" y="301625"/>
                    <a:pt x="555911" y="322263"/>
                    <a:pt x="647192" y="342900"/>
                  </a:cubicBezTo>
                  <a:cubicBezTo>
                    <a:pt x="786891" y="381000"/>
                    <a:pt x="824199" y="364332"/>
                    <a:pt x="904367" y="314326"/>
                  </a:cubicBezTo>
                  <a:lnTo>
                    <a:pt x="999617" y="219075"/>
                  </a:lnTo>
                  <a:lnTo>
                    <a:pt x="1118680" y="247650"/>
                  </a:lnTo>
                  <a:cubicBezTo>
                    <a:pt x="1120267" y="260351"/>
                    <a:pt x="1128999" y="284956"/>
                    <a:pt x="1099630" y="283369"/>
                  </a:cubicBezTo>
                  <a:lnTo>
                    <a:pt x="1018667" y="261938"/>
                  </a:lnTo>
                  <a:cubicBezTo>
                    <a:pt x="967074" y="322262"/>
                    <a:pt x="879761" y="449264"/>
                    <a:pt x="682910" y="404813"/>
                  </a:cubicBezTo>
                  <a:lnTo>
                    <a:pt x="342392" y="323850"/>
                  </a:lnTo>
                  <a:cubicBezTo>
                    <a:pt x="205867" y="283368"/>
                    <a:pt x="164592" y="135733"/>
                    <a:pt x="156655" y="80963"/>
                  </a:cubicBezTo>
                  <a:lnTo>
                    <a:pt x="9017" y="50007"/>
                  </a:lnTo>
                  <a:cubicBezTo>
                    <a:pt x="-12414" y="34926"/>
                    <a:pt x="11398" y="12700"/>
                    <a:pt x="9017" y="0"/>
                  </a:cubicBezTo>
                  <a:close/>
                </a:path>
              </a:pathLst>
            </a:custGeom>
            <a:gradFill flip="none" rotWithShape="1">
              <a:gsLst>
                <a:gs pos="0">
                  <a:srgbClr val="BE9260"/>
                </a:gs>
                <a:gs pos="65000">
                  <a:schemeClr val="bg1"/>
                </a:gs>
                <a:gs pos="100000">
                  <a:schemeClr val="bg1">
                    <a:lumMod val="50000"/>
                  </a:schemeClr>
                </a:gs>
              </a:gsLst>
              <a:lin ang="2700000" scaled="1"/>
              <a:tileRect/>
            </a:gradFill>
            <a:ln>
              <a:noFill/>
            </a:ln>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en-US">
                <a:solidFill>
                  <a:prstClr val="white"/>
                </a:solidFill>
                <a:latin typeface="Calibri"/>
              </a:endParaRPr>
            </a:p>
          </p:txBody>
        </p:sp>
      </p:grpSp>
      <p:sp>
        <p:nvSpPr>
          <p:cNvPr id="7" name="TextBox 6">
            <a:extLst>
              <a:ext uri="{FF2B5EF4-FFF2-40B4-BE49-F238E27FC236}">
                <a16:creationId xmlns:a16="http://schemas.microsoft.com/office/drawing/2014/main" id="{87F3A811-5C89-4C8C-A2E4-94079235522D}"/>
              </a:ext>
            </a:extLst>
          </p:cNvPr>
          <p:cNvSpPr txBox="1">
            <a:spLocks noChangeArrowheads="1"/>
          </p:cNvSpPr>
          <p:nvPr/>
        </p:nvSpPr>
        <p:spPr bwMode="auto">
          <a:xfrm rot="-2441926">
            <a:off x="5110499" y="1984920"/>
            <a:ext cx="2032000" cy="646113"/>
          </a:xfrm>
          <a:prstGeom prst="rect">
            <a:avLst/>
          </a:prstGeom>
          <a:solidFill>
            <a:srgbClr val="000099"/>
          </a:solidFill>
          <a:ln>
            <a:noFill/>
          </a:ln>
        </p:spPr>
        <p:txBody>
          <a:bodyPr wrap="none">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algn="ctr" eaLnBrk="1" hangingPunct="1">
              <a:spcBef>
                <a:spcPct val="0"/>
              </a:spcBef>
              <a:buFontTx/>
              <a:buNone/>
              <a:defRPr/>
            </a:pPr>
            <a:r>
              <a:rPr kumimoji="0" lang="zh-TW" altLang="en-US" sz="36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rPr>
              <a:t>團隊合作</a:t>
            </a:r>
            <a:endParaRPr kumimoji="0" lang="en-US" altLang="zh-TW" sz="36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14" name="TextBox 13">
            <a:extLst>
              <a:ext uri="{FF2B5EF4-FFF2-40B4-BE49-F238E27FC236}">
                <a16:creationId xmlns:a16="http://schemas.microsoft.com/office/drawing/2014/main" id="{213583B0-BFE9-4D19-9189-55779B3E6495}"/>
              </a:ext>
            </a:extLst>
          </p:cNvPr>
          <p:cNvSpPr txBox="1">
            <a:spLocks noChangeArrowheads="1"/>
          </p:cNvSpPr>
          <p:nvPr/>
        </p:nvSpPr>
        <p:spPr bwMode="auto">
          <a:xfrm rot="-1207600">
            <a:off x="5840413" y="3074988"/>
            <a:ext cx="2043112" cy="646112"/>
          </a:xfrm>
          <a:prstGeom prst="rect">
            <a:avLst/>
          </a:prstGeom>
          <a:solidFill>
            <a:srgbClr val="000099"/>
          </a:solidFill>
          <a:ln>
            <a:noFill/>
          </a:ln>
        </p:spPr>
        <p:txBody>
          <a:bodyPr wrap="none">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algn="ctr" eaLnBrk="1" hangingPunct="1">
              <a:spcBef>
                <a:spcPct val="0"/>
              </a:spcBef>
              <a:buFontTx/>
              <a:buNone/>
              <a:defRPr/>
            </a:pPr>
            <a:r>
              <a:rPr kumimoji="0" lang="zh-TW" altLang="en-US" sz="36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rPr>
              <a:t>知識背景</a:t>
            </a:r>
            <a:endParaRPr kumimoji="0" lang="en-US" altLang="zh-TW" sz="36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16" name="TextBox 15">
            <a:extLst>
              <a:ext uri="{FF2B5EF4-FFF2-40B4-BE49-F238E27FC236}">
                <a16:creationId xmlns:a16="http://schemas.microsoft.com/office/drawing/2014/main" id="{CB2165A2-EE17-4E42-AB55-CC28F76347FE}"/>
              </a:ext>
            </a:extLst>
          </p:cNvPr>
          <p:cNvSpPr txBox="1">
            <a:spLocks noChangeArrowheads="1"/>
          </p:cNvSpPr>
          <p:nvPr/>
        </p:nvSpPr>
        <p:spPr bwMode="auto">
          <a:xfrm rot="184202">
            <a:off x="6419850" y="4495800"/>
            <a:ext cx="2887663" cy="769938"/>
          </a:xfrm>
          <a:prstGeom prst="rect">
            <a:avLst/>
          </a:prstGeom>
          <a:solidFill>
            <a:srgbClr val="000099"/>
          </a:solidFill>
          <a:ln>
            <a:noFill/>
          </a:ln>
        </p:spPr>
        <p:txBody>
          <a:bodyPr>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algn="ctr" eaLnBrk="1" hangingPunct="1">
              <a:spcBef>
                <a:spcPct val="0"/>
              </a:spcBef>
              <a:buFontTx/>
              <a:buNone/>
              <a:defRPr/>
            </a:pPr>
            <a:r>
              <a:rPr kumimoji="0" lang="zh-TW" altLang="en-US" sz="44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rPr>
              <a:t>問題解決</a:t>
            </a:r>
            <a:endParaRPr kumimoji="0" lang="en-US" altLang="zh-TW" sz="44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19" name="TextBox 18">
            <a:extLst>
              <a:ext uri="{FF2B5EF4-FFF2-40B4-BE49-F238E27FC236}">
                <a16:creationId xmlns:a16="http://schemas.microsoft.com/office/drawing/2014/main" id="{D58FEC25-85BF-48C4-B473-B43F6E31076C}"/>
              </a:ext>
            </a:extLst>
          </p:cNvPr>
          <p:cNvSpPr txBox="1">
            <a:spLocks noChangeArrowheads="1"/>
          </p:cNvSpPr>
          <p:nvPr/>
        </p:nvSpPr>
        <p:spPr bwMode="auto">
          <a:xfrm rot="-885849">
            <a:off x="7756525" y="1411288"/>
            <a:ext cx="2400300" cy="708025"/>
          </a:xfrm>
          <a:prstGeom prst="rect">
            <a:avLst/>
          </a:prstGeom>
          <a:solidFill>
            <a:srgbClr val="000099"/>
          </a:solidFill>
          <a:ln>
            <a:noFill/>
          </a:ln>
        </p:spPr>
        <p:txBody>
          <a:bodyPr>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algn="ctr" eaLnBrk="1" hangingPunct="1">
              <a:spcBef>
                <a:spcPct val="0"/>
              </a:spcBef>
              <a:buFontTx/>
              <a:buNone/>
              <a:defRPr/>
            </a:pPr>
            <a:r>
              <a:rPr kumimoji="0" lang="zh-TW" altLang="en-US" sz="40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rPr>
              <a:t>創意思考</a:t>
            </a:r>
            <a:endParaRPr kumimoji="0" lang="en-US" altLang="zh-TW" sz="40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20" name="TextBox 19">
            <a:extLst>
              <a:ext uri="{FF2B5EF4-FFF2-40B4-BE49-F238E27FC236}">
                <a16:creationId xmlns:a16="http://schemas.microsoft.com/office/drawing/2014/main" id="{BCA8FB56-505B-4CCF-A373-E23920002137}"/>
              </a:ext>
            </a:extLst>
          </p:cNvPr>
          <p:cNvSpPr txBox="1">
            <a:spLocks noChangeArrowheads="1"/>
          </p:cNvSpPr>
          <p:nvPr/>
        </p:nvSpPr>
        <p:spPr bwMode="auto">
          <a:xfrm rot="-258933">
            <a:off x="8709720" y="3530813"/>
            <a:ext cx="2030413" cy="646113"/>
          </a:xfrm>
          <a:prstGeom prst="rect">
            <a:avLst/>
          </a:prstGeom>
          <a:solidFill>
            <a:srgbClr val="000099"/>
          </a:solidFill>
          <a:ln>
            <a:noFill/>
          </a:ln>
        </p:spPr>
        <p:txBody>
          <a:bodyPr wrap="none">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algn="ctr" eaLnBrk="1" hangingPunct="1">
              <a:spcBef>
                <a:spcPct val="0"/>
              </a:spcBef>
              <a:buFontTx/>
              <a:buNone/>
              <a:defRPr/>
            </a:pPr>
            <a:r>
              <a:rPr kumimoji="0" lang="zh-TW" altLang="en-US" sz="36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rPr>
              <a:t>積極行為</a:t>
            </a:r>
            <a:endParaRPr kumimoji="0" lang="en-US" altLang="zh-TW" sz="3600"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21" name="TextBox 20">
            <a:extLst>
              <a:ext uri="{FF2B5EF4-FFF2-40B4-BE49-F238E27FC236}">
                <a16:creationId xmlns:a16="http://schemas.microsoft.com/office/drawing/2014/main" id="{1C146772-EB7E-4871-A1D2-AC44BFAC08AF}"/>
              </a:ext>
            </a:extLst>
          </p:cNvPr>
          <p:cNvSpPr txBox="1">
            <a:spLocks noChangeArrowheads="1"/>
          </p:cNvSpPr>
          <p:nvPr/>
        </p:nvSpPr>
        <p:spPr bwMode="auto">
          <a:xfrm rot="-553308">
            <a:off x="8089900" y="2674938"/>
            <a:ext cx="1838325" cy="584200"/>
          </a:xfrm>
          <a:prstGeom prst="rect">
            <a:avLst/>
          </a:prstGeom>
          <a:solidFill>
            <a:srgbClr val="000099"/>
          </a:solidFill>
          <a:ln>
            <a:noFill/>
          </a:ln>
        </p:spPr>
        <p:txBody>
          <a:bodyPr wrap="none">
            <a:spAutoFit/>
          </a:bodyPr>
          <a:lstStyle>
            <a:lvl1pPr>
              <a:spcBef>
                <a:spcPct val="20000"/>
              </a:spcBef>
              <a:buChar char="•"/>
              <a:defRPr sz="3200">
                <a:solidFill>
                  <a:srgbClr val="234466"/>
                </a:solidFill>
                <a:latin typeface="Arial" panose="020B0604020202020204" pitchFamily="34" charset="0"/>
              </a:defRPr>
            </a:lvl1pPr>
            <a:lvl2pPr marL="742950" indent="-285750">
              <a:spcBef>
                <a:spcPct val="20000"/>
              </a:spcBef>
              <a:buChar char="–"/>
              <a:defRPr sz="2800">
                <a:solidFill>
                  <a:srgbClr val="234466"/>
                </a:solidFill>
                <a:latin typeface="Arial" panose="020B0604020202020204" pitchFamily="34" charset="0"/>
              </a:defRPr>
            </a:lvl2pPr>
            <a:lvl3pPr marL="1143000" indent="-228600">
              <a:spcBef>
                <a:spcPct val="20000"/>
              </a:spcBef>
              <a:buChar char="•"/>
              <a:defRPr sz="2400">
                <a:solidFill>
                  <a:srgbClr val="234466"/>
                </a:solidFill>
                <a:latin typeface="Arial" panose="020B0604020202020204" pitchFamily="34" charset="0"/>
              </a:defRPr>
            </a:lvl3pPr>
            <a:lvl4pPr marL="1600200" indent="-228600">
              <a:spcBef>
                <a:spcPct val="20000"/>
              </a:spcBef>
              <a:buChar char="–"/>
              <a:defRPr sz="2000">
                <a:solidFill>
                  <a:srgbClr val="234466"/>
                </a:solidFill>
                <a:latin typeface="Arial" panose="020B0604020202020204" pitchFamily="34" charset="0"/>
              </a:defRPr>
            </a:lvl4pPr>
            <a:lvl5pPr marL="2057400" indent="-228600">
              <a:spcBef>
                <a:spcPct val="20000"/>
              </a:spcBef>
              <a:buChar char="»"/>
              <a:defRPr sz="2000">
                <a:solidFill>
                  <a:srgbClr val="2344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2344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2344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2344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234466"/>
                </a:solidFill>
                <a:latin typeface="Arial" panose="020B0604020202020204" pitchFamily="34" charset="0"/>
              </a:defRPr>
            </a:lvl9pPr>
          </a:lstStyle>
          <a:p>
            <a:pPr algn="ctr" eaLnBrk="1" hangingPunct="1">
              <a:spcBef>
                <a:spcPct val="0"/>
              </a:spcBef>
              <a:buFontTx/>
              <a:buNone/>
              <a:defRPr/>
            </a:pPr>
            <a:r>
              <a:rPr kumimoji="0" lang="zh-TW" altLang="en-US"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rPr>
              <a:t>互信同理</a:t>
            </a:r>
            <a:endParaRPr kumimoji="0" lang="en-US" altLang="zh-TW" b="1" dirty="0">
              <a:solidFill>
                <a:schemeClr val="bg1">
                  <a:lumMod val="20000"/>
                  <a:lumOff val="80000"/>
                </a:schemeClr>
              </a:solidFill>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70665" name="Title 10">
            <a:extLst>
              <a:ext uri="{FF2B5EF4-FFF2-40B4-BE49-F238E27FC236}">
                <a16:creationId xmlns:a16="http://schemas.microsoft.com/office/drawing/2014/main" id="{2D8D9D06-6AF3-496B-8D85-856DE76BA8CE}"/>
              </a:ext>
            </a:extLst>
          </p:cNvPr>
          <p:cNvSpPr>
            <a:spLocks noGrp="1"/>
          </p:cNvSpPr>
          <p:nvPr>
            <p:ph type="title"/>
          </p:nvPr>
        </p:nvSpPr>
        <p:spPr>
          <a:xfrm>
            <a:off x="1219200" y="198567"/>
            <a:ext cx="10972800" cy="1143000"/>
          </a:xfrm>
        </p:spPr>
        <p:txBody>
          <a:bodyPr/>
          <a:lstStyle/>
          <a:p>
            <a:pPr algn="l"/>
            <a:r>
              <a:rPr kumimoji="1" lang="zh-TW" altLang="en-US" sz="4400" b="1" dirty="0">
                <a:solidFill>
                  <a:srgbClr val="660066"/>
                </a:solidFill>
                <a:latin typeface="微軟正黑體" panose="020B0604030504040204" pitchFamily="34" charset="-120"/>
                <a:ea typeface="微軟正黑體" panose="020B0604030504040204" pitchFamily="34" charset="-120"/>
              </a:rPr>
              <a:t>面對未來社會應具備的能力</a:t>
            </a:r>
            <a:endParaRPr lang="en-US" altLang="zh-TW" sz="4400" b="1" dirty="0">
              <a:solidFill>
                <a:srgbClr val="660066"/>
              </a:solidFill>
              <a:latin typeface="微軟正黑體" panose="020B0604030504040204" pitchFamily="34" charset="-120"/>
              <a:ea typeface="微軟正黑體" panose="020B0604030504040204" pitchFamily="34" charset="-120"/>
            </a:endParaRPr>
          </a:p>
        </p:txBody>
      </p:sp>
      <p:sp>
        <p:nvSpPr>
          <p:cNvPr id="17" name="Freeform 27">
            <a:extLst>
              <a:ext uri="{FF2B5EF4-FFF2-40B4-BE49-F238E27FC236}">
                <a16:creationId xmlns:a16="http://schemas.microsoft.com/office/drawing/2014/main" id="{CC6520CF-9407-4BB2-9B7D-273B56D4F214}"/>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6" grpId="0" animBg="1"/>
      <p:bldP spid="19" grpId="0" animBg="1"/>
      <p:bldP spid="20"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A742A2BE-5E72-4402-884B-56880D3A2371}"/>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919535" y="1624980"/>
            <a:ext cx="8856985" cy="4525963"/>
          </a:xfrm>
        </p:spPr>
        <p:txBody>
          <a:bodyPr>
            <a:normAutofit/>
          </a:bodyPr>
          <a:lstStyle/>
          <a:p>
            <a:pPr>
              <a:buSzPct val="70000"/>
            </a:pPr>
            <a:r>
              <a:rPr lang="zh-TW" altLang="en-US" sz="2800" dirty="0"/>
              <a:t>實用技能學程是以學生為中心、學校為本位的教育，注重學生多元性向與適性發展教育環境。</a:t>
            </a:r>
          </a:p>
          <a:p>
            <a:pPr>
              <a:buSzPct val="70000"/>
            </a:pPr>
            <a:r>
              <a:rPr lang="zh-TW" altLang="en-US" sz="2800" dirty="0"/>
              <a:t>課程設計是延續國中技藝教育課程，專為具有技藝傾向、就業意願和想學習一技之長的學生所設計的學習環境。</a:t>
            </a:r>
          </a:p>
          <a:p>
            <a:pPr>
              <a:buSzPct val="70000"/>
            </a:pPr>
            <a:r>
              <a:rPr lang="zh-TW" altLang="en-US" sz="2800" dirty="0"/>
              <a:t>採分區分發方式，曾選習國中技藝教育課程學生優先分發，未曾選習國中技藝教育課程學生次之。</a:t>
            </a:r>
          </a:p>
          <a:p>
            <a:pPr>
              <a:buSzPct val="70000"/>
            </a:pPr>
            <a:r>
              <a:rPr lang="zh-TW" altLang="en-US" sz="2800" dirty="0"/>
              <a:t>承辦學校：</a:t>
            </a:r>
            <a:r>
              <a:rPr lang="zh-TW" altLang="en-US" sz="2800" b="1" u="sng" dirty="0">
                <a:solidFill>
                  <a:srgbClr val="FF0000"/>
                </a:solidFill>
              </a:rPr>
              <a:t>國立南投高商</a:t>
            </a:r>
            <a:r>
              <a:rPr lang="en-US" altLang="zh-TW" sz="2800" b="1" u="sng" dirty="0">
                <a:solidFill>
                  <a:srgbClr val="FF0000"/>
                </a:solidFill>
              </a:rPr>
              <a:t>(</a:t>
            </a:r>
            <a:r>
              <a:rPr lang="zh-TW" altLang="en-US" sz="2800" b="1" u="sng" dirty="0">
                <a:solidFill>
                  <a:srgbClr val="FF0000"/>
                </a:solidFill>
              </a:rPr>
              <a:t>全國總召</a:t>
            </a:r>
            <a:r>
              <a:rPr lang="en-US" altLang="zh-TW" sz="2800" b="1" u="sng" dirty="0">
                <a:solidFill>
                  <a:srgbClr val="FF0000"/>
                </a:solidFill>
              </a:rPr>
              <a:t>)</a:t>
            </a:r>
          </a:p>
          <a:p>
            <a:pPr marL="0" indent="0">
              <a:buSzPct val="70000"/>
              <a:buNone/>
            </a:pPr>
            <a:r>
              <a:rPr lang="zh-TW" altLang="en-US" sz="2800" b="1" dirty="0">
                <a:solidFill>
                  <a:srgbClr val="FF0000"/>
                </a:solidFill>
              </a:rPr>
              <a:t>                        </a:t>
            </a:r>
            <a:r>
              <a:rPr lang="zh-TW" altLang="en-US" sz="2800" b="1" u="sng" dirty="0">
                <a:solidFill>
                  <a:srgbClr val="FF0000"/>
                </a:solidFill>
              </a:rPr>
              <a:t>國立新竹高商</a:t>
            </a:r>
            <a:r>
              <a:rPr lang="en-US" altLang="zh-TW" sz="2800" b="1" u="sng" dirty="0">
                <a:solidFill>
                  <a:srgbClr val="FF0000"/>
                </a:solidFill>
              </a:rPr>
              <a:t>(</a:t>
            </a:r>
            <a:r>
              <a:rPr lang="zh-TW" altLang="en-US" sz="2800" b="1" u="sng" dirty="0">
                <a:solidFill>
                  <a:srgbClr val="FF0000"/>
                </a:solidFill>
              </a:rPr>
              <a:t>竹苗區</a:t>
            </a:r>
            <a:r>
              <a:rPr lang="en-US" altLang="zh-TW" sz="2800" b="1" u="sng" dirty="0">
                <a:solidFill>
                  <a:srgbClr val="FF0000"/>
                </a:solidFill>
              </a:rPr>
              <a:t>)</a:t>
            </a:r>
          </a:p>
        </p:txBody>
      </p:sp>
      <p:sp>
        <p:nvSpPr>
          <p:cNvPr id="5" name="文字方塊 4">
            <a:extLst>
              <a:ext uri="{FF2B5EF4-FFF2-40B4-BE49-F238E27FC236}">
                <a16:creationId xmlns:a16="http://schemas.microsoft.com/office/drawing/2014/main" id="{9DFD15B8-EC17-4CC8-A39E-183D58997695}"/>
              </a:ext>
            </a:extLst>
          </p:cNvPr>
          <p:cNvSpPr txBox="1"/>
          <p:nvPr/>
        </p:nvSpPr>
        <p:spPr>
          <a:xfrm>
            <a:off x="7896200" y="6252391"/>
            <a:ext cx="3329050" cy="461665"/>
          </a:xfrm>
          <a:prstGeom prst="rect">
            <a:avLst/>
          </a:prstGeom>
          <a:noFill/>
        </p:spPr>
        <p:txBody>
          <a:bodyPr wrap="square" rtlCol="0">
            <a:spAutoFit/>
          </a:bodyPr>
          <a:lstStyle/>
          <a:p>
            <a:r>
              <a:rPr lang="zh-TW" altLang="en-US" sz="2400" b="1" dirty="0">
                <a:solidFill>
                  <a:schemeClr val="bg1"/>
                </a:solidFill>
                <a:latin typeface="+mj-ea"/>
                <a:ea typeface="+mj-ea"/>
              </a:rPr>
              <a:t>適性入學宣導手冊</a:t>
            </a:r>
            <a:r>
              <a:rPr lang="en-US" altLang="zh-TW" sz="2400" b="1" dirty="0">
                <a:solidFill>
                  <a:schemeClr val="bg1"/>
                </a:solidFill>
                <a:latin typeface="+mj-ea"/>
                <a:ea typeface="+mj-ea"/>
              </a:rPr>
              <a:t>P.41</a:t>
            </a:r>
            <a:endParaRPr lang="zh-TW" altLang="en-US" sz="2400" b="1" dirty="0">
              <a:solidFill>
                <a:schemeClr val="bg1"/>
              </a:solidFill>
              <a:latin typeface="+mj-ea"/>
              <a:ea typeface="+mj-ea"/>
            </a:endParaRPr>
          </a:p>
        </p:txBody>
      </p:sp>
      <p:sp>
        <p:nvSpPr>
          <p:cNvPr id="7" name="Freeform 27">
            <a:extLst>
              <a:ext uri="{FF2B5EF4-FFF2-40B4-BE49-F238E27FC236}">
                <a16:creationId xmlns:a16="http://schemas.microsoft.com/office/drawing/2014/main" id="{773AABD4-248B-4D80-B743-F6A7B24FD411}"/>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
        <p:nvSpPr>
          <p:cNvPr id="9" name="標題 1">
            <a:extLst>
              <a:ext uri="{FF2B5EF4-FFF2-40B4-BE49-F238E27FC236}">
                <a16:creationId xmlns:a16="http://schemas.microsoft.com/office/drawing/2014/main" id="{3142731E-015E-4018-995C-97ED15E8A496}"/>
              </a:ext>
            </a:extLst>
          </p:cNvPr>
          <p:cNvSpPr>
            <a:spLocks noGrp="1"/>
          </p:cNvSpPr>
          <p:nvPr>
            <p:ph type="title"/>
          </p:nvPr>
        </p:nvSpPr>
        <p:spPr>
          <a:xfrm>
            <a:off x="870168" y="-135175"/>
            <a:ext cx="10972800" cy="1143000"/>
          </a:xfrm>
        </p:spPr>
        <p:txBody>
          <a:bodyPr/>
          <a:lstStyle/>
          <a:p>
            <a:pPr algn="l" fontAlgn="auto">
              <a:spcAft>
                <a:spcPts val="0"/>
              </a:spcAft>
            </a:pPr>
            <a:r>
              <a:rPr lang="zh-TW" altLang="en-US" dirty="0">
                <a:solidFill>
                  <a:schemeClr val="bg1"/>
                </a:solidFill>
              </a:rPr>
              <a:t>其他</a:t>
            </a:r>
            <a:r>
              <a:rPr lang="en-US" altLang="zh-TW" dirty="0">
                <a:solidFill>
                  <a:schemeClr val="bg1"/>
                </a:solidFill>
              </a:rPr>
              <a:t>—</a:t>
            </a:r>
            <a:r>
              <a:rPr lang="zh-TW" altLang="en-US" dirty="0">
                <a:solidFill>
                  <a:schemeClr val="bg1"/>
                </a:solidFill>
              </a:rPr>
              <a:t>實用技能學程</a:t>
            </a:r>
          </a:p>
        </p:txBody>
      </p:sp>
    </p:spTree>
    <p:extLst>
      <p:ext uri="{BB962C8B-B14F-4D97-AF65-F5344CB8AC3E}">
        <p14:creationId xmlns:p14="http://schemas.microsoft.com/office/powerpoint/2010/main" val="870773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4516B722-AB09-43A7-8434-B3557924FE00}"/>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919536" y="1600200"/>
            <a:ext cx="8784976" cy="4525963"/>
          </a:xfrm>
        </p:spPr>
        <p:txBody>
          <a:bodyPr>
            <a:normAutofit/>
          </a:bodyPr>
          <a:lstStyle/>
          <a:p>
            <a:pPr>
              <a:lnSpc>
                <a:spcPct val="150000"/>
              </a:lnSpc>
              <a:buSzPct val="70000"/>
            </a:pPr>
            <a:r>
              <a:rPr lang="zh-TW" altLang="en-US" sz="2800" dirty="0"/>
              <a:t>建教合作班招生由各校自行辦理。</a:t>
            </a:r>
            <a:endParaRPr lang="en-US" altLang="zh-TW" sz="2800" dirty="0"/>
          </a:p>
          <a:p>
            <a:pPr>
              <a:lnSpc>
                <a:spcPct val="150000"/>
              </a:lnSpc>
              <a:buSzPct val="70000"/>
            </a:pPr>
            <a:r>
              <a:rPr lang="zh-TW" altLang="en-US" sz="2800" dirty="0"/>
              <a:t>主要以免試為之，但為各產業人才培育之需要，各校得辦理面談、口試、實作或由學校訂定評選方式。</a:t>
            </a:r>
          </a:p>
        </p:txBody>
      </p:sp>
      <p:pic>
        <p:nvPicPr>
          <p:cNvPr id="4" name="圖片 3">
            <a:extLst>
              <a:ext uri="{FF2B5EF4-FFF2-40B4-BE49-F238E27FC236}">
                <a16:creationId xmlns:a16="http://schemas.microsoft.com/office/drawing/2014/main" id="{7483E73F-45AB-4D98-95BE-B3DA12964F99}"/>
              </a:ext>
            </a:extLst>
          </p:cNvPr>
          <p:cNvPicPr>
            <a:picLocks noChangeAspect="1"/>
          </p:cNvPicPr>
          <p:nvPr/>
        </p:nvPicPr>
        <p:blipFill>
          <a:blip r:embed="rId5"/>
          <a:stretch>
            <a:fillRect/>
          </a:stretch>
        </p:blipFill>
        <p:spPr>
          <a:xfrm>
            <a:off x="2682954" y="3733026"/>
            <a:ext cx="3413046" cy="2055704"/>
          </a:xfrm>
          <a:prstGeom prst="rect">
            <a:avLst/>
          </a:prstGeom>
        </p:spPr>
      </p:pic>
      <p:pic>
        <p:nvPicPr>
          <p:cNvPr id="2" name="圖片 1">
            <a:extLst>
              <a:ext uri="{FF2B5EF4-FFF2-40B4-BE49-F238E27FC236}">
                <a16:creationId xmlns:a16="http://schemas.microsoft.com/office/drawing/2014/main" id="{C2F33569-1564-4B2B-A065-78DB65671EB9}"/>
              </a:ext>
            </a:extLst>
          </p:cNvPr>
          <p:cNvPicPr>
            <a:picLocks noChangeAspect="1"/>
          </p:cNvPicPr>
          <p:nvPr/>
        </p:nvPicPr>
        <p:blipFill>
          <a:blip r:embed="rId6"/>
          <a:stretch>
            <a:fillRect/>
          </a:stretch>
        </p:blipFill>
        <p:spPr>
          <a:xfrm>
            <a:off x="6744072" y="3733026"/>
            <a:ext cx="3001042" cy="2039170"/>
          </a:xfrm>
          <a:prstGeom prst="rect">
            <a:avLst/>
          </a:prstGeom>
        </p:spPr>
      </p:pic>
      <p:sp>
        <p:nvSpPr>
          <p:cNvPr id="7" name="文字方塊 6">
            <a:extLst>
              <a:ext uri="{FF2B5EF4-FFF2-40B4-BE49-F238E27FC236}">
                <a16:creationId xmlns:a16="http://schemas.microsoft.com/office/drawing/2014/main" id="{E56BBFD0-7609-45B9-A8AE-B1298E818DAC}"/>
              </a:ext>
            </a:extLst>
          </p:cNvPr>
          <p:cNvSpPr txBox="1"/>
          <p:nvPr/>
        </p:nvSpPr>
        <p:spPr>
          <a:xfrm>
            <a:off x="7896200" y="6252391"/>
            <a:ext cx="3329050" cy="461665"/>
          </a:xfrm>
          <a:prstGeom prst="rect">
            <a:avLst/>
          </a:prstGeom>
          <a:noFill/>
        </p:spPr>
        <p:txBody>
          <a:bodyPr wrap="square" rtlCol="0">
            <a:spAutoFit/>
          </a:bodyPr>
          <a:lstStyle/>
          <a:p>
            <a:r>
              <a:rPr lang="zh-TW" altLang="en-US" sz="2400" b="1" dirty="0">
                <a:solidFill>
                  <a:schemeClr val="bg1"/>
                </a:solidFill>
                <a:latin typeface="+mj-ea"/>
                <a:ea typeface="+mj-ea"/>
              </a:rPr>
              <a:t>適性入學宣導手冊</a:t>
            </a:r>
            <a:r>
              <a:rPr lang="en-US" altLang="zh-TW" sz="2400" b="1" dirty="0">
                <a:solidFill>
                  <a:schemeClr val="bg1"/>
                </a:solidFill>
                <a:latin typeface="+mj-ea"/>
                <a:ea typeface="+mj-ea"/>
              </a:rPr>
              <a:t>P.42</a:t>
            </a:r>
            <a:endParaRPr lang="zh-TW" altLang="en-US" sz="2400" b="1" dirty="0">
              <a:solidFill>
                <a:schemeClr val="bg1"/>
              </a:solidFill>
              <a:latin typeface="+mj-ea"/>
              <a:ea typeface="+mj-ea"/>
            </a:endParaRPr>
          </a:p>
        </p:txBody>
      </p:sp>
      <p:sp>
        <p:nvSpPr>
          <p:cNvPr id="9" name="Freeform 27">
            <a:extLst>
              <a:ext uri="{FF2B5EF4-FFF2-40B4-BE49-F238E27FC236}">
                <a16:creationId xmlns:a16="http://schemas.microsoft.com/office/drawing/2014/main" id="{4566BC08-B7A1-4778-ABF8-954E3141C2D2}"/>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7"/>
            <a:stretch>
              <a:fillRect/>
            </a:stretch>
          </a:blipFill>
        </p:spPr>
      </p:sp>
      <p:sp>
        <p:nvSpPr>
          <p:cNvPr id="10" name="標題 1">
            <a:extLst>
              <a:ext uri="{FF2B5EF4-FFF2-40B4-BE49-F238E27FC236}">
                <a16:creationId xmlns:a16="http://schemas.microsoft.com/office/drawing/2014/main" id="{41B78D6A-D015-48EA-8FF3-7657555138E0}"/>
              </a:ext>
            </a:extLst>
          </p:cNvPr>
          <p:cNvSpPr>
            <a:spLocks noGrp="1"/>
          </p:cNvSpPr>
          <p:nvPr>
            <p:ph type="title"/>
          </p:nvPr>
        </p:nvSpPr>
        <p:spPr>
          <a:xfrm>
            <a:off x="870168" y="-135175"/>
            <a:ext cx="10972800" cy="1143000"/>
          </a:xfrm>
        </p:spPr>
        <p:txBody>
          <a:bodyPr/>
          <a:lstStyle/>
          <a:p>
            <a:pPr algn="l"/>
            <a:r>
              <a:rPr lang="zh-TW" altLang="en-US" dirty="0">
                <a:solidFill>
                  <a:schemeClr val="bg1"/>
                </a:solidFill>
              </a:rPr>
              <a:t>其他</a:t>
            </a:r>
            <a:r>
              <a:rPr lang="en-US" altLang="zh-TW" dirty="0">
                <a:solidFill>
                  <a:schemeClr val="bg1"/>
                </a:solidFill>
              </a:rPr>
              <a:t>—</a:t>
            </a:r>
            <a:r>
              <a:rPr lang="zh-TW" altLang="en-US" dirty="0">
                <a:solidFill>
                  <a:schemeClr val="bg1"/>
                </a:solidFill>
              </a:rPr>
              <a:t>建教合作班</a:t>
            </a:r>
          </a:p>
        </p:txBody>
      </p:sp>
    </p:spTree>
    <p:extLst>
      <p:ext uri="{BB962C8B-B14F-4D97-AF65-F5344CB8AC3E}">
        <p14:creationId xmlns:p14="http://schemas.microsoft.com/office/powerpoint/2010/main" val="34722809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6" name="图片 2">
            <a:extLst>
              <a:ext uri="{FF2B5EF4-FFF2-40B4-BE49-F238E27FC236}">
                <a16:creationId xmlns:a16="http://schemas.microsoft.com/office/drawing/2014/main" id="{0BD6BF92-2BFD-42FE-9B67-EAB794C1C618}"/>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919536" y="1553969"/>
            <a:ext cx="8856984" cy="3888432"/>
          </a:xfrm>
        </p:spPr>
        <p:txBody>
          <a:bodyPr>
            <a:normAutofit/>
          </a:bodyPr>
          <a:lstStyle/>
          <a:p>
            <a:pPr marL="363538" indent="-363538">
              <a:buSzPct val="70000"/>
            </a:pPr>
            <a:r>
              <a:rPr lang="zh-TW" altLang="en-US" sz="2800" dirty="0"/>
              <a:t>參加身心障礙學生適性輔導安置之學生，亦可參加免試入學或特色招生，並得擇一錄取結果報到。</a:t>
            </a:r>
            <a:endParaRPr lang="en-US" altLang="zh-TW" sz="2800" dirty="0"/>
          </a:p>
          <a:p>
            <a:pPr>
              <a:buSzPct val="70000"/>
            </a:pPr>
            <a:r>
              <a:rPr lang="zh-TW" altLang="en-US" sz="2800" dirty="0"/>
              <a:t>總召學校：</a:t>
            </a:r>
            <a:r>
              <a:rPr lang="zh-TW" altLang="en-US" sz="2800" b="1" u="sng" dirty="0">
                <a:solidFill>
                  <a:srgbClr val="FF0000"/>
                </a:solidFill>
              </a:rPr>
              <a:t>國立和美實驗學校</a:t>
            </a:r>
            <a:endParaRPr lang="en-US" altLang="zh-TW" sz="2800" b="1" u="sng" dirty="0">
              <a:solidFill>
                <a:srgbClr val="FF0000"/>
              </a:solidFill>
            </a:endParaRPr>
          </a:p>
          <a:p>
            <a:pPr lvl="1">
              <a:buSzPct val="80000"/>
            </a:pPr>
            <a:r>
              <a:rPr lang="zh-TW" altLang="en-US" sz="2400" dirty="0"/>
              <a:t>報名日期：</a:t>
            </a:r>
            <a:r>
              <a:rPr lang="en-US" altLang="zh-TW" sz="2400" dirty="0"/>
              <a:t>115.02.23-03.03 </a:t>
            </a:r>
            <a:r>
              <a:rPr lang="zh-TW" altLang="en-US" sz="2400" dirty="0"/>
              <a:t>	</a:t>
            </a:r>
          </a:p>
          <a:p>
            <a:pPr lvl="1">
              <a:buSzPct val="80000"/>
            </a:pPr>
            <a:r>
              <a:rPr lang="zh-TW" altLang="en-US" sz="2400" dirty="0"/>
              <a:t>公告安置結果：</a:t>
            </a:r>
            <a:r>
              <a:rPr lang="en-US" altLang="zh-TW" sz="2400" dirty="0"/>
              <a:t>115.06.01</a:t>
            </a:r>
          </a:p>
          <a:p>
            <a:pPr lvl="1">
              <a:buSzPct val="80000"/>
            </a:pPr>
            <a:r>
              <a:rPr lang="zh-TW" altLang="en-US" sz="2400" dirty="0"/>
              <a:t>以上僅供參考，以簡章為準。</a:t>
            </a:r>
            <a:endParaRPr lang="en-US" altLang="zh-TW" sz="2400" dirty="0"/>
          </a:p>
          <a:p>
            <a:pPr marL="363538" indent="-363538">
              <a:buSzPct val="70000"/>
            </a:pPr>
            <a:r>
              <a:rPr lang="zh-TW" altLang="en-US" sz="2800" dirty="0"/>
              <a:t>臺北市、新北市、桃園市、臺中市、高雄市獨立辦理。</a:t>
            </a:r>
            <a:endParaRPr lang="en-US" altLang="zh-TW" sz="2800" dirty="0"/>
          </a:p>
          <a:p>
            <a:pPr marL="0" indent="0">
              <a:buSzPct val="70000"/>
              <a:buNone/>
            </a:pPr>
            <a:endParaRPr lang="zh-TW" altLang="en-US" sz="2800" dirty="0"/>
          </a:p>
        </p:txBody>
      </p:sp>
      <p:sp>
        <p:nvSpPr>
          <p:cNvPr id="5" name="文字方塊 4">
            <a:extLst>
              <a:ext uri="{FF2B5EF4-FFF2-40B4-BE49-F238E27FC236}">
                <a16:creationId xmlns:a16="http://schemas.microsoft.com/office/drawing/2014/main" id="{662C55A1-DD23-4ABA-9A99-A2AB24F30895}"/>
              </a:ext>
            </a:extLst>
          </p:cNvPr>
          <p:cNvSpPr txBox="1"/>
          <p:nvPr/>
        </p:nvSpPr>
        <p:spPr>
          <a:xfrm>
            <a:off x="7896200" y="6252391"/>
            <a:ext cx="3329050" cy="461665"/>
          </a:xfrm>
          <a:prstGeom prst="rect">
            <a:avLst/>
          </a:prstGeom>
          <a:noFill/>
        </p:spPr>
        <p:txBody>
          <a:bodyPr wrap="square" rtlCol="0">
            <a:spAutoFit/>
          </a:bodyPr>
          <a:lstStyle/>
          <a:p>
            <a:r>
              <a:rPr lang="zh-TW" altLang="en-US" sz="2400" b="1" dirty="0">
                <a:solidFill>
                  <a:schemeClr val="bg1"/>
                </a:solidFill>
                <a:latin typeface="+mj-ea"/>
                <a:ea typeface="+mj-ea"/>
              </a:rPr>
              <a:t>適性入學宣導手冊</a:t>
            </a:r>
            <a:r>
              <a:rPr lang="en-US" altLang="zh-TW" sz="2400" b="1" dirty="0">
                <a:solidFill>
                  <a:schemeClr val="bg1"/>
                </a:solidFill>
                <a:latin typeface="+mj-ea"/>
                <a:ea typeface="+mj-ea"/>
              </a:rPr>
              <a:t>P.46</a:t>
            </a:r>
            <a:endParaRPr lang="zh-TW" altLang="en-US" sz="2400" b="1" dirty="0">
              <a:solidFill>
                <a:schemeClr val="bg1"/>
              </a:solidFill>
              <a:latin typeface="+mj-ea"/>
              <a:ea typeface="+mj-ea"/>
            </a:endParaRPr>
          </a:p>
        </p:txBody>
      </p:sp>
      <p:sp>
        <p:nvSpPr>
          <p:cNvPr id="8" name="Freeform 27">
            <a:extLst>
              <a:ext uri="{FF2B5EF4-FFF2-40B4-BE49-F238E27FC236}">
                <a16:creationId xmlns:a16="http://schemas.microsoft.com/office/drawing/2014/main" id="{8F15AEC4-57F9-4AA7-9B19-F972C12677F1}"/>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
        <p:nvSpPr>
          <p:cNvPr id="9" name="標題 1">
            <a:extLst>
              <a:ext uri="{FF2B5EF4-FFF2-40B4-BE49-F238E27FC236}">
                <a16:creationId xmlns:a16="http://schemas.microsoft.com/office/drawing/2014/main" id="{0E500A4D-2C48-4B34-A557-225684E74537}"/>
              </a:ext>
            </a:extLst>
          </p:cNvPr>
          <p:cNvSpPr>
            <a:spLocks noGrp="1"/>
          </p:cNvSpPr>
          <p:nvPr>
            <p:ph type="title"/>
          </p:nvPr>
        </p:nvSpPr>
        <p:spPr>
          <a:xfrm>
            <a:off x="870168" y="-135175"/>
            <a:ext cx="10972800" cy="1143000"/>
          </a:xfrm>
        </p:spPr>
        <p:txBody>
          <a:bodyPr/>
          <a:lstStyle/>
          <a:p>
            <a:pPr algn="l"/>
            <a:r>
              <a:rPr lang="zh-TW" altLang="en-US" dirty="0">
                <a:solidFill>
                  <a:schemeClr val="bg1"/>
                </a:solidFill>
              </a:rPr>
              <a:t>其他</a:t>
            </a:r>
            <a:r>
              <a:rPr lang="en-US" altLang="zh-TW" dirty="0">
                <a:solidFill>
                  <a:schemeClr val="bg1"/>
                </a:solidFill>
              </a:rPr>
              <a:t>—</a:t>
            </a:r>
            <a:r>
              <a:rPr lang="zh-TW" altLang="en-US" dirty="0">
                <a:solidFill>
                  <a:schemeClr val="bg1"/>
                </a:solidFill>
              </a:rPr>
              <a:t>身心障礙生適性輔導安置</a:t>
            </a:r>
          </a:p>
        </p:txBody>
      </p:sp>
    </p:spTree>
    <p:extLst>
      <p:ext uri="{BB962C8B-B14F-4D97-AF65-F5344CB8AC3E}">
        <p14:creationId xmlns:p14="http://schemas.microsoft.com/office/powerpoint/2010/main" val="34654711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id="{135089D1-4292-4616-B0AF-100B6C3C6C1F}"/>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35360" y="1052736"/>
            <a:ext cx="11122596" cy="6071510"/>
          </a:xfrm>
          <a:prstGeom prst="rect">
            <a:avLst/>
          </a:prstGeom>
        </p:spPr>
      </p:pic>
      <p:sp>
        <p:nvSpPr>
          <p:cNvPr id="3" name="內容版面配置區 2"/>
          <p:cNvSpPr>
            <a:spLocks noGrp="1"/>
          </p:cNvSpPr>
          <p:nvPr>
            <p:ph idx="1"/>
          </p:nvPr>
        </p:nvSpPr>
        <p:spPr>
          <a:xfrm>
            <a:off x="1631504" y="1412776"/>
            <a:ext cx="9145016" cy="4608513"/>
          </a:xfrm>
        </p:spPr>
        <p:txBody>
          <a:bodyPr>
            <a:normAutofit lnSpcReduction="10000"/>
          </a:bodyPr>
          <a:lstStyle/>
          <a:p>
            <a:pPr>
              <a:buSzPct val="70000"/>
            </a:pPr>
            <a:r>
              <a:rPr lang="zh-TW" altLang="en-US" dirty="0"/>
              <a:t>特殊身分學生包括</a:t>
            </a:r>
            <a:endParaRPr lang="en-US" altLang="zh-TW" dirty="0"/>
          </a:p>
          <a:p>
            <a:pPr lvl="1">
              <a:buSzPct val="80000"/>
            </a:pPr>
            <a:r>
              <a:rPr lang="zh-TW" altLang="en-US" dirty="0"/>
              <a:t>原住民生、身心障礙生、蒙藏生、政府派赴國外工作子女、境外優秀科學技術人才子女、僑生、退伍軍人。</a:t>
            </a:r>
            <a:endParaRPr lang="en-US" altLang="zh-TW" dirty="0"/>
          </a:p>
          <a:p>
            <a:pPr>
              <a:buSzPct val="70000"/>
            </a:pPr>
            <a:r>
              <a:rPr lang="zh-TW" altLang="en-US" dirty="0"/>
              <a:t>外加名額</a:t>
            </a:r>
            <a:endParaRPr lang="en-US" altLang="zh-TW" dirty="0"/>
          </a:p>
          <a:p>
            <a:pPr lvl="1">
              <a:buSzPct val="80000"/>
            </a:pPr>
            <a:r>
              <a:rPr lang="zh-TW" altLang="en-US" dirty="0"/>
              <a:t>各管道均提供原核定名額</a:t>
            </a:r>
            <a:r>
              <a:rPr lang="en-US" altLang="zh-TW" dirty="0"/>
              <a:t>2%(</a:t>
            </a:r>
            <a:r>
              <a:rPr lang="zh-TW" altLang="en-US" dirty="0"/>
              <a:t>無條件進入</a:t>
            </a:r>
            <a:r>
              <a:rPr lang="en-US" altLang="zh-TW" dirty="0"/>
              <a:t>)</a:t>
            </a:r>
            <a:r>
              <a:rPr lang="zh-TW" altLang="en-US" dirty="0"/>
              <a:t>之外加名額。</a:t>
            </a:r>
            <a:endParaRPr lang="en-US" altLang="zh-TW" dirty="0"/>
          </a:p>
          <a:p>
            <a:pPr lvl="1">
              <a:buSzPct val="80000"/>
            </a:pPr>
            <a:r>
              <a:rPr lang="zh-TW" altLang="en-US" dirty="0"/>
              <a:t>先以原始分數與一般生比序，若未錄取，則依相關規定加分後，進行外加名額比序，不佔一般生名額。</a:t>
            </a:r>
            <a:endParaRPr lang="en-US" altLang="zh-TW" dirty="0"/>
          </a:p>
          <a:p>
            <a:pPr lvl="1">
              <a:buSzPct val="80000"/>
            </a:pPr>
            <a:r>
              <a:rPr lang="zh-TW" altLang="en-US" dirty="0"/>
              <a:t>免試入學之外加名額無最低錄取標準，但特色招生之外加名額，特殊身分學生於加分後，必須達一般生之最低錄取標準，方得錄取。</a:t>
            </a:r>
            <a:endParaRPr lang="en-US" altLang="zh-TW" dirty="0"/>
          </a:p>
        </p:txBody>
      </p:sp>
      <p:sp>
        <p:nvSpPr>
          <p:cNvPr id="5" name="文字方塊 4">
            <a:extLst>
              <a:ext uri="{FF2B5EF4-FFF2-40B4-BE49-F238E27FC236}">
                <a16:creationId xmlns:a16="http://schemas.microsoft.com/office/drawing/2014/main" id="{7FF8D831-C104-4616-AB46-FA0EC6D00F7F}"/>
              </a:ext>
            </a:extLst>
          </p:cNvPr>
          <p:cNvSpPr txBox="1"/>
          <p:nvPr/>
        </p:nvSpPr>
        <p:spPr>
          <a:xfrm>
            <a:off x="7896200" y="6252391"/>
            <a:ext cx="3329050" cy="461665"/>
          </a:xfrm>
          <a:prstGeom prst="rect">
            <a:avLst/>
          </a:prstGeom>
          <a:noFill/>
        </p:spPr>
        <p:txBody>
          <a:bodyPr wrap="square" rtlCol="0">
            <a:spAutoFit/>
          </a:bodyPr>
          <a:lstStyle/>
          <a:p>
            <a:r>
              <a:rPr lang="zh-TW" altLang="en-US" sz="2400" b="1" dirty="0">
                <a:solidFill>
                  <a:schemeClr val="bg1"/>
                </a:solidFill>
                <a:latin typeface="+mj-ea"/>
                <a:ea typeface="+mj-ea"/>
              </a:rPr>
              <a:t>適性入學宣導手冊</a:t>
            </a:r>
            <a:r>
              <a:rPr lang="en-US" altLang="zh-TW" sz="2400" b="1" dirty="0">
                <a:solidFill>
                  <a:schemeClr val="bg1"/>
                </a:solidFill>
                <a:latin typeface="+mj-ea"/>
                <a:ea typeface="+mj-ea"/>
              </a:rPr>
              <a:t>P.45</a:t>
            </a:r>
            <a:endParaRPr lang="zh-TW" altLang="en-US" sz="2400" b="1" dirty="0">
              <a:solidFill>
                <a:schemeClr val="bg1"/>
              </a:solidFill>
              <a:latin typeface="+mj-ea"/>
              <a:ea typeface="+mj-ea"/>
            </a:endParaRPr>
          </a:p>
        </p:txBody>
      </p:sp>
      <p:sp>
        <p:nvSpPr>
          <p:cNvPr id="6" name="Freeform 27">
            <a:extLst>
              <a:ext uri="{FF2B5EF4-FFF2-40B4-BE49-F238E27FC236}">
                <a16:creationId xmlns:a16="http://schemas.microsoft.com/office/drawing/2014/main" id="{2B2ABFF9-7DC0-47FD-8B7A-4DA7652ACD66}"/>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
        <p:nvSpPr>
          <p:cNvPr id="9" name="標題 1">
            <a:extLst>
              <a:ext uri="{FF2B5EF4-FFF2-40B4-BE49-F238E27FC236}">
                <a16:creationId xmlns:a16="http://schemas.microsoft.com/office/drawing/2014/main" id="{A23E3627-4ABC-4C05-9C09-A1A02B1C4901}"/>
              </a:ext>
            </a:extLst>
          </p:cNvPr>
          <p:cNvSpPr>
            <a:spLocks noGrp="1"/>
          </p:cNvSpPr>
          <p:nvPr>
            <p:ph type="title"/>
          </p:nvPr>
        </p:nvSpPr>
        <p:spPr>
          <a:xfrm>
            <a:off x="870168" y="-135175"/>
            <a:ext cx="10972800" cy="1143000"/>
          </a:xfrm>
        </p:spPr>
        <p:txBody>
          <a:bodyPr/>
          <a:lstStyle/>
          <a:p>
            <a:pPr algn="l"/>
            <a:r>
              <a:rPr lang="zh-TW" altLang="en-US" dirty="0">
                <a:solidFill>
                  <a:schemeClr val="bg1"/>
                </a:solidFill>
              </a:rPr>
              <a:t>特殊身分學生入學</a:t>
            </a:r>
          </a:p>
        </p:txBody>
      </p:sp>
    </p:spTree>
    <p:extLst>
      <p:ext uri="{BB962C8B-B14F-4D97-AF65-F5344CB8AC3E}">
        <p14:creationId xmlns:p14="http://schemas.microsoft.com/office/powerpoint/2010/main" val="29477545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矩形: 圓角 1">
            <a:extLst>
              <a:ext uri="{FF2B5EF4-FFF2-40B4-BE49-F238E27FC236}">
                <a16:creationId xmlns:a16="http://schemas.microsoft.com/office/drawing/2014/main" id="{39465557-0CB5-4BB2-B01F-AA3FB56F45AD}"/>
              </a:ext>
            </a:extLst>
          </p:cNvPr>
          <p:cNvSpPr/>
          <p:nvPr/>
        </p:nvSpPr>
        <p:spPr>
          <a:xfrm>
            <a:off x="4336027" y="2119313"/>
            <a:ext cx="812476" cy="45076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53" name="圓角矩形 52"/>
          <p:cNvSpPr/>
          <p:nvPr/>
        </p:nvSpPr>
        <p:spPr bwMode="auto">
          <a:xfrm>
            <a:off x="4328931" y="2173708"/>
            <a:ext cx="911225" cy="450763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eaLnBrk="1" hangingPunct="1">
              <a:lnSpc>
                <a:spcPts val="3400"/>
              </a:lnSpc>
              <a:defRPr/>
            </a:pPr>
            <a:r>
              <a:rPr kumimoji="0" lang="zh-TW" altLang="en-US" sz="3200" b="1" dirty="0">
                <a:solidFill>
                  <a:schemeClr val="tx1"/>
                </a:solidFill>
                <a:latin typeface="微軟正黑體" panose="020B0604030504040204" pitchFamily="34" charset="-120"/>
                <a:ea typeface="微軟正黑體" panose="020B0604030504040204" pitchFamily="34" charset="-120"/>
              </a:rPr>
              <a:t>學習區含五專完</a:t>
            </a:r>
            <a:endParaRPr kumimoji="0" lang="en-US" altLang="zh-TW" sz="3200" b="1" dirty="0">
              <a:solidFill>
                <a:schemeClr val="tx1"/>
              </a:solidFill>
              <a:latin typeface="微軟正黑體" panose="020B0604030504040204" pitchFamily="34" charset="-120"/>
              <a:ea typeface="微軟正黑體" panose="020B0604030504040204" pitchFamily="34" charset="-120"/>
            </a:endParaRPr>
          </a:p>
          <a:p>
            <a:pPr algn="ctr" eaLnBrk="1" hangingPunct="1">
              <a:lnSpc>
                <a:spcPts val="3400"/>
              </a:lnSpc>
              <a:defRPr/>
            </a:pPr>
            <a:r>
              <a:rPr kumimoji="0" lang="zh-TW" altLang="en-US" sz="3200" b="1" dirty="0">
                <a:solidFill>
                  <a:schemeClr val="tx1"/>
                </a:solidFill>
                <a:latin typeface="微軟正黑體" panose="020B0604030504040204" pitchFamily="34" charset="-120"/>
                <a:ea typeface="微軟正黑體" panose="020B0604030504040204" pitchFamily="34" charset="-120"/>
              </a:rPr>
              <a:t>全</a:t>
            </a:r>
            <a:endParaRPr kumimoji="0" lang="en-US" altLang="zh-TW" sz="3200" b="1" dirty="0">
              <a:solidFill>
                <a:schemeClr val="tx1"/>
              </a:solidFill>
              <a:latin typeface="微軟正黑體" panose="020B0604030504040204" pitchFamily="34" charset="-120"/>
              <a:ea typeface="微軟正黑體" panose="020B0604030504040204" pitchFamily="34" charset="-120"/>
            </a:endParaRPr>
          </a:p>
          <a:p>
            <a:pPr algn="ctr" eaLnBrk="1" hangingPunct="1">
              <a:lnSpc>
                <a:spcPts val="3400"/>
              </a:lnSpc>
              <a:defRPr/>
            </a:pPr>
            <a:r>
              <a:rPr kumimoji="0" lang="zh-TW" altLang="en-US" sz="3200" b="1" dirty="0">
                <a:solidFill>
                  <a:schemeClr val="tx1"/>
                </a:solidFill>
                <a:latin typeface="微軟正黑體" panose="020B0604030504040204" pitchFamily="34" charset="-120"/>
                <a:ea typeface="微軟正黑體" panose="020B0604030504040204" pitchFamily="34" charset="-120"/>
              </a:rPr>
              <a:t>免</a:t>
            </a:r>
            <a:endParaRPr kumimoji="0" lang="en-US" altLang="zh-TW" sz="3200" b="1" dirty="0">
              <a:solidFill>
                <a:schemeClr val="tx1"/>
              </a:solidFill>
              <a:latin typeface="微軟正黑體" panose="020B0604030504040204" pitchFamily="34" charset="-120"/>
              <a:ea typeface="微軟正黑體" panose="020B0604030504040204" pitchFamily="34" charset="-120"/>
            </a:endParaRPr>
          </a:p>
          <a:p>
            <a:pPr algn="ctr" eaLnBrk="1" hangingPunct="1">
              <a:lnSpc>
                <a:spcPts val="3400"/>
              </a:lnSpc>
              <a:defRPr/>
            </a:pPr>
            <a:r>
              <a:rPr kumimoji="0" lang="zh-TW" altLang="en-US" sz="3200" b="1" dirty="0">
                <a:solidFill>
                  <a:schemeClr val="tx1"/>
                </a:solidFill>
                <a:latin typeface="微軟正黑體" panose="020B0604030504040204" pitchFamily="34" charset="-120"/>
                <a:ea typeface="微軟正黑體" panose="020B0604030504040204" pitchFamily="34" charset="-120"/>
              </a:rPr>
              <a:t>試</a:t>
            </a:r>
          </a:p>
        </p:txBody>
      </p:sp>
      <p:grpSp>
        <p:nvGrpSpPr>
          <p:cNvPr id="3" name="群組 28"/>
          <p:cNvGrpSpPr>
            <a:grpSpLocks/>
          </p:cNvGrpSpPr>
          <p:nvPr/>
        </p:nvGrpSpPr>
        <p:grpSpPr bwMode="auto">
          <a:xfrm>
            <a:off x="887413" y="2119313"/>
            <a:ext cx="3448614" cy="4535487"/>
            <a:chOff x="134500" y="2224634"/>
            <a:chExt cx="3258397" cy="4536000"/>
          </a:xfrm>
        </p:grpSpPr>
        <p:grpSp>
          <p:nvGrpSpPr>
            <p:cNvPr id="76843" name="群組 48"/>
            <p:cNvGrpSpPr>
              <a:grpSpLocks/>
            </p:cNvGrpSpPr>
            <p:nvPr/>
          </p:nvGrpSpPr>
          <p:grpSpPr bwMode="auto">
            <a:xfrm>
              <a:off x="134500" y="2224634"/>
              <a:ext cx="3204000" cy="4536000"/>
              <a:chOff x="134500" y="2114550"/>
              <a:chExt cx="3143250" cy="4184168"/>
            </a:xfrm>
          </p:grpSpPr>
          <p:sp>
            <p:nvSpPr>
              <p:cNvPr id="44" name="圓角矩形 43"/>
              <p:cNvSpPr/>
              <p:nvPr/>
            </p:nvSpPr>
            <p:spPr>
              <a:xfrm>
                <a:off x="134500" y="2114550"/>
                <a:ext cx="3143250" cy="4184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sp>
            <p:nvSpPr>
              <p:cNvPr id="21" name="圓角矩形 20"/>
              <p:cNvSpPr/>
              <p:nvPr/>
            </p:nvSpPr>
            <p:spPr>
              <a:xfrm>
                <a:off x="134500" y="2114550"/>
                <a:ext cx="3143250" cy="4184168"/>
              </a:xfrm>
              <a:prstGeom prst="roundRect">
                <a:avLst/>
              </a:prstGeom>
              <a:solidFill>
                <a:srgbClr val="00CC00">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grpSp>
        <p:sp>
          <p:nvSpPr>
            <p:cNvPr id="28" name="文字方塊 27"/>
            <p:cNvSpPr txBox="1"/>
            <p:nvPr/>
          </p:nvSpPr>
          <p:spPr>
            <a:xfrm>
              <a:off x="249619" y="5968382"/>
              <a:ext cx="3143278" cy="554061"/>
            </a:xfrm>
            <a:prstGeom prst="rect">
              <a:avLst/>
            </a:prstGeom>
            <a:noFill/>
          </p:spPr>
          <p:txBody>
            <a:bodyPr>
              <a:spAutoFit/>
            </a:bodyPr>
            <a:lstStyle/>
            <a:p>
              <a:pPr eaLnBrk="1" hangingPunct="1">
                <a:defRPr/>
              </a:pPr>
              <a:r>
                <a:rPr kumimoji="0" lang="zh-TW" altLang="en-US" sz="3000" b="1" dirty="0">
                  <a:latin typeface="微軟正黑體" pitchFamily="34" charset="-120"/>
                  <a:ea typeface="微軟正黑體" pitchFamily="34" charset="-120"/>
                </a:rPr>
                <a:t>特色招生甄選入學</a:t>
              </a:r>
            </a:p>
          </p:txBody>
        </p:sp>
        <p:sp>
          <p:nvSpPr>
            <p:cNvPr id="37" name="文字方塊 36"/>
            <p:cNvSpPr txBox="1"/>
            <p:nvPr/>
          </p:nvSpPr>
          <p:spPr>
            <a:xfrm>
              <a:off x="679811" y="5420632"/>
              <a:ext cx="2019318" cy="369930"/>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pPr algn="ctr" eaLnBrk="1" hangingPunct="1">
                <a:defRPr/>
              </a:pPr>
              <a:r>
                <a:rPr lang="en-US" altLang="zh-TW" dirty="0">
                  <a:solidFill>
                    <a:srgbClr val="000000"/>
                  </a:solidFill>
                  <a:latin typeface="標楷體" panose="03000509000000000000" pitchFamily="65" charset="-120"/>
                  <a:ea typeface="標楷體" panose="03000509000000000000" pitchFamily="65" charset="-120"/>
                </a:rPr>
                <a:t>115</a:t>
              </a:r>
              <a:r>
                <a:rPr lang="zh-TW" altLang="en-US" dirty="0">
                  <a:solidFill>
                    <a:srgbClr val="000000"/>
                  </a:solidFill>
                  <a:latin typeface="標楷體" panose="03000509000000000000" pitchFamily="65" charset="-120"/>
                  <a:ea typeface="標楷體" panose="03000509000000000000" pitchFamily="65" charset="-120"/>
                </a:rPr>
                <a:t>年</a:t>
              </a:r>
              <a:r>
                <a:rPr lang="en-US" altLang="zh-TW" dirty="0">
                  <a:solidFill>
                    <a:srgbClr val="000000"/>
                  </a:solidFill>
                  <a:latin typeface="標楷體" panose="03000509000000000000" pitchFamily="65" charset="-120"/>
                  <a:ea typeface="標楷體" panose="03000509000000000000" pitchFamily="65" charset="-120"/>
                </a:rPr>
                <a:t>2</a:t>
              </a:r>
              <a:r>
                <a:rPr lang="zh-TW" altLang="en-US" dirty="0">
                  <a:solidFill>
                    <a:srgbClr val="000000"/>
                  </a:solidFill>
                  <a:latin typeface="標楷體" panose="03000509000000000000" pitchFamily="65" charset="-120"/>
                  <a:ea typeface="標楷體" panose="03000509000000000000" pitchFamily="65" charset="-120"/>
                </a:rPr>
                <a:t>～</a:t>
              </a:r>
              <a:r>
                <a:rPr lang="en-US" altLang="zh-TW" dirty="0">
                  <a:solidFill>
                    <a:srgbClr val="000000"/>
                  </a:solidFill>
                  <a:latin typeface="標楷體" panose="03000509000000000000" pitchFamily="65" charset="-120"/>
                  <a:ea typeface="標楷體" panose="03000509000000000000" pitchFamily="65" charset="-120"/>
                </a:rPr>
                <a:t>5</a:t>
              </a:r>
              <a:r>
                <a:rPr lang="zh-TW" altLang="en-US" dirty="0">
                  <a:solidFill>
                    <a:srgbClr val="000000"/>
                  </a:solidFill>
                  <a:latin typeface="標楷體" panose="03000509000000000000" pitchFamily="65" charset="-120"/>
                  <a:ea typeface="標楷體" panose="03000509000000000000" pitchFamily="65" charset="-120"/>
                </a:rPr>
                <a:t>月</a:t>
              </a:r>
            </a:p>
          </p:txBody>
        </p:sp>
      </p:grpSp>
      <p:grpSp>
        <p:nvGrpSpPr>
          <p:cNvPr id="40" name="群組 39"/>
          <p:cNvGrpSpPr>
            <a:grpSpLocks/>
          </p:cNvGrpSpPr>
          <p:nvPr/>
        </p:nvGrpSpPr>
        <p:grpSpPr bwMode="auto">
          <a:xfrm>
            <a:off x="5249765" y="2129043"/>
            <a:ext cx="911225" cy="4535487"/>
            <a:chOff x="3531296" y="1589103"/>
            <a:chExt cx="684000" cy="3402000"/>
          </a:xfrm>
        </p:grpSpPr>
        <p:grpSp>
          <p:nvGrpSpPr>
            <p:cNvPr id="76839" name="群組 49"/>
            <p:cNvGrpSpPr>
              <a:grpSpLocks/>
            </p:cNvGrpSpPr>
            <p:nvPr/>
          </p:nvGrpSpPr>
          <p:grpSpPr bwMode="auto">
            <a:xfrm>
              <a:off x="3531296" y="1589103"/>
              <a:ext cx="684000" cy="3402000"/>
              <a:chOff x="3487300" y="2114550"/>
              <a:chExt cx="684000" cy="4184168"/>
            </a:xfrm>
          </p:grpSpPr>
          <p:sp>
            <p:nvSpPr>
              <p:cNvPr id="43" name="圓角矩形 42"/>
              <p:cNvSpPr/>
              <p:nvPr/>
            </p:nvSpPr>
            <p:spPr>
              <a:xfrm>
                <a:off x="3487300" y="2114550"/>
                <a:ext cx="684000" cy="4184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sp>
            <p:nvSpPr>
              <p:cNvPr id="20" name="圓角矩形 19"/>
              <p:cNvSpPr/>
              <p:nvPr/>
            </p:nvSpPr>
            <p:spPr>
              <a:xfrm>
                <a:off x="3487300" y="2114550"/>
                <a:ext cx="684000" cy="4184168"/>
              </a:xfrm>
              <a:prstGeom prst="roundRect">
                <a:avLst/>
              </a:prstGeom>
              <a:solidFill>
                <a:srgbClr val="FF33CC">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grpSp>
        <p:sp>
          <p:nvSpPr>
            <p:cNvPr id="39" name="文字方塊 38"/>
            <p:cNvSpPr txBox="1"/>
            <p:nvPr/>
          </p:nvSpPr>
          <p:spPr>
            <a:xfrm>
              <a:off x="3692390" y="3276409"/>
              <a:ext cx="346543" cy="1492022"/>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vert="eaVert">
              <a:spAutoFit/>
            </a:bodyPr>
            <a:lstStyle/>
            <a:p>
              <a:pPr algn="ctr" eaLnBrk="1" hangingPunct="1">
                <a:defRPr/>
              </a:pPr>
              <a:r>
                <a:rPr lang="en-US" altLang="zh-TW" dirty="0">
                  <a:solidFill>
                    <a:prstClr val="black"/>
                  </a:solidFill>
                  <a:latin typeface="標楷體" pitchFamily="65" charset="-120"/>
                  <a:ea typeface="標楷體" pitchFamily="65" charset="-120"/>
                </a:rPr>
                <a:t>5</a:t>
              </a:r>
              <a:r>
                <a:rPr lang="zh-TW" altLang="en-US" dirty="0">
                  <a:solidFill>
                    <a:prstClr val="black"/>
                  </a:solidFill>
                  <a:latin typeface="標楷體" pitchFamily="65" charset="-120"/>
                  <a:ea typeface="標楷體" pitchFamily="65" charset="-120"/>
                </a:rPr>
                <a:t>月</a:t>
              </a:r>
              <a:r>
                <a:rPr lang="en-US" altLang="zh-TW" dirty="0">
                  <a:solidFill>
                    <a:prstClr val="black"/>
                  </a:solidFill>
                  <a:latin typeface="標楷體" pitchFamily="65" charset="-120"/>
                  <a:ea typeface="標楷體" pitchFamily="65" charset="-120"/>
                </a:rPr>
                <a:t>16-17</a:t>
              </a:r>
              <a:r>
                <a:rPr lang="zh-TW" altLang="en-US" dirty="0">
                  <a:solidFill>
                    <a:prstClr val="black"/>
                  </a:solidFill>
                  <a:latin typeface="標楷體" pitchFamily="65" charset="-120"/>
                  <a:ea typeface="標楷體" pitchFamily="65" charset="-120"/>
                </a:rPr>
                <a:t>日</a:t>
              </a:r>
            </a:p>
          </p:txBody>
        </p:sp>
      </p:grpSp>
      <p:grpSp>
        <p:nvGrpSpPr>
          <p:cNvPr id="41" name="群組 40"/>
          <p:cNvGrpSpPr>
            <a:grpSpLocks/>
          </p:cNvGrpSpPr>
          <p:nvPr/>
        </p:nvGrpSpPr>
        <p:grpSpPr bwMode="auto">
          <a:xfrm>
            <a:off x="10177047" y="2016555"/>
            <a:ext cx="1002654" cy="4745607"/>
            <a:chOff x="7557564" y="1589103"/>
            <a:chExt cx="664927" cy="3412684"/>
          </a:xfrm>
        </p:grpSpPr>
        <p:grpSp>
          <p:nvGrpSpPr>
            <p:cNvPr id="76835" name="群組 52"/>
            <p:cNvGrpSpPr>
              <a:grpSpLocks/>
            </p:cNvGrpSpPr>
            <p:nvPr/>
          </p:nvGrpSpPr>
          <p:grpSpPr bwMode="auto">
            <a:xfrm>
              <a:off x="7557564" y="1589103"/>
              <a:ext cx="664927" cy="3412684"/>
              <a:chOff x="7602100" y="2114550"/>
              <a:chExt cx="801452" cy="4197308"/>
            </a:xfrm>
          </p:grpSpPr>
          <p:sp>
            <p:nvSpPr>
              <p:cNvPr id="46" name="圓角矩形 45"/>
              <p:cNvSpPr/>
              <p:nvPr/>
            </p:nvSpPr>
            <p:spPr>
              <a:xfrm>
                <a:off x="7602100" y="2114550"/>
                <a:ext cx="781050" cy="4184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sp>
            <p:nvSpPr>
              <p:cNvPr id="23" name="圓角矩形 22"/>
              <p:cNvSpPr/>
              <p:nvPr/>
            </p:nvSpPr>
            <p:spPr>
              <a:xfrm>
                <a:off x="7622502" y="2127690"/>
                <a:ext cx="781050" cy="4184168"/>
              </a:xfrm>
              <a:prstGeom prst="roundRect">
                <a:avLst/>
              </a:prstGeom>
              <a:solidFill>
                <a:srgbClr val="CC0000">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grpSp>
        <p:sp>
          <p:nvSpPr>
            <p:cNvPr id="34" name="文字方塊 33"/>
            <p:cNvSpPr txBox="1"/>
            <p:nvPr/>
          </p:nvSpPr>
          <p:spPr>
            <a:xfrm>
              <a:off x="7735017" y="3257357"/>
              <a:ext cx="306161" cy="1492022"/>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vert="eaVert">
              <a:spAutoFit/>
            </a:bodyPr>
            <a:lstStyle/>
            <a:p>
              <a:pPr algn="ctr" eaLnBrk="1" hangingPunct="1">
                <a:defRPr/>
              </a:pPr>
              <a:r>
                <a:rPr lang="en-US" altLang="zh-TW" dirty="0">
                  <a:solidFill>
                    <a:prstClr val="black"/>
                  </a:solidFill>
                  <a:latin typeface="標楷體" pitchFamily="65" charset="-120"/>
                  <a:ea typeface="標楷體" pitchFamily="65" charset="-120"/>
                </a:rPr>
                <a:t>8</a:t>
              </a:r>
              <a:r>
                <a:rPr lang="zh-TW" altLang="en-US" dirty="0">
                  <a:solidFill>
                    <a:prstClr val="black"/>
                  </a:solidFill>
                  <a:latin typeface="標楷體" pitchFamily="65" charset="-120"/>
                  <a:ea typeface="標楷體" pitchFamily="65" charset="-120"/>
                </a:rPr>
                <a:t>月初</a:t>
              </a:r>
            </a:p>
          </p:txBody>
        </p:sp>
      </p:grpSp>
      <p:grpSp>
        <p:nvGrpSpPr>
          <p:cNvPr id="36" name="群組 35"/>
          <p:cNvGrpSpPr>
            <a:grpSpLocks/>
          </p:cNvGrpSpPr>
          <p:nvPr/>
        </p:nvGrpSpPr>
        <p:grpSpPr bwMode="auto">
          <a:xfrm>
            <a:off x="6208735" y="2088437"/>
            <a:ext cx="3745215" cy="4096832"/>
            <a:chOff x="4340920" y="1589103"/>
            <a:chExt cx="2340000" cy="2970197"/>
          </a:xfrm>
        </p:grpSpPr>
        <p:grpSp>
          <p:nvGrpSpPr>
            <p:cNvPr id="76831" name="群組 50"/>
            <p:cNvGrpSpPr>
              <a:grpSpLocks/>
            </p:cNvGrpSpPr>
            <p:nvPr/>
          </p:nvGrpSpPr>
          <p:grpSpPr bwMode="auto">
            <a:xfrm>
              <a:off x="4340920" y="1589103"/>
              <a:ext cx="2340000" cy="2970197"/>
              <a:chOff x="4325500" y="2114550"/>
              <a:chExt cx="2343150" cy="4184168"/>
            </a:xfrm>
          </p:grpSpPr>
          <p:sp>
            <p:nvSpPr>
              <p:cNvPr id="45" name="圓角矩形 44"/>
              <p:cNvSpPr/>
              <p:nvPr/>
            </p:nvSpPr>
            <p:spPr>
              <a:xfrm>
                <a:off x="4325500" y="2114550"/>
                <a:ext cx="2343150" cy="4184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sp>
            <p:nvSpPr>
              <p:cNvPr id="22" name="圓角矩形 21"/>
              <p:cNvSpPr/>
              <p:nvPr/>
            </p:nvSpPr>
            <p:spPr>
              <a:xfrm>
                <a:off x="4325500" y="2114550"/>
                <a:ext cx="2343150" cy="4184168"/>
              </a:xfrm>
              <a:prstGeom prst="roundRect">
                <a:avLst/>
              </a:prstGeom>
              <a:solidFill>
                <a:srgbClr val="CC0000">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dirty="0">
                  <a:solidFill>
                    <a:prstClr val="white"/>
                  </a:solidFill>
                </a:endParaRPr>
              </a:p>
            </p:txBody>
          </p:sp>
        </p:grpSp>
        <p:sp>
          <p:nvSpPr>
            <p:cNvPr id="35" name="文字方塊 34"/>
            <p:cNvSpPr txBox="1"/>
            <p:nvPr/>
          </p:nvSpPr>
          <p:spPr>
            <a:xfrm>
              <a:off x="4340920" y="3994796"/>
              <a:ext cx="2340000" cy="500194"/>
            </a:xfrm>
            <a:prstGeom prst="rect">
              <a:avLst/>
            </a:prstGeom>
            <a:noFill/>
          </p:spPr>
          <p:txBody>
            <a:bodyPr>
              <a:spAutoFit/>
            </a:bodyPr>
            <a:lstStyle/>
            <a:p>
              <a:pPr algn="ctr" eaLnBrk="1" hangingPunct="1">
                <a:defRPr/>
              </a:pPr>
              <a:r>
                <a:rPr kumimoji="0" lang="zh-TW" altLang="en-US" sz="3733" b="1" dirty="0">
                  <a:latin typeface="微軟正黑體" pitchFamily="34" charset="-120"/>
                  <a:ea typeface="微軟正黑體" pitchFamily="34" charset="-120"/>
                </a:rPr>
                <a:t>免試入學</a:t>
              </a:r>
            </a:p>
          </p:txBody>
        </p:sp>
      </p:grpSp>
      <p:sp>
        <p:nvSpPr>
          <p:cNvPr id="38" name="文字方塊 37"/>
          <p:cNvSpPr txBox="1"/>
          <p:nvPr/>
        </p:nvSpPr>
        <p:spPr>
          <a:xfrm>
            <a:off x="6719085" y="6238531"/>
            <a:ext cx="2874101" cy="369332"/>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defRPr/>
            </a:pPr>
            <a:r>
              <a:rPr lang="en-US" altLang="zh-TW" dirty="0">
                <a:solidFill>
                  <a:prstClr val="black"/>
                </a:solidFill>
                <a:latin typeface="標楷體" pitchFamily="65" charset="-120"/>
                <a:ea typeface="標楷體" pitchFamily="65" charset="-120"/>
              </a:rPr>
              <a:t>5</a:t>
            </a:r>
            <a:r>
              <a:rPr lang="zh-TW" altLang="en-US" dirty="0">
                <a:solidFill>
                  <a:prstClr val="black"/>
                </a:solidFill>
                <a:latin typeface="標楷體" pitchFamily="65" charset="-120"/>
                <a:ea typeface="標楷體" pitchFamily="65" charset="-120"/>
              </a:rPr>
              <a:t>月底～</a:t>
            </a:r>
            <a:r>
              <a:rPr lang="en-US" altLang="zh-TW" dirty="0">
                <a:solidFill>
                  <a:prstClr val="black"/>
                </a:solidFill>
                <a:latin typeface="標楷體" pitchFamily="65" charset="-120"/>
                <a:ea typeface="標楷體" pitchFamily="65" charset="-120"/>
              </a:rPr>
              <a:t>7</a:t>
            </a:r>
            <a:r>
              <a:rPr lang="zh-TW" altLang="en-US" dirty="0">
                <a:solidFill>
                  <a:prstClr val="black"/>
                </a:solidFill>
                <a:latin typeface="標楷體" pitchFamily="65" charset="-120"/>
                <a:ea typeface="標楷體" pitchFamily="65" charset="-120"/>
              </a:rPr>
              <a:t>月中</a:t>
            </a:r>
          </a:p>
        </p:txBody>
      </p:sp>
      <p:sp>
        <p:nvSpPr>
          <p:cNvPr id="7" name="燕尾形向右箭號 6"/>
          <p:cNvSpPr/>
          <p:nvPr/>
        </p:nvSpPr>
        <p:spPr bwMode="auto">
          <a:xfrm>
            <a:off x="762000" y="1363663"/>
            <a:ext cx="10879138" cy="892175"/>
          </a:xfrm>
          <a:prstGeom prst="notched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0" name="手繪多邊形 9"/>
          <p:cNvSpPr/>
          <p:nvPr/>
        </p:nvSpPr>
        <p:spPr bwMode="auto">
          <a:xfrm>
            <a:off x="890588" y="203517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科學班</a:t>
            </a:r>
          </a:p>
        </p:txBody>
      </p:sp>
      <p:sp>
        <p:nvSpPr>
          <p:cNvPr id="11" name="橢圓 10"/>
          <p:cNvSpPr/>
          <p:nvPr/>
        </p:nvSpPr>
        <p:spPr bwMode="auto">
          <a:xfrm>
            <a:off x="1279525" y="1683965"/>
            <a:ext cx="222250" cy="223837"/>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手繪多邊形 11"/>
          <p:cNvSpPr/>
          <p:nvPr/>
        </p:nvSpPr>
        <p:spPr bwMode="auto">
          <a:xfrm>
            <a:off x="1955800" y="203517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藝術才能班</a:t>
            </a:r>
          </a:p>
        </p:txBody>
      </p:sp>
      <p:sp>
        <p:nvSpPr>
          <p:cNvPr id="13" name="橢圓 12"/>
          <p:cNvSpPr/>
          <p:nvPr/>
        </p:nvSpPr>
        <p:spPr bwMode="auto">
          <a:xfrm>
            <a:off x="2359025" y="1683965"/>
            <a:ext cx="222250" cy="223837"/>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4" name="手繪多邊形 13"/>
          <p:cNvSpPr/>
          <p:nvPr/>
        </p:nvSpPr>
        <p:spPr bwMode="auto">
          <a:xfrm>
            <a:off x="3035300" y="203517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專業群科</a:t>
            </a:r>
          </a:p>
        </p:txBody>
      </p:sp>
      <p:sp>
        <p:nvSpPr>
          <p:cNvPr id="15" name="橢圓 14"/>
          <p:cNvSpPr/>
          <p:nvPr/>
        </p:nvSpPr>
        <p:spPr bwMode="auto">
          <a:xfrm>
            <a:off x="3438525" y="1683965"/>
            <a:ext cx="222250" cy="223837"/>
          </a:xfrm>
          <a:prstGeom prst="ellips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6" name="手繪多邊形 15"/>
          <p:cNvSpPr/>
          <p:nvPr/>
        </p:nvSpPr>
        <p:spPr bwMode="auto">
          <a:xfrm>
            <a:off x="6885405" y="193562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體育班</a:t>
            </a:r>
          </a:p>
        </p:txBody>
      </p:sp>
      <p:sp>
        <p:nvSpPr>
          <p:cNvPr id="17" name="橢圓 16"/>
          <p:cNvSpPr/>
          <p:nvPr/>
        </p:nvSpPr>
        <p:spPr bwMode="auto">
          <a:xfrm>
            <a:off x="4518025" y="1683965"/>
            <a:ext cx="222250" cy="223837"/>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8" name="手繪多邊形 17"/>
          <p:cNvSpPr/>
          <p:nvPr/>
        </p:nvSpPr>
        <p:spPr bwMode="auto">
          <a:xfrm>
            <a:off x="5199288" y="1991556"/>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會考</a:t>
            </a:r>
          </a:p>
        </p:txBody>
      </p:sp>
      <p:sp>
        <p:nvSpPr>
          <p:cNvPr id="19" name="橢圓 18"/>
          <p:cNvSpPr/>
          <p:nvPr/>
        </p:nvSpPr>
        <p:spPr bwMode="auto">
          <a:xfrm>
            <a:off x="6669172" y="1683964"/>
            <a:ext cx="222250" cy="223837"/>
          </a:xfrm>
          <a:prstGeom prst="ellipse">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5" name="手繪多邊形 24"/>
          <p:cNvSpPr/>
          <p:nvPr/>
        </p:nvSpPr>
        <p:spPr bwMode="auto">
          <a:xfrm>
            <a:off x="6375917" y="1951214"/>
            <a:ext cx="857250" cy="1602407"/>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技優</a:t>
            </a:r>
          </a:p>
        </p:txBody>
      </p:sp>
      <p:sp>
        <p:nvSpPr>
          <p:cNvPr id="27" name="橢圓 26"/>
          <p:cNvSpPr/>
          <p:nvPr/>
        </p:nvSpPr>
        <p:spPr bwMode="auto">
          <a:xfrm>
            <a:off x="7273139" y="1683964"/>
            <a:ext cx="222250" cy="223837"/>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9" name="手繪多邊形 28"/>
          <p:cNvSpPr/>
          <p:nvPr/>
        </p:nvSpPr>
        <p:spPr bwMode="auto">
          <a:xfrm>
            <a:off x="7788269" y="1951214"/>
            <a:ext cx="680938" cy="3249999"/>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直升</a:t>
            </a:r>
          </a:p>
        </p:txBody>
      </p:sp>
      <p:sp>
        <p:nvSpPr>
          <p:cNvPr id="32" name="橢圓 31"/>
          <p:cNvSpPr/>
          <p:nvPr/>
        </p:nvSpPr>
        <p:spPr bwMode="auto">
          <a:xfrm>
            <a:off x="8002132" y="1683964"/>
            <a:ext cx="222250" cy="223837"/>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3" name="手繪多邊形 32"/>
          <p:cNvSpPr/>
          <p:nvPr/>
        </p:nvSpPr>
        <p:spPr bwMode="auto">
          <a:xfrm>
            <a:off x="8954035" y="1948914"/>
            <a:ext cx="912912"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實用技能</a:t>
            </a:r>
          </a:p>
        </p:txBody>
      </p:sp>
      <p:sp>
        <p:nvSpPr>
          <p:cNvPr id="48" name="手繪多邊形 47"/>
          <p:cNvSpPr/>
          <p:nvPr/>
        </p:nvSpPr>
        <p:spPr bwMode="auto">
          <a:xfrm>
            <a:off x="9717088" y="2035175"/>
            <a:ext cx="1028700"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89653" tIns="189653" rIns="189653" bIns="189653" spcCol="1270"/>
          <a:lstStyle/>
          <a:p>
            <a:pPr algn="ctr" defTabSz="1185304" eaLnBrk="1" hangingPunct="1">
              <a:lnSpc>
                <a:spcPct val="90000"/>
              </a:lnSpc>
              <a:spcAft>
                <a:spcPct val="35000"/>
              </a:spcAft>
              <a:defRPr/>
            </a:pPr>
            <a:endParaRPr kumimoji="0" lang="zh-TW" altLang="en-US" sz="2667" b="1" dirty="0">
              <a:latin typeface="微軟正黑體" pitchFamily="34" charset="-120"/>
              <a:ea typeface="微軟正黑體" pitchFamily="34" charset="-120"/>
            </a:endParaRPr>
          </a:p>
        </p:txBody>
      </p:sp>
      <p:sp>
        <p:nvSpPr>
          <p:cNvPr id="49" name="橢圓 48"/>
          <p:cNvSpPr/>
          <p:nvPr/>
        </p:nvSpPr>
        <p:spPr bwMode="auto">
          <a:xfrm>
            <a:off x="10541674" y="1683964"/>
            <a:ext cx="223838" cy="223837"/>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50" name="手繪多邊形 49"/>
          <p:cNvSpPr/>
          <p:nvPr/>
        </p:nvSpPr>
        <p:spPr bwMode="auto">
          <a:xfrm>
            <a:off x="10231437" y="2119313"/>
            <a:ext cx="977129" cy="892175"/>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27584" tIns="227584" rIns="227584" bIns="227584" spcCol="1270"/>
          <a:lstStyle/>
          <a:p>
            <a:pPr algn="ctr" defTabSz="1422364" eaLnBrk="1" hangingPunct="1">
              <a:lnSpc>
                <a:spcPct val="90000"/>
              </a:lnSpc>
              <a:spcAft>
                <a:spcPct val="35000"/>
              </a:spcAft>
              <a:defRPr/>
            </a:pPr>
            <a:r>
              <a:rPr kumimoji="0" lang="zh-TW" altLang="en-US" sz="3730" b="1" dirty="0">
                <a:latin typeface="微軟正黑體" pitchFamily="34" charset="-120"/>
                <a:ea typeface="微軟正黑體" pitchFamily="34" charset="-120"/>
              </a:rPr>
              <a:t>續招</a:t>
            </a:r>
          </a:p>
        </p:txBody>
      </p:sp>
      <p:sp>
        <p:nvSpPr>
          <p:cNvPr id="51" name="橢圓 50"/>
          <p:cNvSpPr/>
          <p:nvPr/>
        </p:nvSpPr>
        <p:spPr bwMode="auto">
          <a:xfrm>
            <a:off x="9248699" y="1683964"/>
            <a:ext cx="222250" cy="223837"/>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zh-TW" altLang="en-US" dirty="0"/>
          </a:p>
        </p:txBody>
      </p:sp>
      <p:sp>
        <p:nvSpPr>
          <p:cNvPr id="54" name="橢圓 53"/>
          <p:cNvSpPr/>
          <p:nvPr/>
        </p:nvSpPr>
        <p:spPr bwMode="auto">
          <a:xfrm>
            <a:off x="5487987" y="1683965"/>
            <a:ext cx="222250" cy="223837"/>
          </a:xfrm>
          <a:prstGeom prst="ellipse">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52" name="標題 1">
            <a:extLst>
              <a:ext uri="{FF2B5EF4-FFF2-40B4-BE49-F238E27FC236}">
                <a16:creationId xmlns:a16="http://schemas.microsoft.com/office/drawing/2014/main" id="{F30C4DC0-5816-4461-AF83-C396439AB1F6}"/>
              </a:ext>
            </a:extLst>
          </p:cNvPr>
          <p:cNvSpPr txBox="1">
            <a:spLocks/>
          </p:cNvSpPr>
          <p:nvPr/>
        </p:nvSpPr>
        <p:spPr>
          <a:xfrm>
            <a:off x="1634760" y="476672"/>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en-US" altLang="zh-TW" sz="5867" b="1" dirty="0">
                <a:latin typeface="微軟正黑體" panose="020B0604030504040204" pitchFamily="34" charset="-120"/>
                <a:ea typeface="微軟正黑體" panose="020B0604030504040204" pitchFamily="34" charset="-120"/>
              </a:rPr>
              <a:t>115</a:t>
            </a:r>
            <a:r>
              <a:rPr kumimoji="0" lang="zh-TW" altLang="en-US" sz="5867" b="1" dirty="0">
                <a:latin typeface="微軟正黑體" panose="020B0604030504040204" pitchFamily="34" charset="-120"/>
                <a:ea typeface="微軟正黑體" panose="020B0604030504040204" pitchFamily="34" charset="-120"/>
              </a:rPr>
              <a:t>學年度適性入學時間流程</a:t>
            </a:r>
            <a:endParaRPr lang="zh-TW" altLang="en-US" sz="5867" b="1" dirty="0">
              <a:latin typeface="微軟正黑體" pitchFamily="34" charset="-120"/>
              <a:ea typeface="微軟正黑體" pitchFamily="34" charset="-120"/>
            </a:endParaRPr>
          </a:p>
        </p:txBody>
      </p:sp>
      <p:sp>
        <p:nvSpPr>
          <p:cNvPr id="55" name="手繪多邊形 28">
            <a:extLst>
              <a:ext uri="{FF2B5EF4-FFF2-40B4-BE49-F238E27FC236}">
                <a16:creationId xmlns:a16="http://schemas.microsoft.com/office/drawing/2014/main" id="{9FFC0D7E-3D51-44E9-AD4A-077425D1F6FE}"/>
              </a:ext>
            </a:extLst>
          </p:cNvPr>
          <p:cNvSpPr/>
          <p:nvPr/>
        </p:nvSpPr>
        <p:spPr bwMode="auto">
          <a:xfrm>
            <a:off x="8422955" y="1967600"/>
            <a:ext cx="680938" cy="3249999"/>
          </a:xfrm>
          <a:custGeom>
            <a:avLst/>
            <a:gdLst>
              <a:gd name="connsiteX0" fmla="*/ 0 w 771109"/>
              <a:gd name="connsiteY0" fmla="*/ 0 h 669764"/>
              <a:gd name="connsiteX1" fmla="*/ 771109 w 771109"/>
              <a:gd name="connsiteY1" fmla="*/ 0 h 669764"/>
              <a:gd name="connsiteX2" fmla="*/ 771109 w 771109"/>
              <a:gd name="connsiteY2" fmla="*/ 669764 h 669764"/>
              <a:gd name="connsiteX3" fmla="*/ 0 w 771109"/>
              <a:gd name="connsiteY3" fmla="*/ 669764 h 669764"/>
              <a:gd name="connsiteX4" fmla="*/ 0 w 771109"/>
              <a:gd name="connsiteY4" fmla="*/ 0 h 66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09" h="669764">
                <a:moveTo>
                  <a:pt x="0" y="0"/>
                </a:moveTo>
                <a:lnTo>
                  <a:pt x="771109" y="0"/>
                </a:lnTo>
                <a:lnTo>
                  <a:pt x="771109" y="669764"/>
                </a:lnTo>
                <a:lnTo>
                  <a:pt x="0" y="66976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65515" tIns="265515" rIns="265515" bIns="265515" spcCol="1270"/>
          <a:lstStyle/>
          <a:p>
            <a:pPr algn="ctr" defTabSz="1659425" eaLnBrk="1" hangingPunct="1">
              <a:lnSpc>
                <a:spcPct val="90000"/>
              </a:lnSpc>
              <a:spcAft>
                <a:spcPct val="35000"/>
              </a:spcAft>
              <a:defRPr/>
            </a:pPr>
            <a:r>
              <a:rPr kumimoji="0" lang="zh-TW" altLang="en-US" sz="3733" b="1" dirty="0">
                <a:latin typeface="微軟正黑體" pitchFamily="34" charset="-120"/>
                <a:ea typeface="微軟正黑體" pitchFamily="34" charset="-120"/>
              </a:rPr>
              <a:t>優免</a:t>
            </a:r>
          </a:p>
        </p:txBody>
      </p:sp>
      <p:sp>
        <p:nvSpPr>
          <p:cNvPr id="56" name="橢圓 55">
            <a:extLst>
              <a:ext uri="{FF2B5EF4-FFF2-40B4-BE49-F238E27FC236}">
                <a16:creationId xmlns:a16="http://schemas.microsoft.com/office/drawing/2014/main" id="{1D129268-6AB7-4E29-8558-E73D0E97EF23}"/>
              </a:ext>
            </a:extLst>
          </p:cNvPr>
          <p:cNvSpPr/>
          <p:nvPr/>
        </p:nvSpPr>
        <p:spPr bwMode="auto">
          <a:xfrm>
            <a:off x="8644732" y="1676900"/>
            <a:ext cx="222250" cy="223837"/>
          </a:xfrm>
          <a:prstGeom prst="ellips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57" name="Freeform 27">
            <a:extLst>
              <a:ext uri="{FF2B5EF4-FFF2-40B4-BE49-F238E27FC236}">
                <a16:creationId xmlns:a16="http://schemas.microsoft.com/office/drawing/2014/main" id="{C98F220C-FE63-4569-8185-3B109E767B57}"/>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Freeform 2524">
            <a:extLst>
              <a:ext uri="{FF2B5EF4-FFF2-40B4-BE49-F238E27FC236}">
                <a16:creationId xmlns:a16="http://schemas.microsoft.com/office/drawing/2014/main" id="{BC1E12B2-B070-400D-922E-A6643F1E5536}"/>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57">
            <a:extLst>
              <a:ext uri="{FF2B5EF4-FFF2-40B4-BE49-F238E27FC236}">
                <a16:creationId xmlns:a16="http://schemas.microsoft.com/office/drawing/2014/main" id="{9A8F9904-835D-4F73-8BA6-2E1D8DB68609}"/>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文本框 5">
            <a:extLst>
              <a:ext uri="{FF2B5EF4-FFF2-40B4-BE49-F238E27FC236}">
                <a16:creationId xmlns:a16="http://schemas.microsoft.com/office/drawing/2014/main" id="{2D55BC52-A63C-4FEE-8CC6-2E16C53A538F}"/>
              </a:ext>
            </a:extLst>
          </p:cNvPr>
          <p:cNvSpPr txBox="1"/>
          <p:nvPr/>
        </p:nvSpPr>
        <p:spPr>
          <a:xfrm>
            <a:off x="3994677" y="2325208"/>
            <a:ext cx="4318847" cy="1200329"/>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rPr>
              <a:t>比序項目</a:t>
            </a:r>
            <a:endParaRPr lang="en-US" altLang="zh-TW"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endParaRPr>
          </a:p>
        </p:txBody>
      </p:sp>
      <p:sp>
        <p:nvSpPr>
          <p:cNvPr id="5" name="Freeform 2543">
            <a:extLst>
              <a:ext uri="{FF2B5EF4-FFF2-40B4-BE49-F238E27FC236}">
                <a16:creationId xmlns:a16="http://schemas.microsoft.com/office/drawing/2014/main" id="{1EB36C31-DD6E-45B9-8087-B81962B3D173}"/>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2545">
            <a:extLst>
              <a:ext uri="{FF2B5EF4-FFF2-40B4-BE49-F238E27FC236}">
                <a16:creationId xmlns:a16="http://schemas.microsoft.com/office/drawing/2014/main" id="{72A342E9-B9D8-43FB-9BEC-0E483E5F162B}"/>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519">
            <a:extLst>
              <a:ext uri="{FF2B5EF4-FFF2-40B4-BE49-F238E27FC236}">
                <a16:creationId xmlns:a16="http://schemas.microsoft.com/office/drawing/2014/main" id="{449B9E0E-9943-4C3C-B967-B84D03B7E055}"/>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520">
            <a:extLst>
              <a:ext uri="{FF2B5EF4-FFF2-40B4-BE49-F238E27FC236}">
                <a16:creationId xmlns:a16="http://schemas.microsoft.com/office/drawing/2014/main" id="{1ED36C49-72C3-4BF5-A293-D81C26B64C7C}"/>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521">
            <a:extLst>
              <a:ext uri="{FF2B5EF4-FFF2-40B4-BE49-F238E27FC236}">
                <a16:creationId xmlns:a16="http://schemas.microsoft.com/office/drawing/2014/main" id="{2AAF1131-88B8-41E6-90AB-88AF5B30EAE3}"/>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0" name="Freeform 2531">
            <a:extLst>
              <a:ext uri="{FF2B5EF4-FFF2-40B4-BE49-F238E27FC236}">
                <a16:creationId xmlns:a16="http://schemas.microsoft.com/office/drawing/2014/main" id="{0B8978C9-54BD-4BB8-AF90-99F1B52D3287}"/>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532">
            <a:extLst>
              <a:ext uri="{FF2B5EF4-FFF2-40B4-BE49-F238E27FC236}">
                <a16:creationId xmlns:a16="http://schemas.microsoft.com/office/drawing/2014/main" id="{362BD94B-7342-483F-B58A-7F34313043AC}"/>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2533">
            <a:extLst>
              <a:ext uri="{FF2B5EF4-FFF2-40B4-BE49-F238E27FC236}">
                <a16:creationId xmlns:a16="http://schemas.microsoft.com/office/drawing/2014/main" id="{D7DEF2A3-9EBD-4353-B57E-4BC404318197}"/>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541">
            <a:extLst>
              <a:ext uri="{FF2B5EF4-FFF2-40B4-BE49-F238E27FC236}">
                <a16:creationId xmlns:a16="http://schemas.microsoft.com/office/drawing/2014/main" id="{B8D3DC6C-39ED-4AF9-B978-CB5A63B96161}"/>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536">
            <a:extLst>
              <a:ext uri="{FF2B5EF4-FFF2-40B4-BE49-F238E27FC236}">
                <a16:creationId xmlns:a16="http://schemas.microsoft.com/office/drawing/2014/main" id="{671BD892-BAD1-4329-9D9E-AF768ECA153B}"/>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518">
            <a:extLst>
              <a:ext uri="{FF2B5EF4-FFF2-40B4-BE49-F238E27FC236}">
                <a16:creationId xmlns:a16="http://schemas.microsoft.com/office/drawing/2014/main" id="{EB04861B-2E72-41E4-9A99-C0D36BFFE2FE}"/>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
            <a:extLst>
              <a:ext uri="{FF2B5EF4-FFF2-40B4-BE49-F238E27FC236}">
                <a16:creationId xmlns:a16="http://schemas.microsoft.com/office/drawing/2014/main" id="{ECCF9DB6-5109-4C09-A815-9A5FA74FD5BB}"/>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 name="群組 16">
            <a:extLst>
              <a:ext uri="{FF2B5EF4-FFF2-40B4-BE49-F238E27FC236}">
                <a16:creationId xmlns:a16="http://schemas.microsoft.com/office/drawing/2014/main" id="{F7ACA8EB-7486-4C94-B3D9-E5579D7BB00A}"/>
              </a:ext>
            </a:extLst>
          </p:cNvPr>
          <p:cNvGrpSpPr/>
          <p:nvPr/>
        </p:nvGrpSpPr>
        <p:grpSpPr>
          <a:xfrm>
            <a:off x="2470778" y="5211464"/>
            <a:ext cx="1947862" cy="700087"/>
            <a:chOff x="2470778" y="5211464"/>
            <a:chExt cx="1947862" cy="700087"/>
          </a:xfrm>
        </p:grpSpPr>
        <p:sp>
          <p:nvSpPr>
            <p:cNvPr id="18" name="Freeform 44">
              <a:extLst>
                <a:ext uri="{FF2B5EF4-FFF2-40B4-BE49-F238E27FC236}">
                  <a16:creationId xmlns:a16="http://schemas.microsoft.com/office/drawing/2014/main" id="{ECC1CA5C-87B9-45C5-A50E-5EC685455CD2}"/>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5">
              <a:extLst>
                <a:ext uri="{FF2B5EF4-FFF2-40B4-BE49-F238E27FC236}">
                  <a16:creationId xmlns:a16="http://schemas.microsoft.com/office/drawing/2014/main" id="{384DE60F-E13F-4E45-974E-065409916F11}"/>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6">
              <a:extLst>
                <a:ext uri="{FF2B5EF4-FFF2-40B4-BE49-F238E27FC236}">
                  <a16:creationId xmlns:a16="http://schemas.microsoft.com/office/drawing/2014/main" id="{6AE33DF3-0016-4B2A-BBFB-4707763E3569}"/>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7">
              <a:extLst>
                <a:ext uri="{FF2B5EF4-FFF2-40B4-BE49-F238E27FC236}">
                  <a16:creationId xmlns:a16="http://schemas.microsoft.com/office/drawing/2014/main" id="{3F2B7250-B9EC-41BC-B655-1712CB1A6404}"/>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8">
              <a:extLst>
                <a:ext uri="{FF2B5EF4-FFF2-40B4-BE49-F238E27FC236}">
                  <a16:creationId xmlns:a16="http://schemas.microsoft.com/office/drawing/2014/main" id="{4EFD5F35-10FD-4A4F-9AAE-89445B19D0F3}"/>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9">
              <a:extLst>
                <a:ext uri="{FF2B5EF4-FFF2-40B4-BE49-F238E27FC236}">
                  <a16:creationId xmlns:a16="http://schemas.microsoft.com/office/drawing/2014/main" id="{1C9564E6-6705-40DA-BD05-99F53F79FBAF}"/>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2517">
            <a:extLst>
              <a:ext uri="{FF2B5EF4-FFF2-40B4-BE49-F238E27FC236}">
                <a16:creationId xmlns:a16="http://schemas.microsoft.com/office/drawing/2014/main" id="{12625321-73C4-47B8-A79F-402DDFBEC02F}"/>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22">
            <a:extLst>
              <a:ext uri="{FF2B5EF4-FFF2-40B4-BE49-F238E27FC236}">
                <a16:creationId xmlns:a16="http://schemas.microsoft.com/office/drawing/2014/main" id="{21A26A91-FE7A-4DD9-B5DE-0C06134BA650}"/>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26">
            <a:extLst>
              <a:ext uri="{FF2B5EF4-FFF2-40B4-BE49-F238E27FC236}">
                <a16:creationId xmlns:a16="http://schemas.microsoft.com/office/drawing/2014/main" id="{AA00C90C-1E23-4B14-91DD-A57B4BCDEFD2}"/>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534">
            <a:extLst>
              <a:ext uri="{FF2B5EF4-FFF2-40B4-BE49-F238E27FC236}">
                <a16:creationId xmlns:a16="http://schemas.microsoft.com/office/drawing/2014/main" id="{84D6A885-BC7B-46A1-8229-36F30D8F22D5}"/>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546">
            <a:extLst>
              <a:ext uri="{FF2B5EF4-FFF2-40B4-BE49-F238E27FC236}">
                <a16:creationId xmlns:a16="http://schemas.microsoft.com/office/drawing/2014/main" id="{1392C778-E7B9-4963-B5DD-7E4F0DA4D86D}"/>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9" name="群組 28">
            <a:extLst>
              <a:ext uri="{FF2B5EF4-FFF2-40B4-BE49-F238E27FC236}">
                <a16:creationId xmlns:a16="http://schemas.microsoft.com/office/drawing/2014/main" id="{4E8FB9E2-2914-485B-9C9A-1920F42C1E3A}"/>
              </a:ext>
            </a:extLst>
          </p:cNvPr>
          <p:cNvGrpSpPr/>
          <p:nvPr/>
        </p:nvGrpSpPr>
        <p:grpSpPr>
          <a:xfrm>
            <a:off x="8841854" y="2909726"/>
            <a:ext cx="2012950" cy="757238"/>
            <a:chOff x="8841854" y="2909726"/>
            <a:chExt cx="2012950" cy="757238"/>
          </a:xfrm>
        </p:grpSpPr>
        <p:sp>
          <p:nvSpPr>
            <p:cNvPr id="30" name="Freeform 90">
              <a:extLst>
                <a:ext uri="{FF2B5EF4-FFF2-40B4-BE49-F238E27FC236}">
                  <a16:creationId xmlns:a16="http://schemas.microsoft.com/office/drawing/2014/main" id="{837DA6DA-F357-4B88-93B7-EA5D6727FE00}"/>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1" name="群組 30">
              <a:extLst>
                <a:ext uri="{FF2B5EF4-FFF2-40B4-BE49-F238E27FC236}">
                  <a16:creationId xmlns:a16="http://schemas.microsoft.com/office/drawing/2014/main" id="{0D711555-8C9B-49BB-B343-74808232F0A4}"/>
                </a:ext>
              </a:extLst>
            </p:cNvPr>
            <p:cNvGrpSpPr/>
            <p:nvPr/>
          </p:nvGrpSpPr>
          <p:grpSpPr>
            <a:xfrm>
              <a:off x="8841854" y="2909726"/>
              <a:ext cx="2012950" cy="757238"/>
              <a:chOff x="8841854" y="2909726"/>
              <a:chExt cx="2012950" cy="757238"/>
            </a:xfrm>
          </p:grpSpPr>
          <p:sp>
            <p:nvSpPr>
              <p:cNvPr id="32" name="Freeform 87">
                <a:extLst>
                  <a:ext uri="{FF2B5EF4-FFF2-40B4-BE49-F238E27FC236}">
                    <a16:creationId xmlns:a16="http://schemas.microsoft.com/office/drawing/2014/main" id="{36E0DBD7-73A0-46D0-A830-D8121CF7C120}"/>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8">
                <a:extLst>
                  <a:ext uri="{FF2B5EF4-FFF2-40B4-BE49-F238E27FC236}">
                    <a16:creationId xmlns:a16="http://schemas.microsoft.com/office/drawing/2014/main" id="{2E297276-0432-4DDD-AD8B-50FC9AC4B1D3}"/>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9">
                <a:extLst>
                  <a:ext uri="{FF2B5EF4-FFF2-40B4-BE49-F238E27FC236}">
                    <a16:creationId xmlns:a16="http://schemas.microsoft.com/office/drawing/2014/main" id="{E6D4093F-A9F1-4593-8DFC-FBE266A74053}"/>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1">
                <a:extLst>
                  <a:ext uri="{FF2B5EF4-FFF2-40B4-BE49-F238E27FC236}">
                    <a16:creationId xmlns:a16="http://schemas.microsoft.com/office/drawing/2014/main" id="{55DF6BC3-E42A-4C92-BAEB-95B3785826CE}"/>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2">
                <a:extLst>
                  <a:ext uri="{FF2B5EF4-FFF2-40B4-BE49-F238E27FC236}">
                    <a16:creationId xmlns:a16="http://schemas.microsoft.com/office/drawing/2014/main" id="{5541E0B3-25B9-4B41-9DE6-2DCBBD4522E7}"/>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Freeform 93">
            <a:extLst>
              <a:ext uri="{FF2B5EF4-FFF2-40B4-BE49-F238E27FC236}">
                <a16:creationId xmlns:a16="http://schemas.microsoft.com/office/drawing/2014/main" id="{BE1F5184-A4C7-4CCB-ABE8-8569532607F3}"/>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529">
            <a:extLst>
              <a:ext uri="{FF2B5EF4-FFF2-40B4-BE49-F238E27FC236}">
                <a16:creationId xmlns:a16="http://schemas.microsoft.com/office/drawing/2014/main" id="{AF4FD01C-7B27-4939-AA02-1A12557EE9D6}"/>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530">
            <a:extLst>
              <a:ext uri="{FF2B5EF4-FFF2-40B4-BE49-F238E27FC236}">
                <a16:creationId xmlns:a16="http://schemas.microsoft.com/office/drawing/2014/main" id="{3FA15221-72DF-48D8-959E-F8360B42C9B3}"/>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535">
            <a:extLst>
              <a:ext uri="{FF2B5EF4-FFF2-40B4-BE49-F238E27FC236}">
                <a16:creationId xmlns:a16="http://schemas.microsoft.com/office/drawing/2014/main" id="{BCE93AF5-E962-482A-8098-A3BFF4CA01DC}"/>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30">
            <a:extLst>
              <a:ext uri="{FF2B5EF4-FFF2-40B4-BE49-F238E27FC236}">
                <a16:creationId xmlns:a16="http://schemas.microsoft.com/office/drawing/2014/main" id="{97AE19A2-215A-4AE7-A4C2-28598447259F}"/>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31">
            <a:extLst>
              <a:ext uri="{FF2B5EF4-FFF2-40B4-BE49-F238E27FC236}">
                <a16:creationId xmlns:a16="http://schemas.microsoft.com/office/drawing/2014/main" id="{C2FDA075-9F7A-4501-9C6E-A119F110D626}"/>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32">
            <a:extLst>
              <a:ext uri="{FF2B5EF4-FFF2-40B4-BE49-F238E27FC236}">
                <a16:creationId xmlns:a16="http://schemas.microsoft.com/office/drawing/2014/main" id="{34E99755-F1EF-4046-8D38-59EBCCEBC610}"/>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33">
            <a:extLst>
              <a:ext uri="{FF2B5EF4-FFF2-40B4-BE49-F238E27FC236}">
                <a16:creationId xmlns:a16="http://schemas.microsoft.com/office/drawing/2014/main" id="{79F6D84B-1951-4434-9A34-8718DF0D913B}"/>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34">
            <a:extLst>
              <a:ext uri="{FF2B5EF4-FFF2-40B4-BE49-F238E27FC236}">
                <a16:creationId xmlns:a16="http://schemas.microsoft.com/office/drawing/2014/main" id="{3A2F6DED-E440-429D-B20D-7D7000369860}"/>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35">
            <a:extLst>
              <a:ext uri="{FF2B5EF4-FFF2-40B4-BE49-F238E27FC236}">
                <a16:creationId xmlns:a16="http://schemas.microsoft.com/office/drawing/2014/main" id="{85D7E39C-96B1-4FB5-A503-E7A1B1A44D9A}"/>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36">
            <a:extLst>
              <a:ext uri="{FF2B5EF4-FFF2-40B4-BE49-F238E27FC236}">
                <a16:creationId xmlns:a16="http://schemas.microsoft.com/office/drawing/2014/main" id="{CCFE82E8-5FF7-421C-A69E-06E5351E4EBA}"/>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37">
            <a:extLst>
              <a:ext uri="{FF2B5EF4-FFF2-40B4-BE49-F238E27FC236}">
                <a16:creationId xmlns:a16="http://schemas.microsoft.com/office/drawing/2014/main" id="{F5B65B86-0E76-4E7A-B3A7-8AB0E078BD1B}"/>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66">
            <a:extLst>
              <a:ext uri="{FF2B5EF4-FFF2-40B4-BE49-F238E27FC236}">
                <a16:creationId xmlns:a16="http://schemas.microsoft.com/office/drawing/2014/main" id="{10C7D785-3DF5-4601-BA00-82118F0E9EE5}"/>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76">
            <a:extLst>
              <a:ext uri="{FF2B5EF4-FFF2-40B4-BE49-F238E27FC236}">
                <a16:creationId xmlns:a16="http://schemas.microsoft.com/office/drawing/2014/main" id="{ADA3584D-453A-466A-9432-FAD06A96A9AF}"/>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85">
            <a:extLst>
              <a:ext uri="{FF2B5EF4-FFF2-40B4-BE49-F238E27FC236}">
                <a16:creationId xmlns:a16="http://schemas.microsoft.com/office/drawing/2014/main" id="{D9AB90B3-7D73-48DB-A1A8-573FAAC9D78D}"/>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86">
            <a:extLst>
              <a:ext uri="{FF2B5EF4-FFF2-40B4-BE49-F238E27FC236}">
                <a16:creationId xmlns:a16="http://schemas.microsoft.com/office/drawing/2014/main" id="{B72B1502-D59B-464A-80EB-A9D2F9DB7751}"/>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3" name="Freeform 287">
            <a:extLst>
              <a:ext uri="{FF2B5EF4-FFF2-40B4-BE49-F238E27FC236}">
                <a16:creationId xmlns:a16="http://schemas.microsoft.com/office/drawing/2014/main" id="{A65B051F-B211-4986-81A4-3F1FBB4480B8}"/>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88">
            <a:extLst>
              <a:ext uri="{FF2B5EF4-FFF2-40B4-BE49-F238E27FC236}">
                <a16:creationId xmlns:a16="http://schemas.microsoft.com/office/drawing/2014/main" id="{212C6662-9FEF-49BA-A47C-38BAE67DAE27}"/>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523">
            <a:extLst>
              <a:ext uri="{FF2B5EF4-FFF2-40B4-BE49-F238E27FC236}">
                <a16:creationId xmlns:a16="http://schemas.microsoft.com/office/drawing/2014/main" id="{720691CA-A417-46A0-B01C-52E1DF19EB14}"/>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8">
            <a:extLst>
              <a:ext uri="{FF2B5EF4-FFF2-40B4-BE49-F238E27FC236}">
                <a16:creationId xmlns:a16="http://schemas.microsoft.com/office/drawing/2014/main" id="{2B04FD8C-AEEE-44AE-9C82-D6FC733313E8}"/>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7" name="组合 56">
            <a:extLst>
              <a:ext uri="{FF2B5EF4-FFF2-40B4-BE49-F238E27FC236}">
                <a16:creationId xmlns:a16="http://schemas.microsoft.com/office/drawing/2014/main" id="{0406C5FE-C3F1-4B0F-8C1C-FD0994A03471}"/>
              </a:ext>
            </a:extLst>
          </p:cNvPr>
          <p:cNvGrpSpPr/>
          <p:nvPr/>
        </p:nvGrpSpPr>
        <p:grpSpPr>
          <a:xfrm>
            <a:off x="6006760" y="5475616"/>
            <a:ext cx="1918463" cy="629132"/>
            <a:chOff x="3494088" y="1354138"/>
            <a:chExt cx="1176338" cy="385763"/>
          </a:xfrm>
        </p:grpSpPr>
        <p:sp>
          <p:nvSpPr>
            <p:cNvPr id="58" name="Freeform 116">
              <a:extLst>
                <a:ext uri="{FF2B5EF4-FFF2-40B4-BE49-F238E27FC236}">
                  <a16:creationId xmlns:a16="http://schemas.microsoft.com/office/drawing/2014/main" id="{3B73BD44-FBBC-4BCC-8BB9-F87D2114EC38}"/>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17">
              <a:extLst>
                <a:ext uri="{FF2B5EF4-FFF2-40B4-BE49-F238E27FC236}">
                  <a16:creationId xmlns:a16="http://schemas.microsoft.com/office/drawing/2014/main" id="{8ACDC53B-9A23-4D5E-94EB-78CFE78718CA}"/>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8">
              <a:extLst>
                <a:ext uri="{FF2B5EF4-FFF2-40B4-BE49-F238E27FC236}">
                  <a16:creationId xmlns:a16="http://schemas.microsoft.com/office/drawing/2014/main" id="{17D60D4B-B8D0-41FD-9B66-73FA372F4CE8}"/>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Freeform 24">
            <a:extLst>
              <a:ext uri="{FF2B5EF4-FFF2-40B4-BE49-F238E27FC236}">
                <a16:creationId xmlns:a16="http://schemas.microsoft.com/office/drawing/2014/main" id="{4896F683-A8E9-4A7C-B1EA-09AB22B19AA1}"/>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521">
            <a:extLst>
              <a:ext uri="{FF2B5EF4-FFF2-40B4-BE49-F238E27FC236}">
                <a16:creationId xmlns:a16="http://schemas.microsoft.com/office/drawing/2014/main" id="{5FE9432B-C0DF-45A3-B4C5-B96320012594}"/>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63" name="群組 62">
            <a:extLst>
              <a:ext uri="{FF2B5EF4-FFF2-40B4-BE49-F238E27FC236}">
                <a16:creationId xmlns:a16="http://schemas.microsoft.com/office/drawing/2014/main" id="{42A13FAE-FA7C-4043-9CFD-F333917C3FA5}"/>
              </a:ext>
            </a:extLst>
          </p:cNvPr>
          <p:cNvGrpSpPr/>
          <p:nvPr/>
        </p:nvGrpSpPr>
        <p:grpSpPr>
          <a:xfrm>
            <a:off x="2825331" y="981238"/>
            <a:ext cx="333375" cy="309562"/>
            <a:chOff x="2825331" y="981238"/>
            <a:chExt cx="333375" cy="309562"/>
          </a:xfrm>
        </p:grpSpPr>
        <p:sp>
          <p:nvSpPr>
            <p:cNvPr id="64" name="Freeform 2537">
              <a:extLst>
                <a:ext uri="{FF2B5EF4-FFF2-40B4-BE49-F238E27FC236}">
                  <a16:creationId xmlns:a16="http://schemas.microsoft.com/office/drawing/2014/main" id="{739A6EC0-A310-4285-BEE9-4964373467FC}"/>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538">
              <a:extLst>
                <a:ext uri="{FF2B5EF4-FFF2-40B4-BE49-F238E27FC236}">
                  <a16:creationId xmlns:a16="http://schemas.microsoft.com/office/drawing/2014/main" id="{647F3EE2-FAF0-4D66-83B7-10DCA1EFDAC8}"/>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539">
              <a:extLst>
                <a:ext uri="{FF2B5EF4-FFF2-40B4-BE49-F238E27FC236}">
                  <a16:creationId xmlns:a16="http://schemas.microsoft.com/office/drawing/2014/main" id="{0D53F0B8-46F0-4517-A5EF-9E11F29FC9A7}"/>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2540">
            <a:extLst>
              <a:ext uri="{FF2B5EF4-FFF2-40B4-BE49-F238E27FC236}">
                <a16:creationId xmlns:a16="http://schemas.microsoft.com/office/drawing/2014/main" id="{719C3058-588E-4C41-8809-1172C872784A}"/>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42">
            <a:extLst>
              <a:ext uri="{FF2B5EF4-FFF2-40B4-BE49-F238E27FC236}">
                <a16:creationId xmlns:a16="http://schemas.microsoft.com/office/drawing/2014/main" id="{9E45FDC1-D737-41BE-B6C9-F824AF64FD96}"/>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302">
            <a:extLst>
              <a:ext uri="{FF2B5EF4-FFF2-40B4-BE49-F238E27FC236}">
                <a16:creationId xmlns:a16="http://schemas.microsoft.com/office/drawing/2014/main" id="{E81066C6-DA02-4AC4-8B15-4388FD302C8E}"/>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03">
            <a:extLst>
              <a:ext uri="{FF2B5EF4-FFF2-40B4-BE49-F238E27FC236}">
                <a16:creationId xmlns:a16="http://schemas.microsoft.com/office/drawing/2014/main" id="{904F5895-B0DF-4EC3-ABED-6A1CE023E340}"/>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04">
            <a:extLst>
              <a:ext uri="{FF2B5EF4-FFF2-40B4-BE49-F238E27FC236}">
                <a16:creationId xmlns:a16="http://schemas.microsoft.com/office/drawing/2014/main" id="{A2617401-F7A9-4582-BBB2-06D80FE164C0}"/>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05">
            <a:extLst>
              <a:ext uri="{FF2B5EF4-FFF2-40B4-BE49-F238E27FC236}">
                <a16:creationId xmlns:a16="http://schemas.microsoft.com/office/drawing/2014/main" id="{061EC3DC-2351-40F2-8776-FC2D06BA2ED3}"/>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6">
            <a:extLst>
              <a:ext uri="{FF2B5EF4-FFF2-40B4-BE49-F238E27FC236}">
                <a16:creationId xmlns:a16="http://schemas.microsoft.com/office/drawing/2014/main" id="{D65B0CA2-8B33-4FF3-8772-C82A5956AA36}"/>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群組 73">
            <a:extLst>
              <a:ext uri="{FF2B5EF4-FFF2-40B4-BE49-F238E27FC236}">
                <a16:creationId xmlns:a16="http://schemas.microsoft.com/office/drawing/2014/main" id="{D1B4A6F6-8012-4CC7-88F1-32CCFBB55032}"/>
              </a:ext>
            </a:extLst>
          </p:cNvPr>
          <p:cNvGrpSpPr/>
          <p:nvPr/>
        </p:nvGrpSpPr>
        <p:grpSpPr>
          <a:xfrm>
            <a:off x="5231220" y="108876"/>
            <a:ext cx="1185863" cy="1231901"/>
            <a:chOff x="5231220" y="108876"/>
            <a:chExt cx="1185863" cy="1231901"/>
          </a:xfrm>
        </p:grpSpPr>
        <p:sp>
          <p:nvSpPr>
            <p:cNvPr id="75" name="Freeform 307">
              <a:extLst>
                <a:ext uri="{FF2B5EF4-FFF2-40B4-BE49-F238E27FC236}">
                  <a16:creationId xmlns:a16="http://schemas.microsoft.com/office/drawing/2014/main" id="{3F30E9C2-0087-4E2C-9490-6C27091D66F7}"/>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08">
              <a:extLst>
                <a:ext uri="{FF2B5EF4-FFF2-40B4-BE49-F238E27FC236}">
                  <a16:creationId xmlns:a16="http://schemas.microsoft.com/office/drawing/2014/main" id="{D22FE6D9-CD1C-41AB-A00A-CC06C975D71C}"/>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09">
              <a:extLst>
                <a:ext uri="{FF2B5EF4-FFF2-40B4-BE49-F238E27FC236}">
                  <a16:creationId xmlns:a16="http://schemas.microsoft.com/office/drawing/2014/main" id="{2F6CC871-DBE2-4295-9763-61FF7D352438}"/>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10">
              <a:extLst>
                <a:ext uri="{FF2B5EF4-FFF2-40B4-BE49-F238E27FC236}">
                  <a16:creationId xmlns:a16="http://schemas.microsoft.com/office/drawing/2014/main" id="{0255354B-F817-4483-ADD9-DD80F07141CD}"/>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11">
              <a:extLst>
                <a:ext uri="{FF2B5EF4-FFF2-40B4-BE49-F238E27FC236}">
                  <a16:creationId xmlns:a16="http://schemas.microsoft.com/office/drawing/2014/main" id="{5292A295-11AB-462B-A7B8-6627A6750DDE}"/>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12">
              <a:extLst>
                <a:ext uri="{FF2B5EF4-FFF2-40B4-BE49-F238E27FC236}">
                  <a16:creationId xmlns:a16="http://schemas.microsoft.com/office/drawing/2014/main" id="{1DDEA348-57C5-4C84-A8A4-F4F1086A4007}"/>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13">
              <a:extLst>
                <a:ext uri="{FF2B5EF4-FFF2-40B4-BE49-F238E27FC236}">
                  <a16:creationId xmlns:a16="http://schemas.microsoft.com/office/drawing/2014/main" id="{7A355FBC-3363-48C9-B23C-53E486343622}"/>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4">
              <a:extLst>
                <a:ext uri="{FF2B5EF4-FFF2-40B4-BE49-F238E27FC236}">
                  <a16:creationId xmlns:a16="http://schemas.microsoft.com/office/drawing/2014/main" id="{9C8BB3E7-0B4A-4099-A8F6-A0D7B0ABF12C}"/>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15">
              <a:extLst>
                <a:ext uri="{FF2B5EF4-FFF2-40B4-BE49-F238E27FC236}">
                  <a16:creationId xmlns:a16="http://schemas.microsoft.com/office/drawing/2014/main" id="{B9A25990-3398-4082-BE3E-369828C28778}"/>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6">
              <a:extLst>
                <a:ext uri="{FF2B5EF4-FFF2-40B4-BE49-F238E27FC236}">
                  <a16:creationId xmlns:a16="http://schemas.microsoft.com/office/drawing/2014/main" id="{6C449F1E-A078-4CF7-8CFD-30D7F35A89B9}"/>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17">
              <a:extLst>
                <a:ext uri="{FF2B5EF4-FFF2-40B4-BE49-F238E27FC236}">
                  <a16:creationId xmlns:a16="http://schemas.microsoft.com/office/drawing/2014/main" id="{577B56ED-AF1E-4A44-B028-2290107ABAB4}"/>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8">
              <a:extLst>
                <a:ext uri="{FF2B5EF4-FFF2-40B4-BE49-F238E27FC236}">
                  <a16:creationId xmlns:a16="http://schemas.microsoft.com/office/drawing/2014/main" id="{C207244C-2505-4E8B-9A3F-59B08E9E0ACE}"/>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19">
              <a:extLst>
                <a:ext uri="{FF2B5EF4-FFF2-40B4-BE49-F238E27FC236}">
                  <a16:creationId xmlns:a16="http://schemas.microsoft.com/office/drawing/2014/main" id="{86B999F6-5C6A-4EA5-85F7-713274DEC6A1}"/>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20">
              <a:extLst>
                <a:ext uri="{FF2B5EF4-FFF2-40B4-BE49-F238E27FC236}">
                  <a16:creationId xmlns:a16="http://schemas.microsoft.com/office/drawing/2014/main" id="{AE0829B2-E164-427F-84DE-91FD11DF16B4}"/>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21">
              <a:extLst>
                <a:ext uri="{FF2B5EF4-FFF2-40B4-BE49-F238E27FC236}">
                  <a16:creationId xmlns:a16="http://schemas.microsoft.com/office/drawing/2014/main" id="{038CAC77-5C8E-4E89-884F-351186758D59}"/>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22">
              <a:extLst>
                <a:ext uri="{FF2B5EF4-FFF2-40B4-BE49-F238E27FC236}">
                  <a16:creationId xmlns:a16="http://schemas.microsoft.com/office/drawing/2014/main" id="{4E336BA0-C371-4F45-A2E3-993CFAA90E8B}"/>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群組 90">
            <a:extLst>
              <a:ext uri="{FF2B5EF4-FFF2-40B4-BE49-F238E27FC236}">
                <a16:creationId xmlns:a16="http://schemas.microsoft.com/office/drawing/2014/main" id="{5B7114A4-E76E-46F1-85C8-C9B8B6065A11}"/>
              </a:ext>
            </a:extLst>
          </p:cNvPr>
          <p:cNvGrpSpPr/>
          <p:nvPr/>
        </p:nvGrpSpPr>
        <p:grpSpPr>
          <a:xfrm>
            <a:off x="6644320" y="752454"/>
            <a:ext cx="836612" cy="709613"/>
            <a:chOff x="6644320" y="752454"/>
            <a:chExt cx="836612" cy="709613"/>
          </a:xfrm>
        </p:grpSpPr>
        <p:sp>
          <p:nvSpPr>
            <p:cNvPr id="92" name="Freeform 166">
              <a:extLst>
                <a:ext uri="{FF2B5EF4-FFF2-40B4-BE49-F238E27FC236}">
                  <a16:creationId xmlns:a16="http://schemas.microsoft.com/office/drawing/2014/main" id="{CE5FE3C1-C7D7-4AAF-9EAE-19E99E9B8F81}"/>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7">
              <a:extLst>
                <a:ext uri="{FF2B5EF4-FFF2-40B4-BE49-F238E27FC236}">
                  <a16:creationId xmlns:a16="http://schemas.microsoft.com/office/drawing/2014/main" id="{2616C19A-E191-46D5-969E-CD81A466B140}"/>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68">
              <a:extLst>
                <a:ext uri="{FF2B5EF4-FFF2-40B4-BE49-F238E27FC236}">
                  <a16:creationId xmlns:a16="http://schemas.microsoft.com/office/drawing/2014/main" id="{00B3C1FD-4417-4850-BD75-456BF7831F8D}"/>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9">
              <a:extLst>
                <a:ext uri="{FF2B5EF4-FFF2-40B4-BE49-F238E27FC236}">
                  <a16:creationId xmlns:a16="http://schemas.microsoft.com/office/drawing/2014/main" id="{A130AE55-215D-4B3F-9047-C409C3BDCE0E}"/>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0">
              <a:extLst>
                <a:ext uri="{FF2B5EF4-FFF2-40B4-BE49-F238E27FC236}">
                  <a16:creationId xmlns:a16="http://schemas.microsoft.com/office/drawing/2014/main" id="{ADB663E2-8899-4A57-8E1D-10D65427E0A4}"/>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Freeform 157">
            <a:extLst>
              <a:ext uri="{FF2B5EF4-FFF2-40B4-BE49-F238E27FC236}">
                <a16:creationId xmlns:a16="http://schemas.microsoft.com/office/drawing/2014/main" id="{9FB8FFA4-BAAB-4BC3-9165-266AB538362D}"/>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
        <p:nvSpPr>
          <p:cNvPr id="98" name="Freeform 27">
            <a:extLst>
              <a:ext uri="{FF2B5EF4-FFF2-40B4-BE49-F238E27FC236}">
                <a16:creationId xmlns:a16="http://schemas.microsoft.com/office/drawing/2014/main" id="{47B67BCC-DEDA-4B33-9877-F9740F39AFB0}"/>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
        <p:nvSpPr>
          <p:cNvPr id="99" name="文本框 5">
            <a:extLst>
              <a:ext uri="{FF2B5EF4-FFF2-40B4-BE49-F238E27FC236}">
                <a16:creationId xmlns:a16="http://schemas.microsoft.com/office/drawing/2014/main" id="{088A28B8-A397-4B2E-91C3-1E39190A4882}"/>
              </a:ext>
            </a:extLst>
          </p:cNvPr>
          <p:cNvSpPr txBox="1"/>
          <p:nvPr/>
        </p:nvSpPr>
        <p:spPr>
          <a:xfrm>
            <a:off x="3911103" y="3595928"/>
            <a:ext cx="4318847" cy="923330"/>
          </a:xfrm>
          <a:prstGeom prst="rect">
            <a:avLst/>
          </a:prstGeom>
          <a:noFill/>
        </p:spPr>
        <p:txBody>
          <a:bodyPr wrap="square" rtlCol="0">
            <a:spAutoFit/>
          </a:bodyPr>
          <a:lstStyle/>
          <a:p>
            <a:pPr algn="ctr"/>
            <a:r>
              <a:rPr lang="zh-TW" altLang="en-US" sz="54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rPr>
              <a:t>超額比序</a:t>
            </a:r>
            <a:endParaRPr lang="en-US" altLang="zh-TW" sz="54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9040700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26" name="資料庫圖表 25"/>
          <p:cNvGraphicFramePr/>
          <p:nvPr>
            <p:extLst>
              <p:ext uri="{D42A27DB-BD31-4B8C-83A1-F6EECF244321}">
                <p14:modId xmlns:p14="http://schemas.microsoft.com/office/powerpoint/2010/main" val="3124212029"/>
              </p:ext>
            </p:extLst>
          </p:nvPr>
        </p:nvGraphicFramePr>
        <p:xfrm>
          <a:off x="2135563" y="1556792"/>
          <a:ext cx="4464496"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 name="文字方塊 26"/>
          <p:cNvSpPr txBox="1"/>
          <p:nvPr/>
        </p:nvSpPr>
        <p:spPr>
          <a:xfrm>
            <a:off x="6672064" y="1579926"/>
            <a:ext cx="3528392" cy="1200329"/>
          </a:xfrm>
          <a:prstGeom prst="rect">
            <a:avLst/>
          </a:prstGeom>
          <a:solidFill>
            <a:srgbClr val="FFFF00"/>
          </a:solidFill>
          <a:ln/>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a:spAutoFit/>
          </a:bodyPr>
          <a:lstStyle/>
          <a:p>
            <a:pPr eaLnBrk="1" hangingPunct="1">
              <a:defRPr/>
            </a:pPr>
            <a:r>
              <a:rPr kumimoji="0" lang="en-US" altLang="zh-TW" b="1" dirty="0">
                <a:solidFill>
                  <a:srgbClr val="000090"/>
                </a:solidFill>
                <a:latin typeface="標楷體" pitchFamily="65" charset="-120"/>
                <a:ea typeface="標楷體" pitchFamily="65" charset="-120"/>
              </a:rPr>
              <a:t>1.</a:t>
            </a:r>
            <a:r>
              <a:rPr kumimoji="0" lang="zh-TW" altLang="en-US" b="1" dirty="0">
                <a:solidFill>
                  <a:srgbClr val="000090"/>
                </a:solidFill>
                <a:latin typeface="標楷體" pitchFamily="65" charset="-120"/>
                <a:ea typeface="標楷體" pitchFamily="65" charset="-120"/>
              </a:rPr>
              <a:t>扶助弱勢</a:t>
            </a:r>
            <a:r>
              <a:rPr kumimoji="0" lang="en-US" altLang="zh-TW" b="1" dirty="0">
                <a:solidFill>
                  <a:srgbClr val="000090"/>
                </a:solidFill>
                <a:latin typeface="標楷體" pitchFamily="65" charset="-120"/>
                <a:ea typeface="標楷體" pitchFamily="65" charset="-120"/>
              </a:rPr>
              <a:t>:3</a:t>
            </a:r>
            <a:r>
              <a:rPr kumimoji="0" lang="zh-TW" altLang="en-US" b="1" dirty="0">
                <a:solidFill>
                  <a:srgbClr val="000090"/>
                </a:solidFill>
                <a:latin typeface="標楷體" pitchFamily="65" charset="-120"/>
                <a:ea typeface="標楷體" pitchFamily="65" charset="-120"/>
              </a:rPr>
              <a:t>分、</a:t>
            </a:r>
            <a:r>
              <a:rPr kumimoji="0" lang="en-US" altLang="zh-TW" b="1" dirty="0">
                <a:solidFill>
                  <a:srgbClr val="000090"/>
                </a:solidFill>
                <a:latin typeface="標楷體" pitchFamily="65" charset="-120"/>
                <a:ea typeface="標楷體" pitchFamily="65" charset="-120"/>
              </a:rPr>
              <a:t>5</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2.</a:t>
            </a:r>
            <a:r>
              <a:rPr kumimoji="0" lang="zh-TW" altLang="en-US" b="1" dirty="0">
                <a:solidFill>
                  <a:srgbClr val="000090"/>
                </a:solidFill>
                <a:latin typeface="標楷體" pitchFamily="65" charset="-120"/>
                <a:ea typeface="標楷體" pitchFamily="65" charset="-120"/>
              </a:rPr>
              <a:t>就近入學</a:t>
            </a:r>
            <a:r>
              <a:rPr kumimoji="0" lang="en-US" altLang="zh-TW" b="1" dirty="0">
                <a:solidFill>
                  <a:srgbClr val="000090"/>
                </a:solidFill>
                <a:latin typeface="標楷體" pitchFamily="65" charset="-120"/>
                <a:ea typeface="標楷體" pitchFamily="65" charset="-120"/>
              </a:rPr>
              <a:t>:5</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3.</a:t>
            </a:r>
            <a:r>
              <a:rPr kumimoji="0" lang="zh-TW" altLang="en-US" b="1" dirty="0">
                <a:solidFill>
                  <a:srgbClr val="000090"/>
                </a:solidFill>
                <a:latin typeface="標楷體" pitchFamily="65" charset="-120"/>
                <a:ea typeface="標楷體" pitchFamily="65" charset="-120"/>
              </a:rPr>
              <a:t>志願序位</a:t>
            </a:r>
            <a:r>
              <a:rPr kumimoji="0" lang="en-US" altLang="zh-TW" b="1" dirty="0">
                <a:solidFill>
                  <a:srgbClr val="000090"/>
                </a:solidFill>
                <a:latin typeface="標楷體" pitchFamily="65" charset="-120"/>
                <a:ea typeface="標楷體" pitchFamily="65" charset="-120"/>
              </a:rPr>
              <a:t>:10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4.</a:t>
            </a:r>
            <a:r>
              <a:rPr kumimoji="0" lang="zh-TW" altLang="en-US" b="1" dirty="0">
                <a:solidFill>
                  <a:srgbClr val="000090"/>
                </a:solidFill>
                <a:latin typeface="標楷體" pitchFamily="65" charset="-120"/>
                <a:ea typeface="標楷體" pitchFamily="65" charset="-120"/>
              </a:rPr>
              <a:t>均衡學習</a:t>
            </a:r>
            <a:r>
              <a:rPr kumimoji="0" lang="en-US" altLang="zh-TW" b="1" dirty="0">
                <a:solidFill>
                  <a:srgbClr val="000090"/>
                </a:solidFill>
                <a:latin typeface="標楷體" pitchFamily="65" charset="-120"/>
                <a:ea typeface="標楷體" pitchFamily="65" charset="-120"/>
              </a:rPr>
              <a:t>:15</a:t>
            </a:r>
            <a:r>
              <a:rPr kumimoji="0" lang="zh-TW" altLang="en-US" b="1" dirty="0">
                <a:solidFill>
                  <a:srgbClr val="000090"/>
                </a:solidFill>
                <a:latin typeface="標楷體" pitchFamily="65" charset="-120"/>
                <a:ea typeface="標楷體" pitchFamily="65" charset="-120"/>
              </a:rPr>
              <a:t>分</a:t>
            </a:r>
          </a:p>
        </p:txBody>
      </p:sp>
      <p:sp>
        <p:nvSpPr>
          <p:cNvPr id="28" name="文字方塊 27"/>
          <p:cNvSpPr txBox="1"/>
          <p:nvPr/>
        </p:nvSpPr>
        <p:spPr>
          <a:xfrm>
            <a:off x="6672064" y="3352946"/>
            <a:ext cx="3528392" cy="1477328"/>
          </a:xfrm>
          <a:prstGeom prst="rect">
            <a:avLst/>
          </a:prstGeom>
          <a:solidFill>
            <a:srgbClr val="FFFF00"/>
          </a:solidFill>
          <a:ln/>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a:spAutoFit/>
          </a:bodyPr>
          <a:lstStyle>
            <a:lvl1pPr eaLnBrk="0" hangingPunct="0">
              <a:defRPr kumimoji="1">
                <a:solidFill>
                  <a:schemeClr val="tx1"/>
                </a:solidFill>
                <a:latin typeface="Arial" charset="0"/>
                <a:ea typeface="華康儷特圓" charset="0"/>
                <a:cs typeface="華康儷特圓" charset="0"/>
              </a:defRPr>
            </a:lvl1pPr>
            <a:lvl2pPr marL="742950" indent="-285750" eaLnBrk="0" hangingPunct="0">
              <a:defRPr kumimoji="1">
                <a:solidFill>
                  <a:schemeClr val="tx1"/>
                </a:solidFill>
                <a:latin typeface="Arial" charset="0"/>
                <a:ea typeface="華康儷特圓" charset="0"/>
                <a:cs typeface="華康儷特圓" charset="0"/>
              </a:defRPr>
            </a:lvl2pPr>
            <a:lvl3pPr marL="1143000" indent="-228600" eaLnBrk="0" hangingPunct="0">
              <a:defRPr kumimoji="1">
                <a:solidFill>
                  <a:schemeClr val="tx1"/>
                </a:solidFill>
                <a:latin typeface="Arial" charset="0"/>
                <a:ea typeface="華康儷特圓" charset="0"/>
                <a:cs typeface="華康儷特圓" charset="0"/>
              </a:defRPr>
            </a:lvl3pPr>
            <a:lvl4pPr marL="1600200" indent="-228600" eaLnBrk="0" hangingPunct="0">
              <a:defRPr kumimoji="1">
                <a:solidFill>
                  <a:schemeClr val="tx1"/>
                </a:solidFill>
                <a:latin typeface="Arial" charset="0"/>
                <a:ea typeface="華康儷特圓" charset="0"/>
                <a:cs typeface="華康儷特圓" charset="0"/>
              </a:defRPr>
            </a:lvl4pPr>
            <a:lvl5pPr marL="2057400" indent="-228600" eaLnBrk="0" hangingPunct="0">
              <a:defRPr kumimoji="1">
                <a:solidFill>
                  <a:schemeClr val="tx1"/>
                </a:solidFill>
                <a:latin typeface="Arial" charset="0"/>
                <a:ea typeface="華康儷特圓" charset="0"/>
                <a:cs typeface="華康儷特圓" charset="0"/>
              </a:defRPr>
            </a:lvl5pPr>
            <a:lvl6pPr marL="2514600" indent="-228600" algn="ctr" eaLnBrk="0" fontAlgn="base" hangingPunct="0">
              <a:spcBef>
                <a:spcPct val="0"/>
              </a:spcBef>
              <a:spcAft>
                <a:spcPct val="0"/>
              </a:spcAft>
              <a:defRPr kumimoji="1">
                <a:solidFill>
                  <a:schemeClr val="tx1"/>
                </a:solidFill>
                <a:latin typeface="Arial" charset="0"/>
                <a:ea typeface="華康儷特圓" charset="0"/>
                <a:cs typeface="華康儷特圓" charset="0"/>
              </a:defRPr>
            </a:lvl6pPr>
            <a:lvl7pPr marL="2971800" indent="-228600" algn="ctr" eaLnBrk="0" fontAlgn="base" hangingPunct="0">
              <a:spcBef>
                <a:spcPct val="0"/>
              </a:spcBef>
              <a:spcAft>
                <a:spcPct val="0"/>
              </a:spcAft>
              <a:defRPr kumimoji="1">
                <a:solidFill>
                  <a:schemeClr val="tx1"/>
                </a:solidFill>
                <a:latin typeface="Arial" charset="0"/>
                <a:ea typeface="華康儷特圓" charset="0"/>
                <a:cs typeface="華康儷特圓" charset="0"/>
              </a:defRPr>
            </a:lvl7pPr>
            <a:lvl8pPr marL="3429000" indent="-228600" algn="ctr" eaLnBrk="0" fontAlgn="base" hangingPunct="0">
              <a:spcBef>
                <a:spcPct val="0"/>
              </a:spcBef>
              <a:spcAft>
                <a:spcPct val="0"/>
              </a:spcAft>
              <a:defRPr kumimoji="1">
                <a:solidFill>
                  <a:schemeClr val="tx1"/>
                </a:solidFill>
                <a:latin typeface="Arial" charset="0"/>
                <a:ea typeface="華康儷特圓" charset="0"/>
                <a:cs typeface="華康儷特圓" charset="0"/>
              </a:defRPr>
            </a:lvl8pPr>
            <a:lvl9pPr marL="3886200" indent="-228600" algn="ctr" eaLnBrk="0" fontAlgn="base" hangingPunct="0">
              <a:spcBef>
                <a:spcPct val="0"/>
              </a:spcBef>
              <a:spcAft>
                <a:spcPct val="0"/>
              </a:spcAft>
              <a:defRPr kumimoji="1">
                <a:solidFill>
                  <a:schemeClr val="tx1"/>
                </a:solidFill>
                <a:latin typeface="Arial" charset="0"/>
                <a:ea typeface="華康儷特圓" charset="0"/>
                <a:cs typeface="華康儷特圓" charset="0"/>
              </a:defRPr>
            </a:lvl9pPr>
          </a:lstStyle>
          <a:p>
            <a:pPr eaLnBrk="1" hangingPunct="1">
              <a:defRPr/>
            </a:pPr>
            <a:r>
              <a:rPr kumimoji="0" lang="en-US" altLang="zh-TW" b="1" dirty="0">
                <a:solidFill>
                  <a:srgbClr val="000090"/>
                </a:solidFill>
                <a:latin typeface="標楷體" pitchFamily="65" charset="-120"/>
                <a:ea typeface="標楷體" pitchFamily="65" charset="-120"/>
              </a:rPr>
              <a:t>1.</a:t>
            </a:r>
            <a:r>
              <a:rPr kumimoji="0" lang="zh-TW" altLang="en-US" b="1" dirty="0">
                <a:solidFill>
                  <a:srgbClr val="000090"/>
                </a:solidFill>
                <a:latin typeface="標楷體" pitchFamily="65" charset="-120"/>
                <a:ea typeface="標楷體" pitchFamily="65" charset="-120"/>
              </a:rPr>
              <a:t>無懲罰紀錄</a:t>
            </a:r>
            <a:r>
              <a:rPr kumimoji="0" lang="en-US" altLang="zh-TW" b="1" dirty="0">
                <a:solidFill>
                  <a:srgbClr val="000090"/>
                </a:solidFill>
                <a:latin typeface="標楷體" pitchFamily="65" charset="-120"/>
                <a:ea typeface="標楷體" pitchFamily="65" charset="-120"/>
              </a:rPr>
              <a:t>:10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2.</a:t>
            </a:r>
            <a:r>
              <a:rPr kumimoji="0" lang="zh-TW" altLang="en-US" b="1" dirty="0">
                <a:solidFill>
                  <a:srgbClr val="000090"/>
                </a:solidFill>
                <a:latin typeface="標楷體" pitchFamily="65" charset="-120"/>
                <a:ea typeface="標楷體" pitchFamily="65" charset="-120"/>
              </a:rPr>
              <a:t>無曠課紀錄</a:t>
            </a:r>
            <a:r>
              <a:rPr kumimoji="0" lang="en-US" altLang="zh-TW" b="1" dirty="0">
                <a:solidFill>
                  <a:srgbClr val="000090"/>
                </a:solidFill>
                <a:latin typeface="標楷體" pitchFamily="65" charset="-120"/>
                <a:ea typeface="標楷體" pitchFamily="65" charset="-120"/>
              </a:rPr>
              <a:t>:12</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3.</a:t>
            </a:r>
            <a:r>
              <a:rPr kumimoji="0" lang="zh-TW" altLang="en-US" b="1" dirty="0">
                <a:solidFill>
                  <a:srgbClr val="000090"/>
                </a:solidFill>
                <a:latin typeface="標楷體" pitchFamily="65" charset="-120"/>
                <a:ea typeface="標楷體" pitchFamily="65" charset="-120"/>
              </a:rPr>
              <a:t>獎勵紀錄</a:t>
            </a:r>
            <a:r>
              <a:rPr kumimoji="0" lang="en-US" altLang="zh-TW" b="1" dirty="0">
                <a:solidFill>
                  <a:srgbClr val="000090"/>
                </a:solidFill>
                <a:latin typeface="標楷體" pitchFamily="65" charset="-120"/>
                <a:ea typeface="標楷體" pitchFamily="65" charset="-120"/>
              </a:rPr>
              <a:t>:20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4.</a:t>
            </a:r>
            <a:r>
              <a:rPr kumimoji="0" lang="zh-TW" altLang="en-US" b="1" dirty="0">
                <a:solidFill>
                  <a:srgbClr val="000090"/>
                </a:solidFill>
                <a:latin typeface="標楷體" pitchFamily="65" charset="-120"/>
                <a:ea typeface="標楷體" pitchFamily="65" charset="-120"/>
              </a:rPr>
              <a:t>服務學習</a:t>
            </a:r>
            <a:r>
              <a:rPr kumimoji="0" lang="en-US" altLang="zh-TW" b="1" dirty="0">
                <a:solidFill>
                  <a:srgbClr val="000090"/>
                </a:solidFill>
                <a:latin typeface="標楷體" pitchFamily="65" charset="-120"/>
                <a:ea typeface="標楷體" pitchFamily="65" charset="-120"/>
              </a:rPr>
              <a:t>:10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a:p>
            <a:pPr eaLnBrk="1" hangingPunct="1">
              <a:defRPr/>
            </a:pPr>
            <a:r>
              <a:rPr kumimoji="0" lang="en-US" altLang="zh-TW" b="1" dirty="0">
                <a:solidFill>
                  <a:srgbClr val="000090"/>
                </a:solidFill>
                <a:latin typeface="標楷體" pitchFamily="65" charset="-120"/>
                <a:ea typeface="標楷體" pitchFamily="65" charset="-120"/>
              </a:rPr>
              <a:t>5.</a:t>
            </a:r>
            <a:r>
              <a:rPr lang="zh-TW" altLang="zh-TW" b="1" dirty="0">
                <a:solidFill>
                  <a:srgbClr val="000099"/>
                </a:solidFill>
                <a:latin typeface="標楷體" panose="03000509000000000000" pitchFamily="65" charset="-120"/>
                <a:ea typeface="標楷體" panose="03000509000000000000" pitchFamily="65" charset="-120"/>
              </a:rPr>
              <a:t>本土語言認證</a:t>
            </a:r>
            <a:r>
              <a:rPr lang="en-US" altLang="zh-TW" b="1" dirty="0">
                <a:solidFill>
                  <a:srgbClr val="000099"/>
                </a:solidFill>
                <a:latin typeface="標楷體" panose="03000509000000000000" pitchFamily="65" charset="-120"/>
                <a:ea typeface="標楷體" panose="03000509000000000000" pitchFamily="65" charset="-120"/>
              </a:rPr>
              <a:t>:2</a:t>
            </a:r>
            <a:r>
              <a:rPr lang="zh-TW" altLang="en-US" b="1" dirty="0">
                <a:solidFill>
                  <a:srgbClr val="000099"/>
                </a:solidFill>
                <a:latin typeface="標楷體" panose="03000509000000000000" pitchFamily="65" charset="-120"/>
                <a:ea typeface="標楷體" panose="03000509000000000000" pitchFamily="65" charset="-120"/>
              </a:rPr>
              <a:t>分</a:t>
            </a:r>
            <a:endParaRPr kumimoji="0" lang="en-US" altLang="zh-TW" b="1" dirty="0">
              <a:solidFill>
                <a:srgbClr val="000099"/>
              </a:solidFill>
              <a:latin typeface="標楷體" pitchFamily="65" charset="-120"/>
              <a:ea typeface="標楷體" pitchFamily="65" charset="-120"/>
            </a:endParaRPr>
          </a:p>
        </p:txBody>
      </p:sp>
      <p:sp>
        <p:nvSpPr>
          <p:cNvPr id="29" name="文字方塊 28"/>
          <p:cNvSpPr txBox="1"/>
          <p:nvPr/>
        </p:nvSpPr>
        <p:spPr>
          <a:xfrm>
            <a:off x="6672064" y="5547721"/>
            <a:ext cx="3528392" cy="640515"/>
          </a:xfrm>
          <a:prstGeom prst="rect">
            <a:avLst/>
          </a:prstGeom>
          <a:solidFill>
            <a:srgbClr val="FFFF00"/>
          </a:solidFill>
          <a:ln/>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lIns="90000" tIns="180000" rIns="0" bIns="180000" anchor="ctr">
            <a:spAutoFit/>
          </a:bodyPr>
          <a:lstStyle/>
          <a:p>
            <a:pPr eaLnBrk="1" hangingPunct="1">
              <a:defRPr/>
            </a:pPr>
            <a:r>
              <a:rPr kumimoji="0" lang="en-US" altLang="zh-TW" dirty="0">
                <a:solidFill>
                  <a:srgbClr val="000090"/>
                </a:solidFill>
                <a:latin typeface="標楷體" pitchFamily="65" charset="-120"/>
                <a:ea typeface="標楷體" pitchFamily="65" charset="-120"/>
              </a:rPr>
              <a:t>1.</a:t>
            </a:r>
            <a:r>
              <a:rPr kumimoji="0" lang="zh-TW" altLang="en-US" b="1" dirty="0">
                <a:solidFill>
                  <a:srgbClr val="000090"/>
                </a:solidFill>
                <a:latin typeface="標楷體" pitchFamily="65" charset="-120"/>
                <a:ea typeface="標楷體" pitchFamily="65" charset="-120"/>
              </a:rPr>
              <a:t>會考成績</a:t>
            </a:r>
            <a:r>
              <a:rPr kumimoji="0" lang="en-US" altLang="zh-TW" b="1" dirty="0">
                <a:solidFill>
                  <a:srgbClr val="000090"/>
                </a:solidFill>
                <a:latin typeface="標楷體" pitchFamily="65" charset="-120"/>
                <a:ea typeface="標楷體" pitchFamily="65" charset="-120"/>
              </a:rPr>
              <a:t>:30</a:t>
            </a:r>
            <a:r>
              <a:rPr kumimoji="0" lang="zh-TW" altLang="en-US" b="1" dirty="0">
                <a:solidFill>
                  <a:srgbClr val="000090"/>
                </a:solidFill>
                <a:latin typeface="標楷體" pitchFamily="65" charset="-120"/>
                <a:ea typeface="標楷體" pitchFamily="65" charset="-120"/>
              </a:rPr>
              <a:t>分</a:t>
            </a:r>
            <a:endParaRPr kumimoji="0" lang="en-US" altLang="zh-TW" b="1" dirty="0">
              <a:solidFill>
                <a:srgbClr val="000090"/>
              </a:solidFill>
              <a:latin typeface="標楷體" pitchFamily="65" charset="-120"/>
              <a:ea typeface="標楷體" pitchFamily="65" charset="-120"/>
            </a:endParaRPr>
          </a:p>
        </p:txBody>
      </p:sp>
      <p:sp>
        <p:nvSpPr>
          <p:cNvPr id="81932" name="標題 1"/>
          <p:cNvSpPr txBox="1">
            <a:spLocks/>
          </p:cNvSpPr>
          <p:nvPr/>
        </p:nvSpPr>
        <p:spPr bwMode="auto">
          <a:xfrm>
            <a:off x="1698101" y="472435"/>
            <a:ext cx="8450262"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kumimoji="0" lang="zh-TW" altLang="en-US" sz="4400" b="1" dirty="0">
                <a:latin typeface="微軟正黑體" pitchFamily="34" charset="-120"/>
                <a:ea typeface="微軟正黑體" pitchFamily="34" charset="-120"/>
              </a:rPr>
              <a:t>免試入學</a:t>
            </a:r>
            <a:r>
              <a:rPr kumimoji="0" lang="en-US" altLang="zh-TW" sz="4400" b="1" dirty="0">
                <a:latin typeface="微軟正黑體" pitchFamily="34" charset="-120"/>
                <a:ea typeface="微軟正黑體" pitchFamily="34" charset="-120"/>
              </a:rPr>
              <a:t>-</a:t>
            </a:r>
            <a:r>
              <a:rPr kumimoji="0" lang="zh-TW" altLang="en-US" sz="4400" b="1" dirty="0">
                <a:solidFill>
                  <a:srgbClr val="C00000"/>
                </a:solidFill>
                <a:latin typeface="微軟正黑體" pitchFamily="34" charset="-120"/>
                <a:ea typeface="微軟正黑體" pitchFamily="34" charset="-120"/>
              </a:rPr>
              <a:t>竹苗區比序項目</a:t>
            </a:r>
            <a:endParaRPr kumimoji="0" lang="zh-TW" altLang="en-US" sz="4400" b="1" dirty="0">
              <a:solidFill>
                <a:srgbClr val="3333CC"/>
              </a:solidFill>
              <a:latin typeface="微軟正黑體" pitchFamily="34" charset="-120"/>
              <a:ea typeface="微軟正黑體" pitchFamily="34" charset="-120"/>
            </a:endParaRPr>
          </a:p>
        </p:txBody>
      </p:sp>
      <p:sp>
        <p:nvSpPr>
          <p:cNvPr id="12" name="標題 1"/>
          <p:cNvSpPr txBox="1">
            <a:spLocks/>
          </p:cNvSpPr>
          <p:nvPr/>
        </p:nvSpPr>
        <p:spPr>
          <a:xfrm>
            <a:off x="1524000" y="3181693"/>
            <a:ext cx="9144000" cy="2338388"/>
          </a:xfrm>
          <a:prstGeom prst="rect">
            <a:avLst/>
          </a:prstGeom>
          <a:solidFill>
            <a:srgbClr val="FF6600"/>
          </a:solidFill>
        </p:spPr>
        <p:style>
          <a:lnRef idx="3">
            <a:schemeClr val="lt1"/>
          </a:lnRef>
          <a:fillRef idx="1">
            <a:schemeClr val="accent6"/>
          </a:fillRef>
          <a:effectRef idx="1">
            <a:schemeClr val="accent6"/>
          </a:effectRef>
          <a:fontRef idx="minor">
            <a:schemeClr val="lt1"/>
          </a:fontRef>
        </p:style>
        <p:txBody>
          <a:bodyPr anchor="ctr"/>
          <a:lstStyle/>
          <a:p>
            <a:pPr eaLnBrk="1" hangingPunct="1">
              <a:lnSpc>
                <a:spcPct val="170000"/>
              </a:lnSpc>
              <a:defRPr/>
            </a:pPr>
            <a:r>
              <a:rPr kumimoji="0" lang="zh-TW" altLang="en-US" sz="3600" b="1" dirty="0">
                <a:solidFill>
                  <a:prstClr val="white"/>
                </a:solidFill>
                <a:latin typeface="標楷體" panose="03000509000000000000" pitchFamily="65" charset="-120"/>
                <a:ea typeface="標楷體" panose="03000509000000000000" pitchFamily="65" charset="-120"/>
              </a:rPr>
              <a:t>* 報名人數 </a:t>
            </a:r>
            <a:r>
              <a:rPr kumimoji="0" lang="en-US" altLang="zh-TW" sz="3600" b="1" dirty="0">
                <a:solidFill>
                  <a:prstClr val="white"/>
                </a:solidFill>
                <a:latin typeface="標楷體" panose="03000509000000000000" pitchFamily="65" charset="-120"/>
                <a:ea typeface="標楷體" panose="03000509000000000000" pitchFamily="65" charset="-120"/>
              </a:rPr>
              <a:t>&lt;</a:t>
            </a:r>
            <a:r>
              <a:rPr kumimoji="0" lang="zh-TW" altLang="en-US" sz="3600" b="1" dirty="0">
                <a:solidFill>
                  <a:prstClr val="white"/>
                </a:solidFill>
                <a:latin typeface="標楷體" panose="03000509000000000000" pitchFamily="65" charset="-120"/>
                <a:ea typeface="標楷體" panose="03000509000000000000" pitchFamily="65" charset="-120"/>
              </a:rPr>
              <a:t> 招生數，則全額錄取。</a:t>
            </a:r>
            <a:endParaRPr kumimoji="0" lang="en-US" altLang="zh-TW" sz="3600" b="1" dirty="0">
              <a:solidFill>
                <a:prstClr val="white"/>
              </a:solidFill>
              <a:latin typeface="標楷體" panose="03000509000000000000" pitchFamily="65" charset="-120"/>
              <a:ea typeface="標楷體" panose="03000509000000000000" pitchFamily="65" charset="-120"/>
            </a:endParaRPr>
          </a:p>
          <a:p>
            <a:pPr eaLnBrk="1" hangingPunct="1">
              <a:lnSpc>
                <a:spcPct val="170000"/>
              </a:lnSpc>
              <a:defRPr/>
            </a:pPr>
            <a:r>
              <a:rPr kumimoji="0" lang="zh-TW" altLang="en-US" sz="3600" b="1" dirty="0">
                <a:solidFill>
                  <a:prstClr val="white"/>
                </a:solidFill>
                <a:latin typeface="標楷體" panose="03000509000000000000" pitchFamily="65" charset="-120"/>
                <a:ea typeface="標楷體" panose="03000509000000000000" pitchFamily="65" charset="-120"/>
              </a:rPr>
              <a:t>* 報名人數 </a:t>
            </a:r>
            <a:r>
              <a:rPr kumimoji="0" lang="en-US" altLang="zh-TW" sz="3600" b="1" dirty="0">
                <a:solidFill>
                  <a:prstClr val="white"/>
                </a:solidFill>
                <a:latin typeface="標楷體" panose="03000509000000000000" pitchFamily="65" charset="-120"/>
                <a:ea typeface="標楷體" panose="03000509000000000000" pitchFamily="65" charset="-120"/>
              </a:rPr>
              <a:t>&gt;</a:t>
            </a:r>
            <a:r>
              <a:rPr kumimoji="0" lang="zh-TW" altLang="en-US" sz="3600" b="1" dirty="0">
                <a:solidFill>
                  <a:prstClr val="white"/>
                </a:solidFill>
                <a:latin typeface="標楷體" panose="03000509000000000000" pitchFamily="65" charset="-120"/>
                <a:ea typeface="標楷體" panose="03000509000000000000" pitchFamily="65" charset="-120"/>
              </a:rPr>
              <a:t> 招生數，則進行超額比序。</a:t>
            </a:r>
            <a:endParaRPr kumimoji="0" lang="en-US" altLang="zh-TW" sz="3600" b="1" dirty="0">
              <a:solidFill>
                <a:prstClr val="white"/>
              </a:solidFill>
              <a:latin typeface="標楷體" panose="03000509000000000000" pitchFamily="65" charset="-120"/>
              <a:ea typeface="標楷體" panose="03000509000000000000" pitchFamily="65" charset="-120"/>
            </a:endParaRPr>
          </a:p>
        </p:txBody>
      </p:sp>
      <p:grpSp>
        <p:nvGrpSpPr>
          <p:cNvPr id="8" name="群組 66"/>
          <p:cNvGrpSpPr/>
          <p:nvPr/>
        </p:nvGrpSpPr>
        <p:grpSpPr>
          <a:xfrm>
            <a:off x="8515131" y="3499905"/>
            <a:ext cx="1143000" cy="1053370"/>
            <a:chOff x="3649980" y="3331877"/>
            <a:chExt cx="1143000" cy="1053371"/>
          </a:xfrm>
          <a:solidFill>
            <a:srgbClr val="FF6600"/>
          </a:solidFill>
        </p:grpSpPr>
        <p:sp>
          <p:nvSpPr>
            <p:cNvPr id="9" name="橢圓 8"/>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0" name="文字方塊 9"/>
            <p:cNvSpPr txBox="1"/>
            <p:nvPr/>
          </p:nvSpPr>
          <p:spPr>
            <a:xfrm>
              <a:off x="3751163" y="3474973"/>
              <a:ext cx="963725"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100</a:t>
              </a:r>
              <a:endParaRPr kumimoji="0" lang="zh-TW" altLang="en-US" sz="4000" b="1" dirty="0">
                <a:solidFill>
                  <a:srgbClr val="92D050"/>
                </a:solidFill>
              </a:endParaRPr>
            </a:p>
          </p:txBody>
        </p:sp>
      </p:grpSp>
      <p:sp>
        <p:nvSpPr>
          <p:cNvPr id="11" name="向右箭號 10"/>
          <p:cNvSpPr/>
          <p:nvPr/>
        </p:nvSpPr>
        <p:spPr>
          <a:xfrm>
            <a:off x="6672064" y="3685152"/>
            <a:ext cx="939313" cy="701099"/>
          </a:xfrm>
          <a:prstGeom prst="rightArrow">
            <a:avLst/>
          </a:prstGeom>
          <a:solidFill>
            <a:srgbClr val="FF6600"/>
          </a:solidFill>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grpSp>
        <p:nvGrpSpPr>
          <p:cNvPr id="13" name="群組 66"/>
          <p:cNvGrpSpPr/>
          <p:nvPr/>
        </p:nvGrpSpPr>
        <p:grpSpPr>
          <a:xfrm>
            <a:off x="4780232" y="1726885"/>
            <a:ext cx="1143000" cy="1053370"/>
            <a:chOff x="3649980" y="3331877"/>
            <a:chExt cx="1143000" cy="1053371"/>
          </a:xfrm>
          <a:solidFill>
            <a:srgbClr val="FF6600"/>
          </a:solidFill>
        </p:grpSpPr>
        <p:sp>
          <p:nvSpPr>
            <p:cNvPr id="14" name="橢圓 13"/>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5" name="文字方塊 14"/>
            <p:cNvSpPr txBox="1"/>
            <p:nvPr/>
          </p:nvSpPr>
          <p:spPr>
            <a:xfrm>
              <a:off x="3869160" y="3474973"/>
              <a:ext cx="704640"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30</a:t>
              </a:r>
              <a:endParaRPr kumimoji="0" lang="zh-TW" altLang="en-US" sz="4000" b="1" dirty="0">
                <a:solidFill>
                  <a:srgbClr val="92D050"/>
                </a:solidFill>
              </a:endParaRPr>
            </a:p>
          </p:txBody>
        </p:sp>
      </p:grpSp>
      <p:grpSp>
        <p:nvGrpSpPr>
          <p:cNvPr id="16" name="群組 66"/>
          <p:cNvGrpSpPr/>
          <p:nvPr/>
        </p:nvGrpSpPr>
        <p:grpSpPr>
          <a:xfrm>
            <a:off x="4766439" y="3551061"/>
            <a:ext cx="1143000" cy="1053370"/>
            <a:chOff x="3649980" y="3331877"/>
            <a:chExt cx="1143000" cy="1053371"/>
          </a:xfrm>
          <a:solidFill>
            <a:srgbClr val="FF6600"/>
          </a:solidFill>
        </p:grpSpPr>
        <p:sp>
          <p:nvSpPr>
            <p:cNvPr id="17" name="橢圓 16"/>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8" name="文字方塊 17"/>
            <p:cNvSpPr txBox="1"/>
            <p:nvPr/>
          </p:nvSpPr>
          <p:spPr>
            <a:xfrm>
              <a:off x="3869160" y="3474973"/>
              <a:ext cx="704039"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40</a:t>
              </a:r>
              <a:endParaRPr kumimoji="0" lang="zh-TW" altLang="en-US" sz="4000" b="1" dirty="0">
                <a:solidFill>
                  <a:srgbClr val="92D050"/>
                </a:solidFill>
              </a:endParaRPr>
            </a:p>
          </p:txBody>
        </p:sp>
      </p:grpSp>
      <p:grpSp>
        <p:nvGrpSpPr>
          <p:cNvPr id="19" name="群組 66"/>
          <p:cNvGrpSpPr/>
          <p:nvPr/>
        </p:nvGrpSpPr>
        <p:grpSpPr>
          <a:xfrm>
            <a:off x="4780232" y="5352460"/>
            <a:ext cx="1143000" cy="1053370"/>
            <a:chOff x="3649980" y="3331877"/>
            <a:chExt cx="1143000" cy="1053371"/>
          </a:xfrm>
          <a:solidFill>
            <a:srgbClr val="FF6600"/>
          </a:solidFill>
        </p:grpSpPr>
        <p:sp>
          <p:nvSpPr>
            <p:cNvPr id="20" name="橢圓 19"/>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1" name="文字方塊 20"/>
            <p:cNvSpPr txBox="1"/>
            <p:nvPr/>
          </p:nvSpPr>
          <p:spPr>
            <a:xfrm>
              <a:off x="3869160" y="3474973"/>
              <a:ext cx="704039"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30</a:t>
              </a:r>
              <a:endParaRPr kumimoji="0" lang="zh-TW" altLang="en-US" sz="4000" b="1" dirty="0">
                <a:solidFill>
                  <a:srgbClr val="92D050"/>
                </a:solidFill>
              </a:endParaRPr>
            </a:p>
          </p:txBody>
        </p:sp>
      </p:grpSp>
      <p:sp>
        <p:nvSpPr>
          <p:cNvPr id="22" name="Freeform 27">
            <a:extLst>
              <a:ext uri="{FF2B5EF4-FFF2-40B4-BE49-F238E27FC236}">
                <a16:creationId xmlns:a16="http://schemas.microsoft.com/office/drawing/2014/main" id="{44CCB4FE-B879-41FC-91B1-32BD9A61C9C9}"/>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8"/>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nodeType="afterGroup">
                            <p:stCondLst>
                              <p:cond delay="500"/>
                            </p:stCondLst>
                            <p:childTnLst>
                              <p:par>
                                <p:cTn id="21" presetID="2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nodeType="afterGroup">
                            <p:stCondLst>
                              <p:cond delay="10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nodeType="afterGroup">
                            <p:stCondLst>
                              <p:cond delay="15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nodeType="afterGroup">
                            <p:stCondLst>
                              <p:cond delay="20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6" grpId="0">
        <p:bldAsOne/>
      </p:bldGraphic>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2" name="資料庫圖表 1"/>
          <p:cNvGraphicFramePr/>
          <p:nvPr/>
        </p:nvGraphicFramePr>
        <p:xfrm>
          <a:off x="3520111" y="197965"/>
          <a:ext cx="6464324" cy="6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內容版面配置區 6"/>
          <p:cNvGraphicFramePr>
            <a:graphicFrameLocks noGrp="1"/>
          </p:cNvGraphicFramePr>
          <p:nvPr>
            <p:ph idx="4294967295"/>
            <p:extLst>
              <p:ext uri="{D42A27DB-BD31-4B8C-83A1-F6EECF244321}">
                <p14:modId xmlns:p14="http://schemas.microsoft.com/office/powerpoint/2010/main" val="2426471934"/>
              </p:ext>
            </p:extLst>
          </p:nvPr>
        </p:nvGraphicFramePr>
        <p:xfrm>
          <a:off x="2467158" y="835498"/>
          <a:ext cx="8570230" cy="5790160"/>
        </p:xfrm>
        <a:graphic>
          <a:graphicData uri="http://schemas.openxmlformats.org/drawingml/2006/table">
            <a:tbl>
              <a:tblPr firstRow="1" bandRow="1">
                <a:tableStyleId>{00A15C55-8517-42AA-B614-E9B94910E393}</a:tableStyleId>
              </a:tblPr>
              <a:tblGrid>
                <a:gridCol w="1324586">
                  <a:extLst>
                    <a:ext uri="{9D8B030D-6E8A-4147-A177-3AD203B41FA5}">
                      <a16:colId xmlns:a16="http://schemas.microsoft.com/office/drawing/2014/main" val="20000"/>
                    </a:ext>
                  </a:extLst>
                </a:gridCol>
                <a:gridCol w="1968594">
                  <a:extLst>
                    <a:ext uri="{9D8B030D-6E8A-4147-A177-3AD203B41FA5}">
                      <a16:colId xmlns:a16="http://schemas.microsoft.com/office/drawing/2014/main" val="20001"/>
                    </a:ext>
                  </a:extLst>
                </a:gridCol>
                <a:gridCol w="503831">
                  <a:extLst>
                    <a:ext uri="{9D8B030D-6E8A-4147-A177-3AD203B41FA5}">
                      <a16:colId xmlns:a16="http://schemas.microsoft.com/office/drawing/2014/main" val="3948394475"/>
                    </a:ext>
                  </a:extLst>
                </a:gridCol>
                <a:gridCol w="4773219">
                  <a:extLst>
                    <a:ext uri="{9D8B030D-6E8A-4147-A177-3AD203B41FA5}">
                      <a16:colId xmlns:a16="http://schemas.microsoft.com/office/drawing/2014/main" val="20002"/>
                    </a:ext>
                  </a:extLst>
                </a:gridCol>
              </a:tblGrid>
              <a:tr h="502920">
                <a:tc>
                  <a:txBody>
                    <a:bodyPr/>
                    <a:lstStyle/>
                    <a:p>
                      <a:pPr algn="ctr"/>
                      <a:r>
                        <a:rPr lang="zh-TW" altLang="en-US" sz="2700" dirty="0">
                          <a:latin typeface="標楷體" pitchFamily="65" charset="-120"/>
                          <a:ea typeface="標楷體" pitchFamily="65" charset="-120"/>
                        </a:rPr>
                        <a:t>項目</a:t>
                      </a:r>
                      <a:endParaRPr lang="zh-TW" altLang="en-US" sz="2700" b="1" dirty="0">
                        <a:latin typeface="標楷體" pitchFamily="65" charset="-120"/>
                        <a:ea typeface="標楷體" pitchFamily="65" charset="-120"/>
                        <a:cs typeface="BiauKai"/>
                      </a:endParaRPr>
                    </a:p>
                  </a:txBody>
                  <a:tcPr anchor="ctr">
                    <a:solidFill>
                      <a:srgbClr val="9966FF"/>
                    </a:solidFill>
                  </a:tcPr>
                </a:tc>
                <a:tc gridSpan="2">
                  <a:txBody>
                    <a:bodyPr/>
                    <a:lstStyle/>
                    <a:p>
                      <a:pPr algn="ctr"/>
                      <a:r>
                        <a:rPr lang="zh-TW" altLang="en-US" sz="2700" dirty="0">
                          <a:latin typeface="標楷體" pitchFamily="65" charset="-120"/>
                          <a:ea typeface="標楷體" pitchFamily="65" charset="-120"/>
                        </a:rPr>
                        <a:t>給分</a:t>
                      </a:r>
                      <a:endParaRPr lang="zh-TW" altLang="en-US" sz="2700" b="1" dirty="0">
                        <a:latin typeface="標楷體" pitchFamily="65" charset="-120"/>
                        <a:ea typeface="標楷體" pitchFamily="65" charset="-120"/>
                        <a:cs typeface="BiauKai"/>
                      </a:endParaRPr>
                    </a:p>
                  </a:txBody>
                  <a:tcPr anchor="ctr">
                    <a:solidFill>
                      <a:srgbClr val="9966FF"/>
                    </a:solidFill>
                  </a:tcPr>
                </a:tc>
                <a:tc hMerge="1">
                  <a:txBody>
                    <a:bodyPr/>
                    <a:lstStyle/>
                    <a:p>
                      <a:endParaRPr lang="zh-TW" altLang="en-US"/>
                    </a:p>
                  </a:txBody>
                  <a:tcPr/>
                </a:tc>
                <a:tc>
                  <a:txBody>
                    <a:bodyPr/>
                    <a:lstStyle/>
                    <a:p>
                      <a:pPr algn="ctr"/>
                      <a:r>
                        <a:rPr lang="zh-TW" altLang="en-US" sz="2700" dirty="0">
                          <a:latin typeface="標楷體" pitchFamily="65" charset="-120"/>
                          <a:ea typeface="標楷體" pitchFamily="65" charset="-120"/>
                        </a:rPr>
                        <a:t>說明</a:t>
                      </a:r>
                      <a:endParaRPr lang="zh-TW" altLang="en-US" sz="2700" b="1" dirty="0">
                        <a:solidFill>
                          <a:schemeClr val="bg1"/>
                        </a:solidFill>
                        <a:latin typeface="標楷體" pitchFamily="65" charset="-120"/>
                        <a:ea typeface="標楷體" pitchFamily="65" charset="-120"/>
                        <a:cs typeface="BiauKai"/>
                      </a:endParaRPr>
                    </a:p>
                  </a:txBody>
                  <a:tcPr anchor="ctr">
                    <a:solidFill>
                      <a:srgbClr val="9966FF"/>
                    </a:solidFill>
                  </a:tcPr>
                </a:tc>
                <a:extLst>
                  <a:ext uri="{0D108BD9-81ED-4DB2-BD59-A6C34878D82A}">
                    <a16:rowId xmlns:a16="http://schemas.microsoft.com/office/drawing/2014/main" val="10000"/>
                  </a:ext>
                </a:extLst>
              </a:tr>
              <a:tr h="664165">
                <a:tc rowSpan="2">
                  <a:txBody>
                    <a:bodyPr/>
                    <a:lstStyle/>
                    <a:p>
                      <a:pPr algn="ctr"/>
                      <a:r>
                        <a:rPr lang="zh-TW" altLang="en-US" sz="2000" dirty="0">
                          <a:latin typeface="標楷體" pitchFamily="65" charset="-120"/>
                          <a:ea typeface="標楷體" pitchFamily="65" charset="-120"/>
                        </a:rPr>
                        <a:t>扶助弱勢</a:t>
                      </a:r>
                      <a:endParaRPr lang="zh-TW" altLang="en-US" sz="2000" b="1" dirty="0">
                        <a:latin typeface="標楷體" pitchFamily="65" charset="-120"/>
                        <a:ea typeface="標楷體" pitchFamily="65" charset="-120"/>
                        <a:cs typeface="BiauKai"/>
                      </a:endParaRPr>
                    </a:p>
                  </a:txBody>
                  <a:tcPr anchor="ctr">
                    <a:solidFill>
                      <a:srgbClr val="F4EFFF"/>
                    </a:solidFill>
                  </a:tcPr>
                </a:tc>
                <a:tc>
                  <a:txBody>
                    <a:bodyPr/>
                    <a:lstStyle/>
                    <a:p>
                      <a:pPr algn="ctr"/>
                      <a:r>
                        <a:rPr lang="zh-TW" altLang="en-US" sz="2000" dirty="0">
                          <a:latin typeface="標楷體" pitchFamily="65" charset="-120"/>
                          <a:ea typeface="標楷體" pitchFamily="65" charset="-120"/>
                        </a:rPr>
                        <a:t>符合者給</a:t>
                      </a:r>
                      <a:r>
                        <a:rPr lang="en-US" altLang="zh-TW" sz="2000" dirty="0">
                          <a:latin typeface="標楷體" pitchFamily="65" charset="-120"/>
                          <a:ea typeface="標楷體" pitchFamily="65" charset="-120"/>
                        </a:rPr>
                        <a:t>5</a:t>
                      </a:r>
                      <a:r>
                        <a:rPr lang="zh-TW" altLang="en-US" sz="2000" dirty="0">
                          <a:latin typeface="標楷體" pitchFamily="65" charset="-120"/>
                          <a:ea typeface="標楷體" pitchFamily="65" charset="-120"/>
                        </a:rPr>
                        <a:t>分</a:t>
                      </a: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tc rowSpan="2">
                  <a:txBody>
                    <a:bodyPr/>
                    <a:lstStyle/>
                    <a:p>
                      <a:pPr algn="ctr"/>
                      <a:r>
                        <a:rPr lang="zh-TW" altLang="en-US" sz="2000" b="1" dirty="0">
                          <a:solidFill>
                            <a:srgbClr val="FF0000"/>
                          </a:solidFill>
                          <a:latin typeface="標楷體" pitchFamily="65" charset="-120"/>
                          <a:ea typeface="標楷體" pitchFamily="65" charset="-120"/>
                          <a:cs typeface="BiauKai"/>
                        </a:rPr>
                        <a:t>擇優給分</a:t>
                      </a:r>
                    </a:p>
                  </a:txBody>
                  <a:tcPr anchor="ctr">
                    <a:solidFill>
                      <a:srgbClr val="F4EFFF"/>
                    </a:solidFill>
                  </a:tcPr>
                </a:tc>
                <a:tc>
                  <a:txBody>
                    <a:bodyPr/>
                    <a:lstStyle/>
                    <a:p>
                      <a:r>
                        <a:rPr lang="en-US" altLang="zh-TW" sz="2000" kern="1200" dirty="0">
                          <a:effectLst/>
                          <a:latin typeface="標楷體" pitchFamily="65" charset="-120"/>
                          <a:ea typeface="標楷體" pitchFamily="65" charset="-120"/>
                        </a:rPr>
                        <a:t> </a:t>
                      </a:r>
                      <a:r>
                        <a:rPr lang="zh-TW" altLang="zh-TW" sz="2000" kern="1200" dirty="0">
                          <a:effectLst/>
                          <a:latin typeface="標楷體" pitchFamily="65" charset="-120"/>
                          <a:ea typeface="標楷體" pitchFamily="65" charset="-120"/>
                        </a:rPr>
                        <a:t>偏遠</a:t>
                      </a:r>
                      <a:r>
                        <a:rPr lang="zh-TW" altLang="en-US" sz="2000" kern="1200" dirty="0">
                          <a:effectLst/>
                          <a:latin typeface="標楷體" pitchFamily="65" charset="-120"/>
                          <a:ea typeface="標楷體" pitchFamily="65" charset="-120"/>
                        </a:rPr>
                        <a:t>地區</a:t>
                      </a:r>
                      <a:r>
                        <a:rPr lang="zh-TW" altLang="zh-TW" sz="2000" kern="1200" dirty="0">
                          <a:effectLst/>
                          <a:latin typeface="標楷體" pitchFamily="65" charset="-120"/>
                          <a:ea typeface="標楷體" pitchFamily="65" charset="-120"/>
                        </a:rPr>
                        <a:t>國中學生</a:t>
                      </a:r>
                      <a:endParaRPr lang="en-US" altLang="zh-TW" sz="2000" kern="1200" dirty="0">
                        <a:effectLst/>
                        <a:latin typeface="標楷體" pitchFamily="65" charset="-120"/>
                        <a:ea typeface="標楷體" pitchFamily="65" charset="-120"/>
                      </a:endParaRPr>
                    </a:p>
                    <a:p>
                      <a:r>
                        <a:rPr lang="en-US" altLang="zh-TW" sz="2000" kern="1200" dirty="0">
                          <a:effectLst/>
                          <a:latin typeface="標楷體" pitchFamily="65" charset="-120"/>
                          <a:ea typeface="標楷體" pitchFamily="65" charset="-120"/>
                        </a:rPr>
                        <a:t> </a:t>
                      </a:r>
                      <a:r>
                        <a:rPr lang="zh-TW" altLang="zh-TW" sz="2000" kern="1200" dirty="0">
                          <a:effectLst/>
                          <a:latin typeface="標楷體" pitchFamily="65" charset="-120"/>
                          <a:ea typeface="標楷體" pitchFamily="65" charset="-120"/>
                        </a:rPr>
                        <a:t>經濟弱勢</a:t>
                      </a:r>
                      <a:r>
                        <a:rPr lang="en-US" altLang="zh-TW"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中低</a:t>
                      </a:r>
                      <a:r>
                        <a:rPr lang="zh-TW" altLang="en-US" sz="2000" kern="1200" dirty="0">
                          <a:effectLst/>
                          <a:latin typeface="標楷體" pitchFamily="65" charset="-120"/>
                          <a:ea typeface="標楷體" pitchFamily="65" charset="-120"/>
                        </a:rPr>
                        <a:t>、低</a:t>
                      </a:r>
                      <a:r>
                        <a:rPr lang="zh-TW" altLang="zh-TW" sz="2000" kern="1200" dirty="0">
                          <a:effectLst/>
                          <a:latin typeface="標楷體" pitchFamily="65" charset="-120"/>
                          <a:ea typeface="標楷體" pitchFamily="65" charset="-120"/>
                        </a:rPr>
                        <a:t>收入戶</a:t>
                      </a:r>
                      <a:r>
                        <a:rPr lang="en-US" altLang="zh-TW"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學生</a:t>
                      </a: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extLst>
                  <a:ext uri="{0D108BD9-81ED-4DB2-BD59-A6C34878D82A}">
                    <a16:rowId xmlns:a16="http://schemas.microsoft.com/office/drawing/2014/main" val="10001"/>
                  </a:ext>
                </a:extLst>
              </a:tr>
              <a:tr h="0">
                <a:tc vMerge="1">
                  <a:txBody>
                    <a:bodyPr/>
                    <a:lstStyle/>
                    <a:p>
                      <a:pPr algn="ctr"/>
                      <a:endParaRPr lang="zh-TW" altLang="en-US" sz="2000" b="1" dirty="0">
                        <a:latin typeface="標楷體" pitchFamily="65" charset="-120"/>
                        <a:ea typeface="標楷體" pitchFamily="65" charset="-120"/>
                        <a:cs typeface="BiauKai"/>
                      </a:endParaRPr>
                    </a:p>
                  </a:txBody>
                  <a:tcPr anchor="ctr">
                    <a:solidFill>
                      <a:srgbClr val="F4E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000" dirty="0">
                          <a:latin typeface="標楷體" pitchFamily="65" charset="-120"/>
                          <a:ea typeface="標楷體" pitchFamily="65" charset="-120"/>
                        </a:rPr>
                        <a:t>符合者給</a:t>
                      </a:r>
                      <a:r>
                        <a:rPr lang="en-US" altLang="zh-TW" sz="2000" dirty="0">
                          <a:latin typeface="標楷體" pitchFamily="65" charset="-120"/>
                          <a:ea typeface="標楷體" pitchFamily="65" charset="-120"/>
                        </a:rPr>
                        <a:t>3</a:t>
                      </a:r>
                      <a:r>
                        <a:rPr lang="zh-TW" altLang="en-US" sz="2000" dirty="0">
                          <a:latin typeface="標楷體" pitchFamily="65" charset="-120"/>
                          <a:ea typeface="標楷體" pitchFamily="65" charset="-120"/>
                        </a:rPr>
                        <a:t>分</a:t>
                      </a: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tc vMerge="1">
                  <a:txBody>
                    <a:bodyPr/>
                    <a:lstStyle/>
                    <a:p>
                      <a:pPr algn="ct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tc>
                  <a:txBody>
                    <a:bodyPr/>
                    <a:lstStyle/>
                    <a:p>
                      <a:r>
                        <a:rPr lang="zh-TW" altLang="en-US" sz="2000" b="0" kern="1200" dirty="0">
                          <a:solidFill>
                            <a:schemeClr val="dk1"/>
                          </a:solidFill>
                          <a:effectLst/>
                          <a:latin typeface="Times New Roman" panose="02020603050405020304" pitchFamily="18" charset="0"/>
                          <a:ea typeface="標楷體" panose="03000509000000000000" pitchFamily="65" charset="-120"/>
                          <a:cs typeface="Times New Roman" panose="02020603050405020304" pitchFamily="18" charset="0"/>
                        </a:rPr>
                        <a:t>非山非市地區國中畢業生</a:t>
                      </a: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extLst>
                  <a:ext uri="{0D108BD9-81ED-4DB2-BD59-A6C34878D82A}">
                    <a16:rowId xmlns:a16="http://schemas.microsoft.com/office/drawing/2014/main" val="2762925791"/>
                  </a:ext>
                </a:extLst>
              </a:tr>
              <a:tr h="497840">
                <a:tc>
                  <a:txBody>
                    <a:bodyPr/>
                    <a:lstStyle/>
                    <a:p>
                      <a:pPr algn="ctr"/>
                      <a:r>
                        <a:rPr kumimoji="0" lang="zh-TW" altLang="en-US" sz="2000" dirty="0">
                          <a:ln w="1905"/>
                          <a:effectLst>
                            <a:innerShdw blurRad="69850" dist="43180" dir="5400000">
                              <a:srgbClr val="000000">
                                <a:alpha val="65000"/>
                              </a:srgbClr>
                            </a:innerShdw>
                          </a:effectLst>
                          <a:latin typeface="標楷體" pitchFamily="65" charset="-120"/>
                          <a:ea typeface="標楷體" pitchFamily="65" charset="-120"/>
                        </a:rPr>
                        <a:t>就近入學</a:t>
                      </a:r>
                      <a:endParaRPr lang="zh-TW" altLang="en-US" sz="2000" b="1" dirty="0">
                        <a:latin typeface="標楷體" pitchFamily="65" charset="-120"/>
                        <a:ea typeface="標楷體" pitchFamily="65" charset="-120"/>
                        <a:cs typeface="BiauKai"/>
                      </a:endParaRPr>
                    </a:p>
                  </a:txBody>
                  <a:tcPr anchor="ctr">
                    <a:solidFill>
                      <a:srgbClr val="D8C5FF"/>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000" kern="1200" dirty="0">
                          <a:latin typeface="標楷體" pitchFamily="65" charset="-120"/>
                          <a:ea typeface="標楷體" pitchFamily="65" charset="-120"/>
                        </a:rPr>
                        <a:t>符合者給</a:t>
                      </a:r>
                      <a:r>
                        <a:rPr lang="en-US" altLang="zh-TW" sz="2000" dirty="0">
                          <a:latin typeface="標楷體" pitchFamily="65" charset="-120"/>
                          <a:ea typeface="標楷體" pitchFamily="65" charset="-120"/>
                        </a:rPr>
                        <a:t>5</a:t>
                      </a:r>
                      <a:r>
                        <a:rPr lang="zh-TW" altLang="en-US" sz="2000" dirty="0">
                          <a:latin typeface="標楷體" pitchFamily="65" charset="-120"/>
                          <a:ea typeface="標楷體" pitchFamily="65" charset="-120"/>
                        </a:rPr>
                        <a:t>分</a:t>
                      </a:r>
                      <a:endParaRPr lang="zh-TW" altLang="en-US" sz="2000" b="1" dirty="0">
                        <a:solidFill>
                          <a:schemeClr val="tx1"/>
                        </a:solidFill>
                        <a:latin typeface="標楷體" pitchFamily="65" charset="-120"/>
                        <a:ea typeface="標楷體" pitchFamily="65" charset="-120"/>
                        <a:cs typeface="BiauKai"/>
                      </a:endParaRPr>
                    </a:p>
                  </a:txBody>
                  <a:tcPr anchor="ctr">
                    <a:solidFill>
                      <a:srgbClr val="D8C5FF"/>
                    </a:solidFill>
                  </a:tcPr>
                </a:tc>
                <a:tc hMerge="1">
                  <a:txBody>
                    <a:bodyPr/>
                    <a:lstStyle/>
                    <a:p>
                      <a:endParaRPr lang="zh-TW" altLang="en-US"/>
                    </a:p>
                  </a:txBody>
                  <a:tcPr/>
                </a:tc>
                <a:tc>
                  <a:txBody>
                    <a:bodyPr/>
                    <a:lstStyle/>
                    <a:p>
                      <a:endParaRPr lang="zh-TW" altLang="en-US" sz="2000" b="1" dirty="0">
                        <a:solidFill>
                          <a:schemeClr val="tx1"/>
                        </a:solidFill>
                        <a:latin typeface="標楷體" pitchFamily="65" charset="-120"/>
                        <a:ea typeface="標楷體" pitchFamily="65" charset="-120"/>
                        <a:cs typeface="BiauKai"/>
                      </a:endParaRPr>
                    </a:p>
                  </a:txBody>
                  <a:tcPr anchor="ctr">
                    <a:solidFill>
                      <a:srgbClr val="D8C5FF"/>
                    </a:solidFill>
                  </a:tcPr>
                </a:tc>
                <a:extLst>
                  <a:ext uri="{0D108BD9-81ED-4DB2-BD59-A6C34878D82A}">
                    <a16:rowId xmlns:a16="http://schemas.microsoft.com/office/drawing/2014/main" val="10002"/>
                  </a:ext>
                </a:extLst>
              </a:tr>
              <a:tr h="1761720">
                <a:tc>
                  <a:txBody>
                    <a:bodyPr/>
                    <a:lstStyle/>
                    <a:p>
                      <a:pPr algn="ctr"/>
                      <a:r>
                        <a:rPr kumimoji="0" lang="zh-TW" altLang="en-US" sz="2000" dirty="0">
                          <a:ln w="1905"/>
                          <a:effectLst>
                            <a:innerShdw blurRad="69850" dist="43180" dir="5400000">
                              <a:srgbClr val="000000">
                                <a:alpha val="65000"/>
                              </a:srgbClr>
                            </a:innerShdw>
                          </a:effectLst>
                          <a:latin typeface="標楷體" pitchFamily="65" charset="-120"/>
                          <a:ea typeface="標楷體" pitchFamily="65" charset="-120"/>
                        </a:rPr>
                        <a:t>志願序位</a:t>
                      </a:r>
                      <a:endParaRPr lang="zh-TW" altLang="en-US" sz="2000" b="1" dirty="0">
                        <a:latin typeface="標楷體" pitchFamily="65" charset="-120"/>
                        <a:ea typeface="標楷體" pitchFamily="65" charset="-120"/>
                        <a:cs typeface="BiauKai"/>
                      </a:endParaRPr>
                    </a:p>
                  </a:txBody>
                  <a:tcPr anchor="ctr">
                    <a:solidFill>
                      <a:srgbClr val="F4EFFF"/>
                    </a:solidFill>
                  </a:tcPr>
                </a:tc>
                <a:tc gridSpan="2">
                  <a:txBody>
                    <a:bodyPr/>
                    <a:lstStyle/>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1-5</a:t>
                      </a:r>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10</a:t>
                      </a:r>
                      <a:r>
                        <a:rPr lang="zh-TW" altLang="en-US" sz="2000" kern="1200" dirty="0">
                          <a:effectLst/>
                          <a:latin typeface="標楷體" pitchFamily="65" charset="-120"/>
                          <a:ea typeface="標楷體" pitchFamily="65" charset="-120"/>
                        </a:rPr>
                        <a:t>分</a:t>
                      </a:r>
                      <a:endParaRPr lang="zh-TW" altLang="zh-TW" sz="2000" kern="1200" dirty="0">
                        <a:effectLst/>
                        <a:latin typeface="標楷體" pitchFamily="65" charset="-120"/>
                        <a:ea typeface="標楷體" pitchFamily="65" charset="-120"/>
                      </a:endParaRPr>
                    </a:p>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6-10</a:t>
                      </a:r>
                      <a:r>
                        <a:rPr lang="zh-TW" altLang="en-US" sz="2000" kern="1200" dirty="0">
                          <a:effectLst/>
                          <a:latin typeface="標楷體" pitchFamily="65" charset="-120"/>
                          <a:ea typeface="標楷體" pitchFamily="65" charset="-120"/>
                        </a:rPr>
                        <a:t> ： </a:t>
                      </a:r>
                      <a:r>
                        <a:rPr lang="en-US" altLang="zh-TW" sz="2000" kern="1200" dirty="0">
                          <a:effectLst/>
                          <a:latin typeface="標楷體" pitchFamily="65" charset="-120"/>
                          <a:ea typeface="標楷體" pitchFamily="65" charset="-120"/>
                        </a:rPr>
                        <a:t>9</a:t>
                      </a:r>
                      <a:r>
                        <a:rPr lang="zh-TW" altLang="en-US" sz="2000" kern="1200" dirty="0">
                          <a:effectLst/>
                          <a:latin typeface="標楷體" pitchFamily="65" charset="-120"/>
                          <a:ea typeface="標楷體" pitchFamily="65" charset="-120"/>
                        </a:rPr>
                        <a:t>分</a:t>
                      </a:r>
                      <a:endParaRPr lang="zh-TW" altLang="zh-TW" sz="2000" kern="1200" dirty="0">
                        <a:effectLst/>
                        <a:latin typeface="標楷體" pitchFamily="65" charset="-120"/>
                        <a:ea typeface="標楷體" pitchFamily="65" charset="-120"/>
                      </a:endParaRPr>
                    </a:p>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11-15</a:t>
                      </a:r>
                      <a:r>
                        <a:rPr lang="zh-TW" altLang="en-US" sz="2000" kern="1200" dirty="0">
                          <a:effectLst/>
                          <a:latin typeface="標楷體" pitchFamily="65" charset="-120"/>
                          <a:ea typeface="標楷體" pitchFamily="65" charset="-120"/>
                        </a:rPr>
                        <a:t> ： </a:t>
                      </a:r>
                      <a:r>
                        <a:rPr lang="en-US" altLang="zh-TW" sz="2000" kern="1200" dirty="0">
                          <a:effectLst/>
                          <a:latin typeface="標楷體" pitchFamily="65" charset="-120"/>
                          <a:ea typeface="標楷體" pitchFamily="65" charset="-120"/>
                        </a:rPr>
                        <a:t>8</a:t>
                      </a:r>
                      <a:r>
                        <a:rPr lang="zh-TW" altLang="en-US" sz="2000" kern="1200" dirty="0">
                          <a:effectLst/>
                          <a:latin typeface="標楷體" pitchFamily="65" charset="-120"/>
                          <a:ea typeface="標楷體" pitchFamily="65" charset="-120"/>
                        </a:rPr>
                        <a:t>分</a:t>
                      </a:r>
                      <a:endParaRPr lang="zh-TW" altLang="zh-TW" sz="2000" kern="1200" dirty="0">
                        <a:effectLst/>
                        <a:latin typeface="標楷體" pitchFamily="65" charset="-120"/>
                        <a:ea typeface="標楷體" pitchFamily="65" charset="-120"/>
                      </a:endParaRPr>
                    </a:p>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16-20</a:t>
                      </a:r>
                      <a:r>
                        <a:rPr lang="zh-TW" altLang="en-US" sz="2000" kern="1200" dirty="0">
                          <a:effectLst/>
                          <a:latin typeface="標楷體" pitchFamily="65" charset="-120"/>
                          <a:ea typeface="標楷體" pitchFamily="65" charset="-120"/>
                        </a:rPr>
                        <a:t> ： </a:t>
                      </a:r>
                      <a:r>
                        <a:rPr lang="en-US" altLang="zh-TW" sz="2000" kern="1200" dirty="0">
                          <a:effectLst/>
                          <a:latin typeface="標楷體" pitchFamily="65" charset="-120"/>
                          <a:ea typeface="標楷體" pitchFamily="65" charset="-120"/>
                        </a:rPr>
                        <a:t>7</a:t>
                      </a:r>
                      <a:r>
                        <a:rPr lang="zh-TW" altLang="en-US" sz="2000" kern="1200" dirty="0">
                          <a:effectLst/>
                          <a:latin typeface="標楷體" pitchFamily="65" charset="-120"/>
                          <a:ea typeface="標楷體" pitchFamily="65" charset="-120"/>
                        </a:rPr>
                        <a:t>分</a:t>
                      </a:r>
                      <a:endParaRPr lang="zh-TW" altLang="zh-TW" sz="2000" kern="1200" dirty="0">
                        <a:effectLst/>
                        <a:latin typeface="標楷體" pitchFamily="65" charset="-120"/>
                        <a:ea typeface="標楷體" pitchFamily="65" charset="-120"/>
                      </a:endParaRPr>
                    </a:p>
                    <a:p>
                      <a:r>
                        <a:rPr lang="zh-TW" altLang="en-US" sz="2000" kern="1200" dirty="0">
                          <a:effectLst/>
                          <a:latin typeface="標楷體" pitchFamily="65" charset="-120"/>
                          <a:ea typeface="標楷體" pitchFamily="65" charset="-120"/>
                        </a:rPr>
                        <a:t>  </a:t>
                      </a:r>
                      <a:r>
                        <a:rPr lang="en-US" altLang="zh-TW" sz="2000" kern="1200" dirty="0">
                          <a:effectLst/>
                          <a:latin typeface="標楷體" pitchFamily="65" charset="-120"/>
                          <a:ea typeface="標楷體" pitchFamily="65" charset="-120"/>
                        </a:rPr>
                        <a:t>21-25</a:t>
                      </a:r>
                      <a:r>
                        <a:rPr lang="zh-TW" altLang="en-US" sz="2000" kern="1200" dirty="0">
                          <a:effectLst/>
                          <a:latin typeface="標楷體" pitchFamily="65" charset="-120"/>
                          <a:ea typeface="標楷體" pitchFamily="65" charset="-120"/>
                        </a:rPr>
                        <a:t> ： </a:t>
                      </a:r>
                      <a:r>
                        <a:rPr lang="en-US" altLang="zh-TW" sz="2000" kern="1200" dirty="0">
                          <a:effectLst/>
                          <a:latin typeface="標楷體" pitchFamily="65" charset="-120"/>
                          <a:ea typeface="標楷體" pitchFamily="65" charset="-120"/>
                        </a:rPr>
                        <a:t>6</a:t>
                      </a:r>
                      <a:r>
                        <a:rPr lang="zh-TW" altLang="en-US" sz="2000" kern="1200" dirty="0">
                          <a:effectLst/>
                          <a:latin typeface="標楷體" pitchFamily="65" charset="-120"/>
                          <a:ea typeface="標楷體" pitchFamily="65" charset="-120"/>
                        </a:rPr>
                        <a:t>分</a:t>
                      </a:r>
                      <a:endParaRPr lang="zh-TW" altLang="en-US" sz="2000" b="1" dirty="0">
                        <a:solidFill>
                          <a:schemeClr val="tx1"/>
                        </a:solidFill>
                        <a:latin typeface="標楷體" pitchFamily="65" charset="-120"/>
                        <a:ea typeface="標楷體" pitchFamily="65" charset="-120"/>
                        <a:cs typeface="BiauKai"/>
                      </a:endParaRPr>
                    </a:p>
                  </a:txBody>
                  <a:tcPr anchor="ctr">
                    <a:solidFill>
                      <a:srgbClr val="F4EFFF"/>
                    </a:solidFill>
                  </a:tcPr>
                </a:tc>
                <a:tc hMerge="1">
                  <a:txBody>
                    <a:bodyPr/>
                    <a:lstStyle/>
                    <a:p>
                      <a:endParaRPr lang="zh-TW" altLang="en-US"/>
                    </a:p>
                  </a:txBody>
                  <a:tcPr/>
                </a:tc>
                <a:tc>
                  <a:txBody>
                    <a:bodyPr/>
                    <a:lstStyle/>
                    <a:p>
                      <a:pPr algn="l"/>
                      <a:r>
                        <a:rPr lang="zh-TW" altLang="en-US" sz="2000" b="0" dirty="0">
                          <a:solidFill>
                            <a:schemeClr val="bg1"/>
                          </a:solidFill>
                          <a:latin typeface="標楷體" pitchFamily="65" charset="-120"/>
                          <a:ea typeface="標楷體" pitchFamily="65" charset="-120"/>
                          <a:cs typeface="BiauKai"/>
                        </a:rPr>
                        <a:t>高中：一校一志願</a:t>
                      </a:r>
                      <a:endParaRPr lang="en-US" altLang="zh-TW" sz="2000" b="0" dirty="0">
                        <a:solidFill>
                          <a:schemeClr val="bg1"/>
                        </a:solidFill>
                        <a:latin typeface="標楷體" pitchFamily="65" charset="-120"/>
                        <a:ea typeface="標楷體" pitchFamily="65" charset="-120"/>
                        <a:cs typeface="BiauKai"/>
                      </a:endParaRPr>
                    </a:p>
                    <a:p>
                      <a:pPr algn="l"/>
                      <a:endParaRPr lang="en-US" altLang="zh-TW" sz="2000" b="0" dirty="0">
                        <a:solidFill>
                          <a:schemeClr val="bg1"/>
                        </a:solidFill>
                        <a:latin typeface="標楷體" pitchFamily="65" charset="-120"/>
                        <a:ea typeface="標楷體" pitchFamily="65" charset="-120"/>
                        <a:cs typeface="BiauKai"/>
                      </a:endParaRPr>
                    </a:p>
                    <a:p>
                      <a:pPr algn="l"/>
                      <a:r>
                        <a:rPr lang="zh-TW" altLang="en-US" sz="2000" b="0" dirty="0">
                          <a:solidFill>
                            <a:schemeClr val="bg1"/>
                          </a:solidFill>
                          <a:latin typeface="標楷體" pitchFamily="65" charset="-120"/>
                          <a:ea typeface="標楷體" pitchFamily="65" charset="-120"/>
                          <a:cs typeface="BiauKai"/>
                        </a:rPr>
                        <a:t>職業類科：同校</a:t>
                      </a:r>
                      <a:r>
                        <a:rPr lang="en-US" altLang="zh-TW" sz="2000" b="0" dirty="0">
                          <a:solidFill>
                            <a:schemeClr val="bg1"/>
                          </a:solidFill>
                          <a:latin typeface="標楷體" pitchFamily="65" charset="-120"/>
                          <a:ea typeface="標楷體" pitchFamily="65" charset="-120"/>
                          <a:cs typeface="BiauKai"/>
                        </a:rPr>
                        <a:t>+</a:t>
                      </a:r>
                      <a:r>
                        <a:rPr lang="zh-TW" altLang="en-US" sz="2000" b="0" dirty="0">
                          <a:solidFill>
                            <a:schemeClr val="bg1"/>
                          </a:solidFill>
                          <a:latin typeface="標楷體" pitchFamily="65" charset="-120"/>
                          <a:ea typeface="標楷體" pitchFamily="65" charset="-120"/>
                          <a:cs typeface="BiauKai"/>
                        </a:rPr>
                        <a:t>同群</a:t>
                      </a:r>
                      <a:r>
                        <a:rPr lang="en-US" altLang="zh-TW" sz="2000" b="0" dirty="0">
                          <a:solidFill>
                            <a:schemeClr val="bg1"/>
                          </a:solidFill>
                          <a:latin typeface="標楷體" pitchFamily="65" charset="-120"/>
                          <a:ea typeface="標楷體" pitchFamily="65" charset="-120"/>
                          <a:cs typeface="BiauKai"/>
                        </a:rPr>
                        <a:t>+</a:t>
                      </a:r>
                      <a:r>
                        <a:rPr lang="zh-TW" altLang="en-US" sz="2000" b="0" dirty="0">
                          <a:solidFill>
                            <a:schemeClr val="bg1"/>
                          </a:solidFill>
                          <a:latin typeface="標楷體" pitchFamily="65" charset="-120"/>
                          <a:ea typeface="標楷體" pitchFamily="65" charset="-120"/>
                          <a:cs typeface="BiauKai"/>
                        </a:rPr>
                        <a:t>連填 </a:t>
                      </a:r>
                      <a:br>
                        <a:rPr lang="en-US" altLang="zh-TW" sz="2000" b="0" dirty="0">
                          <a:solidFill>
                            <a:schemeClr val="bg1"/>
                          </a:solidFill>
                          <a:latin typeface="標楷體" pitchFamily="65" charset="-120"/>
                          <a:ea typeface="標楷體" pitchFamily="65" charset="-120"/>
                          <a:cs typeface="BiauKai"/>
                        </a:rPr>
                      </a:br>
                      <a:r>
                        <a:rPr lang="zh-TW" altLang="en-US" sz="2000" b="0" dirty="0">
                          <a:solidFill>
                            <a:schemeClr val="bg1"/>
                          </a:solidFill>
                          <a:latin typeface="標楷體" pitchFamily="65" charset="-120"/>
                          <a:ea typeface="標楷體" pitchFamily="65" charset="-120"/>
                          <a:cs typeface="BiauKai"/>
                        </a:rPr>
                        <a:t>          視為同一志願序位</a:t>
                      </a:r>
                    </a:p>
                  </a:txBody>
                  <a:tcPr anchor="ctr">
                    <a:solidFill>
                      <a:srgbClr val="F4EFFF"/>
                    </a:solidFill>
                  </a:tcPr>
                </a:tc>
                <a:extLst>
                  <a:ext uri="{0D108BD9-81ED-4DB2-BD59-A6C34878D82A}">
                    <a16:rowId xmlns:a16="http://schemas.microsoft.com/office/drawing/2014/main" val="10003"/>
                  </a:ext>
                </a:extLst>
              </a:tr>
              <a:tr h="1717040">
                <a:tc>
                  <a:txBody>
                    <a:bodyPr/>
                    <a:lstStyle/>
                    <a:p>
                      <a:pPr algn="ctr"/>
                      <a:r>
                        <a:rPr kumimoji="0" lang="zh-TW" altLang="en-US" sz="2000" dirty="0">
                          <a:ln w="1905"/>
                          <a:effectLst>
                            <a:innerShdw blurRad="69850" dist="43180" dir="5400000">
                              <a:srgbClr val="000000">
                                <a:alpha val="65000"/>
                              </a:srgbClr>
                            </a:innerShdw>
                          </a:effectLst>
                          <a:latin typeface="標楷體" pitchFamily="65" charset="-120"/>
                          <a:ea typeface="標楷體" pitchFamily="65" charset="-120"/>
                        </a:rPr>
                        <a:t>均衡學習</a:t>
                      </a:r>
                      <a:endParaRPr lang="zh-TW" altLang="en-US" sz="2000" b="1" dirty="0">
                        <a:latin typeface="標楷體" pitchFamily="65" charset="-120"/>
                        <a:ea typeface="標楷體" pitchFamily="65" charset="-120"/>
                        <a:cs typeface="BiauKai"/>
                      </a:endParaRPr>
                    </a:p>
                  </a:txBody>
                  <a:tcPr anchor="ctr">
                    <a:solidFill>
                      <a:srgbClr val="D8C5FF"/>
                    </a:solidFill>
                  </a:tcPr>
                </a:tc>
                <a:tc gridSpan="2">
                  <a:txBody>
                    <a:bodyPr/>
                    <a:lstStyle/>
                    <a:p>
                      <a:r>
                        <a:rPr lang="zh-TW" altLang="zh-TW" sz="1600" kern="1200" dirty="0">
                          <a:effectLst/>
                          <a:latin typeface="標楷體" pitchFamily="65" charset="-120"/>
                          <a:ea typeface="標楷體" pitchFamily="65" charset="-120"/>
                        </a:rPr>
                        <a:t>健體、藝</a:t>
                      </a:r>
                      <a:r>
                        <a:rPr lang="zh-TW" altLang="en-US" sz="1600" kern="1200" dirty="0">
                          <a:effectLst/>
                          <a:latin typeface="標楷體" pitchFamily="65" charset="-120"/>
                          <a:ea typeface="標楷體" pitchFamily="65" charset="-120"/>
                        </a:rPr>
                        <a:t>術</a:t>
                      </a:r>
                      <a:r>
                        <a:rPr lang="zh-TW" altLang="zh-TW" sz="1600" kern="1200" dirty="0">
                          <a:effectLst/>
                          <a:latin typeface="標楷體" pitchFamily="65" charset="-120"/>
                          <a:ea typeface="標楷體" pitchFamily="65" charset="-120"/>
                        </a:rPr>
                        <a:t>、綜合</a:t>
                      </a:r>
                      <a:r>
                        <a:rPr lang="zh-TW" altLang="en-US" sz="1600" kern="1200" dirty="0">
                          <a:effectLst/>
                          <a:latin typeface="標楷體" pitchFamily="65" charset="-120"/>
                          <a:ea typeface="標楷體" pitchFamily="65" charset="-120"/>
                        </a:rPr>
                        <a:t>、科技</a:t>
                      </a:r>
                      <a:endParaRPr lang="en-US" altLang="zh-TW" sz="1600" kern="1200" dirty="0">
                        <a:effectLst/>
                        <a:latin typeface="標楷體" pitchFamily="65" charset="-120"/>
                        <a:ea typeface="標楷體" pitchFamily="65" charset="-120"/>
                      </a:endParaRPr>
                    </a:p>
                    <a:p>
                      <a:r>
                        <a:rPr lang="en-US" altLang="zh-TW" sz="2000" kern="1200" dirty="0">
                          <a:effectLst/>
                          <a:latin typeface="標楷體" pitchFamily="65" charset="-120"/>
                          <a:ea typeface="標楷體" pitchFamily="65" charset="-120"/>
                        </a:rPr>
                        <a:t>4</a:t>
                      </a:r>
                      <a:r>
                        <a:rPr lang="zh-TW" altLang="en-US" sz="2000" kern="1200" dirty="0">
                          <a:effectLst/>
                          <a:latin typeface="標楷體" pitchFamily="65" charset="-120"/>
                          <a:ea typeface="標楷體" pitchFamily="65" charset="-120"/>
                        </a:rPr>
                        <a:t>領域及格：</a:t>
                      </a:r>
                      <a:r>
                        <a:rPr lang="en-US" altLang="zh-TW" sz="2000" kern="1200" dirty="0">
                          <a:effectLst/>
                          <a:latin typeface="標楷體" pitchFamily="65" charset="-120"/>
                          <a:ea typeface="標楷體" pitchFamily="65" charset="-120"/>
                        </a:rPr>
                        <a:t>15</a:t>
                      </a:r>
                      <a:r>
                        <a:rPr lang="zh-TW" altLang="en-US" sz="2000" kern="1200" dirty="0">
                          <a:effectLst/>
                          <a:latin typeface="標楷體" pitchFamily="65" charset="-120"/>
                          <a:ea typeface="標楷體" pitchFamily="65" charset="-120"/>
                        </a:rPr>
                        <a:t>分</a:t>
                      </a:r>
                      <a:endParaRPr lang="en-US" altLang="zh-TW" sz="2000" kern="1200" dirty="0">
                        <a:effectLst/>
                        <a:latin typeface="標楷體" pitchFamily="65" charset="-120"/>
                        <a:ea typeface="標楷體" pitchFamily="65" charset="-120"/>
                      </a:endParaRPr>
                    </a:p>
                    <a:p>
                      <a:r>
                        <a:rPr lang="en-US" altLang="zh-TW" sz="2000" kern="1200" dirty="0">
                          <a:effectLst/>
                          <a:latin typeface="標楷體" pitchFamily="65" charset="-120"/>
                          <a:ea typeface="標楷體" pitchFamily="65" charset="-120"/>
                        </a:rPr>
                        <a:t>3</a:t>
                      </a:r>
                      <a:r>
                        <a:rPr lang="zh-TW" altLang="zh-TW" sz="2000" kern="1200" dirty="0">
                          <a:effectLst/>
                          <a:latin typeface="標楷體" pitchFamily="65" charset="-120"/>
                          <a:ea typeface="標楷體" pitchFamily="65" charset="-120"/>
                        </a:rPr>
                        <a:t>領域</a:t>
                      </a:r>
                      <a:r>
                        <a:rPr lang="zh-TW" altLang="en-US" sz="2000" kern="1200" dirty="0">
                          <a:effectLst/>
                          <a:latin typeface="標楷體" pitchFamily="65" charset="-120"/>
                          <a:ea typeface="標楷體" pitchFamily="65" charset="-120"/>
                        </a:rPr>
                        <a:t>及格：</a:t>
                      </a:r>
                      <a:r>
                        <a:rPr lang="en-US" altLang="zh-TW" sz="2000" kern="1200" dirty="0">
                          <a:effectLst/>
                          <a:latin typeface="標楷體" pitchFamily="65" charset="-120"/>
                          <a:ea typeface="標楷體" pitchFamily="65" charset="-120"/>
                        </a:rPr>
                        <a:t>12</a:t>
                      </a:r>
                      <a:r>
                        <a:rPr lang="zh-TW" altLang="zh-TW" sz="2000" kern="1200" dirty="0">
                          <a:effectLst/>
                          <a:latin typeface="標楷體" pitchFamily="65" charset="-120"/>
                          <a:ea typeface="標楷體" pitchFamily="65" charset="-120"/>
                        </a:rPr>
                        <a:t>分</a:t>
                      </a:r>
                      <a:r>
                        <a:rPr lang="zh-TW" altLang="zh-TW" sz="2000" dirty="0">
                          <a:effectLst/>
                          <a:latin typeface="標楷體" pitchFamily="65" charset="-120"/>
                          <a:ea typeface="標楷體" pitchFamily="65" charset="-120"/>
                        </a:rPr>
                        <a:t> </a:t>
                      </a:r>
                      <a:r>
                        <a:rPr lang="zh-TW" altLang="en-US" sz="2000" dirty="0">
                          <a:effectLst/>
                          <a:latin typeface="標楷體" pitchFamily="65" charset="-120"/>
                          <a:ea typeface="標楷體" pitchFamily="65" charset="-120"/>
                        </a:rPr>
                        <a:t>  </a:t>
                      </a:r>
                      <a:endParaRPr lang="en-US" altLang="zh-TW" sz="2000" dirty="0">
                        <a:effectLst/>
                        <a:latin typeface="標楷體" pitchFamily="65" charset="-120"/>
                        <a:ea typeface="標楷體" pitchFamily="65" charset="-120"/>
                      </a:endParaRPr>
                    </a:p>
                    <a:p>
                      <a:r>
                        <a:rPr lang="en-US" altLang="zh-TW" sz="2000" kern="1200" dirty="0">
                          <a:effectLst/>
                          <a:latin typeface="標楷體" pitchFamily="65" charset="-120"/>
                          <a:ea typeface="標楷體" pitchFamily="65" charset="-120"/>
                        </a:rPr>
                        <a:t>2</a:t>
                      </a:r>
                      <a:r>
                        <a:rPr lang="zh-TW" altLang="zh-TW" sz="2000" kern="1200" dirty="0">
                          <a:effectLst/>
                          <a:latin typeface="標楷體" pitchFamily="65" charset="-120"/>
                          <a:ea typeface="標楷體" pitchFamily="65" charset="-120"/>
                        </a:rPr>
                        <a:t>領域</a:t>
                      </a:r>
                      <a:r>
                        <a:rPr lang="zh-TW" altLang="en-US" sz="2000" kern="1200" dirty="0">
                          <a:effectLst/>
                          <a:latin typeface="標楷體" pitchFamily="65" charset="-120"/>
                          <a:ea typeface="標楷體" pitchFamily="65" charset="-120"/>
                        </a:rPr>
                        <a:t>及格： </a:t>
                      </a:r>
                      <a:r>
                        <a:rPr lang="en-US" altLang="zh-TW" sz="2000" kern="1200" dirty="0">
                          <a:effectLst/>
                          <a:latin typeface="標楷體" pitchFamily="65" charset="-120"/>
                          <a:ea typeface="標楷體" pitchFamily="65" charset="-120"/>
                        </a:rPr>
                        <a:t>8</a:t>
                      </a:r>
                      <a:r>
                        <a:rPr lang="zh-TW" altLang="zh-TW" sz="2000" kern="1200" dirty="0">
                          <a:effectLst/>
                          <a:latin typeface="標楷體" pitchFamily="65" charset="-120"/>
                          <a:ea typeface="標楷體" pitchFamily="65" charset="-120"/>
                        </a:rPr>
                        <a:t>分</a:t>
                      </a:r>
                      <a:endParaRPr lang="en-US" altLang="zh-TW" sz="2000" kern="1200" dirty="0">
                        <a:effectLst/>
                        <a:latin typeface="標楷體" pitchFamily="65" charset="-120"/>
                        <a:ea typeface="標楷體" pitchFamily="65" charset="-120"/>
                      </a:endParaRPr>
                    </a:p>
                    <a:p>
                      <a:r>
                        <a:rPr lang="en-US" altLang="zh-TW" sz="2000" kern="1200" dirty="0">
                          <a:effectLst/>
                          <a:latin typeface="標楷體" pitchFamily="65" charset="-120"/>
                          <a:ea typeface="標楷體" pitchFamily="65" charset="-120"/>
                        </a:rPr>
                        <a:t>1</a:t>
                      </a:r>
                      <a:r>
                        <a:rPr lang="zh-TW" altLang="zh-TW" sz="2000" kern="1200" dirty="0">
                          <a:effectLst/>
                          <a:latin typeface="標楷體" pitchFamily="65" charset="-120"/>
                          <a:ea typeface="標楷體" pitchFamily="65" charset="-120"/>
                        </a:rPr>
                        <a:t>領域</a:t>
                      </a:r>
                      <a:r>
                        <a:rPr lang="zh-TW" altLang="en-US" sz="2000" kern="1200" dirty="0">
                          <a:effectLst/>
                          <a:latin typeface="標楷體" pitchFamily="65" charset="-120"/>
                          <a:ea typeface="標楷體" pitchFamily="65" charset="-120"/>
                        </a:rPr>
                        <a:t>及格： </a:t>
                      </a:r>
                      <a:r>
                        <a:rPr lang="en-US" altLang="zh-TW" sz="2000" kern="1200" dirty="0">
                          <a:effectLst/>
                          <a:latin typeface="標楷體" pitchFamily="65" charset="-120"/>
                          <a:ea typeface="標楷體" pitchFamily="65" charset="-120"/>
                        </a:rPr>
                        <a:t>4</a:t>
                      </a:r>
                      <a:r>
                        <a:rPr lang="zh-TW" altLang="zh-TW" sz="2000" kern="1200" dirty="0">
                          <a:effectLst/>
                          <a:latin typeface="標楷體" pitchFamily="65" charset="-120"/>
                          <a:ea typeface="標楷體" pitchFamily="65" charset="-120"/>
                        </a:rPr>
                        <a:t>分</a:t>
                      </a:r>
                      <a:r>
                        <a:rPr lang="zh-TW" altLang="zh-TW" sz="2000" dirty="0">
                          <a:effectLst/>
                          <a:latin typeface="標楷體" pitchFamily="65" charset="-120"/>
                          <a:ea typeface="標楷體" pitchFamily="65" charset="-120"/>
                        </a:rPr>
                        <a:t> </a:t>
                      </a:r>
                      <a:endParaRPr lang="zh-TW" altLang="en-US" sz="2000" b="1" dirty="0">
                        <a:solidFill>
                          <a:schemeClr val="tx1"/>
                        </a:solidFill>
                        <a:latin typeface="標楷體" pitchFamily="65" charset="-120"/>
                        <a:ea typeface="標楷體" pitchFamily="65" charset="-120"/>
                        <a:cs typeface="BiauKai"/>
                      </a:endParaRPr>
                    </a:p>
                  </a:txBody>
                  <a:tcPr anchor="ctr">
                    <a:solidFill>
                      <a:srgbClr val="D8C5FF"/>
                    </a:solidFill>
                  </a:tcPr>
                </a:tc>
                <a:tc hMerge="1">
                  <a:txBody>
                    <a:bodyPr/>
                    <a:lstStyle/>
                    <a:p>
                      <a:endParaRPr lang="zh-TW" altLang="en-US"/>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sz="2000" kern="1200" dirty="0">
                          <a:effectLst/>
                          <a:latin typeface="標楷體" pitchFamily="65" charset="-120"/>
                          <a:ea typeface="標楷體" pitchFamily="65" charset="-120"/>
                        </a:rPr>
                        <a:t>採計學期：</a:t>
                      </a:r>
                      <a:r>
                        <a:rPr lang="en-US" altLang="zh-TW" sz="2000" kern="1200" dirty="0">
                          <a:solidFill>
                            <a:srgbClr val="FF0000"/>
                          </a:solidFill>
                          <a:effectLst/>
                          <a:latin typeface="標楷體" pitchFamily="65" charset="-120"/>
                          <a:ea typeface="標楷體" pitchFamily="65" charset="-120"/>
                        </a:rPr>
                        <a:t>1-5</a:t>
                      </a:r>
                      <a:r>
                        <a:rPr lang="zh-TW" altLang="en-US" sz="2000" kern="1200" dirty="0">
                          <a:solidFill>
                            <a:srgbClr val="FF0000"/>
                          </a:solidFill>
                          <a:effectLst/>
                          <a:latin typeface="標楷體" pitchFamily="65" charset="-120"/>
                          <a:ea typeface="標楷體" pitchFamily="65" charset="-120"/>
                        </a:rPr>
                        <a:t>學期</a:t>
                      </a:r>
                      <a:endParaRPr lang="en-US" altLang="zh-TW" sz="2000" kern="1200" dirty="0">
                        <a:solidFill>
                          <a:srgbClr val="FF0000"/>
                        </a:solidFill>
                        <a:effectLst/>
                        <a:latin typeface="標楷體" pitchFamily="65" charset="-120"/>
                        <a:ea typeface="標楷體" pitchFamily="65" charset="-120"/>
                      </a:endParaRPr>
                    </a:p>
                    <a:p>
                      <a:pPr marL="0" marR="0" indent="0" algn="ctr" defTabSz="914400" rtl="0" eaLnBrk="1" fontAlgn="auto" latinLnBrk="0" hangingPunct="1">
                        <a:lnSpc>
                          <a:spcPct val="150000"/>
                        </a:lnSpc>
                        <a:spcBef>
                          <a:spcPts val="0"/>
                        </a:spcBef>
                        <a:spcAft>
                          <a:spcPts val="0"/>
                        </a:spcAft>
                        <a:buClrTx/>
                        <a:buSzTx/>
                        <a:buFontTx/>
                        <a:buNone/>
                        <a:tabLst/>
                        <a:defRPr/>
                      </a:pPr>
                      <a:r>
                        <a:rPr lang="en-US" altLang="zh-TW"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國一上下</a:t>
                      </a:r>
                      <a:r>
                        <a:rPr lang="zh-TW" altLang="en-US"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國二上下</a:t>
                      </a:r>
                      <a:r>
                        <a:rPr lang="zh-TW" altLang="en-US" sz="2000" kern="1200" dirty="0">
                          <a:effectLst/>
                          <a:latin typeface="標楷體" pitchFamily="65" charset="-120"/>
                          <a:ea typeface="標楷體" pitchFamily="65" charset="-120"/>
                        </a:rPr>
                        <a:t>、</a:t>
                      </a:r>
                      <a:r>
                        <a:rPr lang="zh-TW" altLang="zh-TW" sz="2000" kern="1200" dirty="0">
                          <a:effectLst/>
                          <a:latin typeface="標楷體" pitchFamily="65" charset="-120"/>
                          <a:ea typeface="標楷體" pitchFamily="65" charset="-120"/>
                        </a:rPr>
                        <a:t>國三上</a:t>
                      </a:r>
                      <a:r>
                        <a:rPr lang="en-US" altLang="zh-TW" sz="2000" kern="1200" dirty="0">
                          <a:effectLst/>
                          <a:latin typeface="標楷體" pitchFamily="65" charset="-120"/>
                          <a:ea typeface="標楷體" pitchFamily="65" charset="-120"/>
                        </a:rPr>
                        <a:t>)</a:t>
                      </a:r>
                      <a:endParaRPr lang="zh-TW" altLang="en-US" sz="2000" b="1" dirty="0">
                        <a:solidFill>
                          <a:schemeClr val="tx1"/>
                        </a:solidFill>
                        <a:latin typeface="標楷體" pitchFamily="65" charset="-120"/>
                        <a:ea typeface="標楷體" pitchFamily="65" charset="-120"/>
                        <a:cs typeface="BiauKai"/>
                      </a:endParaRPr>
                    </a:p>
                  </a:txBody>
                  <a:tcPr anchor="ctr">
                    <a:solidFill>
                      <a:srgbClr val="D8C5FF"/>
                    </a:solidFill>
                  </a:tcPr>
                </a:tc>
                <a:extLst>
                  <a:ext uri="{0D108BD9-81ED-4DB2-BD59-A6C34878D82A}">
                    <a16:rowId xmlns:a16="http://schemas.microsoft.com/office/drawing/2014/main" val="10004"/>
                  </a:ext>
                </a:extLst>
              </a:tr>
            </a:tbl>
          </a:graphicData>
        </a:graphic>
      </p:graphicFrame>
      <p:sp>
        <p:nvSpPr>
          <p:cNvPr id="3" name="圓角矩形 2"/>
          <p:cNvSpPr/>
          <p:nvPr/>
        </p:nvSpPr>
        <p:spPr>
          <a:xfrm>
            <a:off x="3782663" y="3212976"/>
            <a:ext cx="2376487" cy="1635120"/>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9" name="圓角矩形 8"/>
          <p:cNvSpPr/>
          <p:nvPr/>
        </p:nvSpPr>
        <p:spPr>
          <a:xfrm>
            <a:off x="6240016" y="3212976"/>
            <a:ext cx="4752975" cy="1649408"/>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14" name="圓角矩形 13"/>
          <p:cNvSpPr/>
          <p:nvPr/>
        </p:nvSpPr>
        <p:spPr>
          <a:xfrm>
            <a:off x="6301482" y="5002598"/>
            <a:ext cx="4691062" cy="1714500"/>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42" name="等腰三角形 41"/>
          <p:cNvSpPr/>
          <p:nvPr/>
        </p:nvSpPr>
        <p:spPr>
          <a:xfrm rot="5400000">
            <a:off x="1605959" y="3674695"/>
            <a:ext cx="495216" cy="426911"/>
          </a:xfrm>
          <a:prstGeom prst="triangle">
            <a:avLst/>
          </a:prstGeom>
          <a:solidFill>
            <a:srgbClr val="FF6600"/>
          </a:solidFill>
          <a:effectLst>
            <a:outerShdw blurRad="63500" sx="102000" sy="102000" algn="ctr"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43" name="等腰三角形 42"/>
          <p:cNvSpPr/>
          <p:nvPr/>
        </p:nvSpPr>
        <p:spPr>
          <a:xfrm rot="5400000">
            <a:off x="1605959" y="5617277"/>
            <a:ext cx="495216" cy="426911"/>
          </a:xfrm>
          <a:prstGeom prst="triangle">
            <a:avLst/>
          </a:prstGeom>
          <a:solidFill>
            <a:srgbClr val="FF6600"/>
          </a:solidFill>
          <a:effectLst>
            <a:outerShdw blurRad="63500" sx="102000" sy="102000" algn="ctr"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56" name="矩形 55"/>
          <p:cNvSpPr>
            <a:spLocks noChangeArrowheads="1"/>
          </p:cNvSpPr>
          <p:nvPr/>
        </p:nvSpPr>
        <p:spPr bwMode="auto">
          <a:xfrm>
            <a:off x="6249988" y="277813"/>
            <a:ext cx="35179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kumimoji="0" lang="zh-TW" altLang="en-US" sz="2500" b="1">
                <a:solidFill>
                  <a:srgbClr val="17375E"/>
                </a:solidFill>
                <a:latin typeface="微軟正黑體" pitchFamily="34" charset="-120"/>
                <a:ea typeface="微軟正黑體" pitchFamily="34" charset="-120"/>
              </a:rPr>
              <a:t>總分</a:t>
            </a:r>
            <a:r>
              <a:rPr kumimoji="0" lang="en-US" altLang="zh-TW" sz="2500" b="1">
                <a:solidFill>
                  <a:srgbClr val="17375E"/>
                </a:solidFill>
                <a:latin typeface="微軟正黑體" pitchFamily="34" charset="-120"/>
                <a:ea typeface="微軟正黑體" pitchFamily="34" charset="-120"/>
              </a:rPr>
              <a:t>35</a:t>
            </a:r>
            <a:r>
              <a:rPr kumimoji="0" lang="zh-TW" altLang="en-US" sz="2500" b="1">
                <a:solidFill>
                  <a:srgbClr val="17375E"/>
                </a:solidFill>
                <a:latin typeface="微軟正黑體" pitchFamily="34" charset="-120"/>
                <a:ea typeface="微軟正黑體" pitchFamily="34" charset="-120"/>
              </a:rPr>
              <a:t>分、採計</a:t>
            </a:r>
            <a:r>
              <a:rPr kumimoji="0" lang="en-US" altLang="zh-TW" sz="2500" b="1">
                <a:solidFill>
                  <a:srgbClr val="17375E"/>
                </a:solidFill>
                <a:latin typeface="微軟正黑體" pitchFamily="34" charset="-120"/>
                <a:ea typeface="微軟正黑體" pitchFamily="34" charset="-120"/>
              </a:rPr>
              <a:t>30</a:t>
            </a:r>
            <a:r>
              <a:rPr kumimoji="0" lang="zh-TW" altLang="en-US" sz="2500" b="1">
                <a:solidFill>
                  <a:srgbClr val="17375E"/>
                </a:solidFill>
                <a:latin typeface="微軟正黑體" pitchFamily="34" charset="-120"/>
                <a:ea typeface="微軟正黑體" pitchFamily="34" charset="-120"/>
              </a:rPr>
              <a:t>分</a:t>
            </a:r>
          </a:p>
        </p:txBody>
      </p:sp>
      <p:grpSp>
        <p:nvGrpSpPr>
          <p:cNvPr id="4" name="群組 41"/>
          <p:cNvGrpSpPr/>
          <p:nvPr/>
        </p:nvGrpSpPr>
        <p:grpSpPr>
          <a:xfrm>
            <a:off x="7392634" y="766222"/>
            <a:ext cx="1143003" cy="1053371"/>
            <a:chOff x="3649980" y="3331877"/>
            <a:chExt cx="1143000" cy="1053371"/>
          </a:xfrm>
          <a:solidFill>
            <a:srgbClr val="FF6600"/>
          </a:solidFill>
        </p:grpSpPr>
        <p:sp>
          <p:nvSpPr>
            <p:cNvPr id="39" name="橢圓 38"/>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40" name="文字方塊 39"/>
            <p:cNvSpPr txBox="1"/>
            <p:nvPr/>
          </p:nvSpPr>
          <p:spPr>
            <a:xfrm>
              <a:off x="3884834" y="3509696"/>
              <a:ext cx="704638" cy="707886"/>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35</a:t>
              </a:r>
              <a:endParaRPr kumimoji="0" lang="zh-TW" altLang="en-US" sz="4000" b="1" dirty="0">
                <a:solidFill>
                  <a:srgbClr val="92D050"/>
                </a:solidFill>
              </a:endParaRPr>
            </a:p>
          </p:txBody>
        </p:sp>
      </p:grpSp>
      <p:grpSp>
        <p:nvGrpSpPr>
          <p:cNvPr id="5" name="群組 66"/>
          <p:cNvGrpSpPr/>
          <p:nvPr/>
        </p:nvGrpSpPr>
        <p:grpSpPr>
          <a:xfrm>
            <a:off x="9697530" y="755369"/>
            <a:ext cx="1143000" cy="1053370"/>
            <a:chOff x="3204782" y="3446842"/>
            <a:chExt cx="1143000" cy="1053371"/>
          </a:xfrm>
          <a:solidFill>
            <a:srgbClr val="FF6600"/>
          </a:solidFill>
        </p:grpSpPr>
        <p:sp>
          <p:nvSpPr>
            <p:cNvPr id="68" name="橢圓 67"/>
            <p:cNvSpPr/>
            <p:nvPr/>
          </p:nvSpPr>
          <p:spPr>
            <a:xfrm>
              <a:off x="3204782" y="3446842"/>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69" name="文字方塊 68"/>
            <p:cNvSpPr txBox="1"/>
            <p:nvPr/>
          </p:nvSpPr>
          <p:spPr>
            <a:xfrm>
              <a:off x="3419476" y="3698581"/>
              <a:ext cx="704640" cy="707887"/>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b="1" dirty="0">
                  <a:solidFill>
                    <a:srgbClr val="92D050"/>
                  </a:solidFill>
                </a:rPr>
                <a:t>30</a:t>
              </a:r>
              <a:endParaRPr kumimoji="0" lang="zh-TW" altLang="en-US" sz="4000" b="1" dirty="0">
                <a:solidFill>
                  <a:srgbClr val="92D050"/>
                </a:solidFill>
              </a:endParaRPr>
            </a:p>
          </p:txBody>
        </p:sp>
      </p:grpSp>
      <p:sp>
        <p:nvSpPr>
          <p:cNvPr id="70" name="向右箭號 69"/>
          <p:cNvSpPr/>
          <p:nvPr/>
        </p:nvSpPr>
        <p:spPr>
          <a:xfrm>
            <a:off x="8574881" y="982229"/>
            <a:ext cx="939313" cy="701099"/>
          </a:xfrm>
          <a:prstGeom prst="rightArrow">
            <a:avLst/>
          </a:prstGeom>
          <a:solidFill>
            <a:srgbClr val="FF6600"/>
          </a:solidFill>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4" name="圓角矩形 23"/>
          <p:cNvSpPr/>
          <p:nvPr/>
        </p:nvSpPr>
        <p:spPr>
          <a:xfrm>
            <a:off x="2507203" y="4280430"/>
            <a:ext cx="1330325" cy="806450"/>
          </a:xfrm>
          <a:prstGeom prst="roundRect">
            <a:avLst/>
          </a:prstGeom>
          <a:solidFill>
            <a:srgbClr val="FFCC00"/>
          </a:solidFill>
          <a:ln>
            <a:noFill/>
          </a:ln>
          <a:effectLst>
            <a:outerShdw blurRad="508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000" b="1" dirty="0">
                <a:solidFill>
                  <a:srgbClr val="FF0000"/>
                </a:solidFill>
                <a:latin typeface="標楷體" pitchFamily="65" charset="-120"/>
                <a:ea typeface="標楷體" pitchFamily="65" charset="-120"/>
                <a:cs typeface="BiauKai"/>
              </a:rPr>
              <a:t>可填</a:t>
            </a:r>
            <a:r>
              <a:rPr lang="en-US" altLang="zh-TW" sz="2000" b="1" dirty="0">
                <a:solidFill>
                  <a:srgbClr val="FF0000"/>
                </a:solidFill>
                <a:latin typeface="標楷體" pitchFamily="65" charset="-120"/>
                <a:ea typeface="標楷體" pitchFamily="65" charset="-120"/>
                <a:cs typeface="BiauKai"/>
              </a:rPr>
              <a:t>25</a:t>
            </a:r>
            <a:r>
              <a:rPr lang="zh-TW" altLang="en-US" sz="2000" b="1" dirty="0">
                <a:solidFill>
                  <a:srgbClr val="FF0000"/>
                </a:solidFill>
                <a:latin typeface="標楷體" pitchFamily="65" charset="-120"/>
                <a:ea typeface="標楷體" pitchFamily="65" charset="-120"/>
                <a:cs typeface="BiauKai"/>
              </a:rPr>
              <a:t>個</a:t>
            </a:r>
            <a:endParaRPr lang="en-US" altLang="zh-TW" sz="2000" b="1" dirty="0">
              <a:solidFill>
                <a:srgbClr val="FF0000"/>
              </a:solidFill>
              <a:latin typeface="標楷體" pitchFamily="65" charset="-120"/>
              <a:ea typeface="標楷體" pitchFamily="65" charset="-120"/>
              <a:cs typeface="BiauKai"/>
            </a:endParaRPr>
          </a:p>
          <a:p>
            <a:pPr algn="ctr" eaLnBrk="1" hangingPunct="1">
              <a:defRPr/>
            </a:pPr>
            <a:r>
              <a:rPr lang="zh-TW" altLang="en-US" sz="2000" b="1" dirty="0">
                <a:solidFill>
                  <a:srgbClr val="FF0000"/>
                </a:solidFill>
                <a:latin typeface="標楷體" pitchFamily="65" charset="-120"/>
                <a:ea typeface="標楷體" pitchFamily="65" charset="-120"/>
                <a:cs typeface="BiauKai"/>
              </a:rPr>
              <a:t>志願序位</a:t>
            </a:r>
            <a:endParaRPr lang="en-US" altLang="zh-TW" sz="2000" b="1" dirty="0">
              <a:solidFill>
                <a:srgbClr val="FF0000"/>
              </a:solidFill>
              <a:latin typeface="標楷體" pitchFamily="65" charset="-120"/>
              <a:ea typeface="標楷體" pitchFamily="65" charset="-120"/>
              <a:cs typeface="BiauKai"/>
            </a:endParaRPr>
          </a:p>
        </p:txBody>
      </p:sp>
      <p:sp>
        <p:nvSpPr>
          <p:cNvPr id="25" name="矩形 24"/>
          <p:cNvSpPr/>
          <p:nvPr/>
        </p:nvSpPr>
        <p:spPr>
          <a:xfrm>
            <a:off x="9264352" y="2061668"/>
            <a:ext cx="2016125" cy="7921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2000" dirty="0">
                <a:solidFill>
                  <a:schemeClr val="bg1"/>
                </a:solidFill>
                <a:latin typeface="標楷體" panose="03000509000000000000" pitchFamily="65" charset="-120"/>
                <a:ea typeface="標楷體" panose="03000509000000000000" pitchFamily="65" charset="-120"/>
              </a:rPr>
              <a:t>就讀滿三學期</a:t>
            </a:r>
            <a:endParaRPr kumimoji="0" lang="en-US" altLang="zh-TW" sz="2000" dirty="0">
              <a:solidFill>
                <a:schemeClr val="bg1"/>
              </a:solidFill>
              <a:latin typeface="標楷體" panose="03000509000000000000" pitchFamily="65" charset="-120"/>
              <a:ea typeface="標楷體" panose="03000509000000000000" pitchFamily="65" charset="-120"/>
            </a:endParaRPr>
          </a:p>
          <a:p>
            <a:pPr algn="ctr">
              <a:defRPr/>
            </a:pPr>
            <a:r>
              <a:rPr kumimoji="0" lang="zh-TW" altLang="en-US" sz="2000" dirty="0">
                <a:solidFill>
                  <a:schemeClr val="bg1"/>
                </a:solidFill>
                <a:latin typeface="標楷體" panose="03000509000000000000" pitchFamily="65" charset="-120"/>
                <a:ea typeface="標楷體" panose="03000509000000000000" pitchFamily="65" charset="-120"/>
              </a:rPr>
              <a:t>且於該校畢業</a:t>
            </a:r>
          </a:p>
        </p:txBody>
      </p:sp>
      <p:sp>
        <p:nvSpPr>
          <p:cNvPr id="19" name="等腰三角形 18">
            <a:extLst>
              <a:ext uri="{FF2B5EF4-FFF2-40B4-BE49-F238E27FC236}">
                <a16:creationId xmlns:a16="http://schemas.microsoft.com/office/drawing/2014/main" id="{38C8EE75-017C-4A86-8E17-7DC534832C08}"/>
              </a:ext>
            </a:extLst>
          </p:cNvPr>
          <p:cNvSpPr/>
          <p:nvPr/>
        </p:nvSpPr>
        <p:spPr>
          <a:xfrm rot="5400000">
            <a:off x="1605959" y="1599512"/>
            <a:ext cx="495216" cy="426911"/>
          </a:xfrm>
          <a:prstGeom prst="triangle">
            <a:avLst/>
          </a:prstGeom>
          <a:solidFill>
            <a:srgbClr val="FF6600"/>
          </a:solidFill>
          <a:effectLst>
            <a:outerShdw blurRad="63500" sx="102000" sy="102000" algn="ctr"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0" name="Freeform 27">
            <a:extLst>
              <a:ext uri="{FF2B5EF4-FFF2-40B4-BE49-F238E27FC236}">
                <a16:creationId xmlns:a16="http://schemas.microsoft.com/office/drawing/2014/main" id="{087A8C96-BF2E-4B68-A4FA-CFD7A0CCCD5F}"/>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8"/>
            <a:stretch>
              <a:fillRect/>
            </a:stretch>
          </a:blipFill>
        </p:spPr>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9"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animEffect transition="in" filter="dissolv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19"/>
                                        </p:tgtEl>
                                        <p:attrNameLst>
                                          <p:attrName>style.visibility</p:attrName>
                                        </p:attrNameLst>
                                      </p:cBhvr>
                                      <p:to>
                                        <p:strVal val="hidden"/>
                                      </p:to>
                                    </p:set>
                                  </p:childTnLst>
                                </p:cTn>
                              </p:par>
                              <p:par>
                                <p:cTn id="14" presetID="1" presetClass="exit" presetSubtype="0" fill="hold" grpId="1" nodeType="withEffect">
                                  <p:stCondLst>
                                    <p:cond delay="0"/>
                                  </p:stCondLst>
                                  <p:childTnLst>
                                    <p:set>
                                      <p:cBhvr>
                                        <p:cTn id="15" dur="1" fill="hold">
                                          <p:stCondLst>
                                            <p:cond delay="0"/>
                                          </p:stCondLst>
                                        </p:cTn>
                                        <p:tgtEl>
                                          <p:spTgt spid="2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2"/>
                                        </p:tgtEl>
                                        <p:attrNameLst>
                                          <p:attrName>style.visibility</p:attrName>
                                        </p:attrNameLst>
                                      </p:cBhvr>
                                      <p:to>
                                        <p:strVal val="visible"/>
                                      </p:to>
                                    </p:se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par>
                                <p:cTn id="38" presetID="1" presetClass="exit" presetSubtype="0" fill="hold" nodeType="withEffect">
                                  <p:stCondLst>
                                    <p:cond delay="0"/>
                                  </p:stCondLst>
                                  <p:childTnLst>
                                    <p:set>
                                      <p:cBhvr>
                                        <p:cTn id="39" dur="1" fill="hold">
                                          <p:stCondLst>
                                            <p:cond delay="0"/>
                                          </p:stCondLst>
                                        </p:cTn>
                                        <p:tgtEl>
                                          <p:spTgt spid="42"/>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9"/>
                                        </p:tgtEl>
                                        <p:attrNameLst>
                                          <p:attrName>style.visibility</p:attrName>
                                        </p:attrNameLst>
                                      </p:cBhvr>
                                      <p:to>
                                        <p:strVal val="hidden"/>
                                      </p:to>
                                    </p:set>
                                  </p:childTnLst>
                                </p:cTn>
                              </p:par>
                            </p:childTnLst>
                          </p:cTn>
                        </p:par>
                        <p:par>
                          <p:cTn id="42" fill="hold">
                            <p:stCondLst>
                              <p:cond delay="0"/>
                            </p:stCondLst>
                            <p:childTnLst>
                              <p:par>
                                <p:cTn id="43" presetID="1" presetClass="entr" presetSubtype="0" fill="hold" grpId="1" nodeType="after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childTnLst>
                                </p:cTn>
                              </p:par>
                            </p:childTnLst>
                          </p:cTn>
                        </p:par>
                        <p:par>
                          <p:cTn id="50" fill="hold">
                            <p:stCondLst>
                              <p:cond delay="0"/>
                            </p:stCondLst>
                            <p:childTnLst>
                              <p:par>
                                <p:cTn id="51" presetID="22" presetClass="entr" presetSubtype="8"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left)">
                                      <p:cBhvr>
                                        <p:cTn id="53" dur="500"/>
                                        <p:tgtEl>
                                          <p:spTgt spid="4"/>
                                        </p:tgtEl>
                                      </p:cBhvr>
                                    </p:animEffect>
                                  </p:childTnLst>
                                </p:cTn>
                              </p:par>
                            </p:childTnLst>
                          </p:cTn>
                        </p:par>
                        <p:par>
                          <p:cTn id="54" fill="hold">
                            <p:stCondLst>
                              <p:cond delay="500"/>
                            </p:stCondLst>
                            <p:childTnLst>
                              <p:par>
                                <p:cTn id="55" presetID="22" presetClass="entr" presetSubtype="8"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childTnLst>
                          </p:cTn>
                        </p:par>
                        <p:par>
                          <p:cTn id="58" fill="hold">
                            <p:stCondLst>
                              <p:cond delay="1000"/>
                            </p:stCondLst>
                            <p:childTnLst>
                              <p:par>
                                <p:cTn id="59" presetID="22" presetClass="entr" presetSubtype="8" fill="hold" nodeType="afterEffect">
                                  <p:stCondLst>
                                    <p:cond delay="0"/>
                                  </p:stCondLst>
                                  <p:childTnLst>
                                    <p:set>
                                      <p:cBhvr>
                                        <p:cTn id="60" dur="1" fill="hold">
                                          <p:stCondLst>
                                            <p:cond delay="0"/>
                                          </p:stCondLst>
                                        </p:cTn>
                                        <p:tgtEl>
                                          <p:spTgt spid="70"/>
                                        </p:tgtEl>
                                        <p:attrNameLst>
                                          <p:attrName>style.visibility</p:attrName>
                                        </p:attrNameLst>
                                      </p:cBhvr>
                                      <p:to>
                                        <p:strVal val="visible"/>
                                      </p:to>
                                    </p:set>
                                    <p:animEffect transition="in" filter="wipe(left)">
                                      <p:cBhvr>
                                        <p:cTn id="6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9" grpId="0" animBg="1"/>
      <p:bldP spid="9" grpId="1" animBg="1"/>
      <p:bldP spid="14" grpId="0" animBg="1"/>
      <p:bldP spid="14" grpId="1" animBg="1"/>
      <p:bldP spid="56" grpId="0"/>
      <p:bldP spid="24" grpId="0" animBg="1"/>
      <p:bldP spid="25" grpId="0" animBg="1"/>
      <p:bldP spid="2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027672372"/>
              </p:ext>
            </p:extLst>
          </p:nvPr>
        </p:nvGraphicFramePr>
        <p:xfrm>
          <a:off x="2243986" y="819516"/>
          <a:ext cx="9324621" cy="5997667"/>
        </p:xfrm>
        <a:graphic>
          <a:graphicData uri="http://schemas.openxmlformats.org/drawingml/2006/table">
            <a:tbl>
              <a:tblPr firstRow="1" bandRow="1">
                <a:tableStyleId>{00A15C55-8517-42AA-B614-E9B94910E393}</a:tableStyleId>
              </a:tblPr>
              <a:tblGrid>
                <a:gridCol w="2778049">
                  <a:extLst>
                    <a:ext uri="{9D8B030D-6E8A-4147-A177-3AD203B41FA5}">
                      <a16:colId xmlns:a16="http://schemas.microsoft.com/office/drawing/2014/main" val="20000"/>
                    </a:ext>
                  </a:extLst>
                </a:gridCol>
                <a:gridCol w="2664303">
                  <a:extLst>
                    <a:ext uri="{9D8B030D-6E8A-4147-A177-3AD203B41FA5}">
                      <a16:colId xmlns:a16="http://schemas.microsoft.com/office/drawing/2014/main" val="20001"/>
                    </a:ext>
                  </a:extLst>
                </a:gridCol>
                <a:gridCol w="3882269">
                  <a:extLst>
                    <a:ext uri="{9D8B030D-6E8A-4147-A177-3AD203B41FA5}">
                      <a16:colId xmlns:a16="http://schemas.microsoft.com/office/drawing/2014/main" val="20002"/>
                    </a:ext>
                  </a:extLst>
                </a:gridCol>
              </a:tblGrid>
              <a:tr h="488780">
                <a:tc>
                  <a:txBody>
                    <a:bodyPr/>
                    <a:lstStyle/>
                    <a:p>
                      <a:pPr algn="ctr"/>
                      <a:r>
                        <a:rPr lang="zh-TW" altLang="en-US" sz="2700" dirty="0">
                          <a:latin typeface="標楷體" pitchFamily="65" charset="-120"/>
                          <a:ea typeface="標楷體" pitchFamily="65" charset="-120"/>
                        </a:rPr>
                        <a:t>項目</a:t>
                      </a:r>
                      <a:endParaRPr lang="zh-TW" altLang="en-US" sz="2700" b="1" dirty="0">
                        <a:latin typeface="標楷體" pitchFamily="65" charset="-120"/>
                        <a:ea typeface="標楷體" pitchFamily="65" charset="-120"/>
                        <a:cs typeface="BiauKai"/>
                      </a:endParaRPr>
                    </a:p>
                  </a:txBody>
                  <a:tcPr marT="50025" marB="50025" anchor="ctr">
                    <a:solidFill>
                      <a:srgbClr val="008000"/>
                    </a:solidFill>
                  </a:tcPr>
                </a:tc>
                <a:tc>
                  <a:txBody>
                    <a:bodyPr/>
                    <a:lstStyle/>
                    <a:p>
                      <a:pPr algn="ctr"/>
                      <a:r>
                        <a:rPr lang="zh-TW" altLang="en-US" sz="2700" dirty="0">
                          <a:latin typeface="標楷體" pitchFamily="65" charset="-120"/>
                          <a:ea typeface="標楷體" pitchFamily="65" charset="-120"/>
                        </a:rPr>
                        <a:t>給分</a:t>
                      </a:r>
                      <a:endParaRPr lang="zh-TW" altLang="en-US" sz="2700" b="1" dirty="0">
                        <a:latin typeface="標楷體" pitchFamily="65" charset="-120"/>
                        <a:ea typeface="標楷體" pitchFamily="65" charset="-120"/>
                        <a:cs typeface="BiauKai"/>
                      </a:endParaRPr>
                    </a:p>
                  </a:txBody>
                  <a:tcPr marT="50025" marB="50025" anchor="ctr">
                    <a:solidFill>
                      <a:srgbClr val="008000"/>
                    </a:solidFill>
                  </a:tcPr>
                </a:tc>
                <a:tc>
                  <a:txBody>
                    <a:bodyPr/>
                    <a:lstStyle/>
                    <a:p>
                      <a:pPr algn="ctr"/>
                      <a:r>
                        <a:rPr lang="zh-TW" altLang="en-US" sz="2700" dirty="0">
                          <a:latin typeface="標楷體" pitchFamily="65" charset="-120"/>
                          <a:ea typeface="標楷體" pitchFamily="65" charset="-120"/>
                        </a:rPr>
                        <a:t>說明</a:t>
                      </a:r>
                      <a:endParaRPr lang="zh-TW" altLang="en-US" sz="2700" b="1" dirty="0">
                        <a:solidFill>
                          <a:srgbClr val="FFFFFF"/>
                        </a:solidFill>
                        <a:latin typeface="標楷體" pitchFamily="65" charset="-120"/>
                        <a:ea typeface="標楷體" pitchFamily="65" charset="-120"/>
                        <a:cs typeface="BiauKai"/>
                      </a:endParaRPr>
                    </a:p>
                  </a:txBody>
                  <a:tcPr marT="50025" marB="50025" anchor="ctr">
                    <a:solidFill>
                      <a:srgbClr val="008000"/>
                    </a:solidFill>
                  </a:tcPr>
                </a:tc>
                <a:extLst>
                  <a:ext uri="{0D108BD9-81ED-4DB2-BD59-A6C34878D82A}">
                    <a16:rowId xmlns:a16="http://schemas.microsoft.com/office/drawing/2014/main" val="10000"/>
                  </a:ext>
                </a:extLst>
              </a:tr>
              <a:tr h="872250">
                <a:tc>
                  <a:txBody>
                    <a:bodyPr/>
                    <a:lstStyle/>
                    <a:p>
                      <a:pPr marL="0" algn="ctr" defTabSz="914400" rtl="0" eaLnBrk="1" latinLnBrk="0" hangingPunct="1"/>
                      <a:r>
                        <a:rPr lang="zh-TW" altLang="en-US" sz="2000" b="0" kern="1200" dirty="0">
                          <a:effectLst/>
                          <a:latin typeface="標楷體" pitchFamily="65" charset="-120"/>
                          <a:ea typeface="標楷體" pitchFamily="65" charset="-120"/>
                        </a:rPr>
                        <a:t>功過相抵或</a:t>
                      </a:r>
                      <a:br>
                        <a:rPr lang="en-US" altLang="zh-TW" sz="2000" b="0" kern="1200" dirty="0">
                          <a:effectLst/>
                          <a:latin typeface="標楷體" pitchFamily="65" charset="-120"/>
                          <a:ea typeface="標楷體" pitchFamily="65" charset="-120"/>
                        </a:rPr>
                      </a:br>
                      <a:r>
                        <a:rPr lang="zh-TW" altLang="en-US" sz="2000" b="0" kern="1200" dirty="0">
                          <a:effectLst/>
                          <a:latin typeface="標楷體" pitchFamily="65" charset="-120"/>
                          <a:ea typeface="標楷體" pitchFamily="65" charset="-120"/>
                        </a:rPr>
                        <a:t>銷過後無懲罰紀錄</a:t>
                      </a:r>
                      <a:endParaRPr lang="zh-TW" altLang="en-US" sz="2000" b="0" kern="1200" dirty="0">
                        <a:solidFill>
                          <a:schemeClr val="dk1"/>
                        </a:solidFill>
                        <a:effectLst/>
                        <a:latin typeface="標楷體" pitchFamily="65" charset="-120"/>
                        <a:ea typeface="標楷體" pitchFamily="65" charset="-120"/>
                        <a:cs typeface="BiauKai"/>
                      </a:endParaRPr>
                    </a:p>
                  </a:txBody>
                  <a:tcPr marT="50025" marB="50025" anchor="ctr">
                    <a:solidFill>
                      <a:srgbClr val="E5FFE5"/>
                    </a:solidFill>
                  </a:tcPr>
                </a:tc>
                <a:tc>
                  <a:txBody>
                    <a:bodyPr/>
                    <a:lstStyle/>
                    <a:p>
                      <a:pPr algn="ctr"/>
                      <a:r>
                        <a:rPr lang="zh-TW" altLang="en-US" sz="1700" b="0" dirty="0">
                          <a:ln w="1905"/>
                          <a:effectLst>
                            <a:innerShdw blurRad="69850" dist="43180" dir="5400000">
                              <a:srgbClr val="000000">
                                <a:alpha val="65000"/>
                              </a:srgbClr>
                            </a:innerShdw>
                          </a:effectLst>
                          <a:latin typeface="標楷體" pitchFamily="65" charset="-120"/>
                          <a:ea typeface="標楷體" pitchFamily="65" charset="-120"/>
                        </a:rPr>
                        <a:t>1</a:t>
                      </a:r>
                      <a:r>
                        <a:rPr lang="en-US" altLang="zh-TW" sz="1700" b="0" dirty="0">
                          <a:ln w="1905"/>
                          <a:effectLst>
                            <a:innerShdw blurRad="69850" dist="43180" dir="5400000">
                              <a:srgbClr val="000000">
                                <a:alpha val="65000"/>
                              </a:srgbClr>
                            </a:innerShdw>
                          </a:effectLst>
                          <a:latin typeface="標楷體" pitchFamily="65" charset="-120"/>
                          <a:ea typeface="標楷體" pitchFamily="65" charset="-120"/>
                        </a:rPr>
                        <a:t>0</a:t>
                      </a:r>
                      <a:r>
                        <a:rPr lang="zh-TW" altLang="en-US" sz="1700" b="0" dirty="0">
                          <a:ln w="1905"/>
                          <a:effectLst>
                            <a:innerShdw blurRad="69850" dist="43180" dir="5400000">
                              <a:srgbClr val="000000">
                                <a:alpha val="65000"/>
                              </a:srgbClr>
                            </a:innerShdw>
                          </a:effectLst>
                          <a:latin typeface="標楷體" pitchFamily="65" charset="-120"/>
                          <a:ea typeface="標楷體" pitchFamily="65" charset="-120"/>
                        </a:rPr>
                        <a:t>分</a:t>
                      </a:r>
                      <a:endParaRPr lang="zh-TW" altLang="en-US" sz="1700" b="0" dirty="0">
                        <a:latin typeface="標楷體" pitchFamily="65" charset="-120"/>
                        <a:ea typeface="標楷體" pitchFamily="65" charset="-120"/>
                        <a:cs typeface="BiauKai"/>
                      </a:endParaRPr>
                    </a:p>
                  </a:txBody>
                  <a:tcPr marT="50025" marB="50025" anchor="ctr">
                    <a:solidFill>
                      <a:srgbClr val="E5FFE5"/>
                    </a:solidFill>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effectLst/>
                          <a:latin typeface="標楷體" pitchFamily="65" charset="-120"/>
                          <a:ea typeface="標楷體" pitchFamily="65" charset="-120"/>
                        </a:rPr>
                        <a:t> ●採計學期：</a:t>
                      </a:r>
                      <a:r>
                        <a:rPr lang="en-US" altLang="zh-TW" sz="2000" b="1" kern="1200" dirty="0">
                          <a:solidFill>
                            <a:srgbClr val="FF0000"/>
                          </a:solidFill>
                          <a:effectLst/>
                          <a:latin typeface="標楷體" pitchFamily="65" charset="-120"/>
                          <a:ea typeface="標楷體" pitchFamily="65" charset="-120"/>
                        </a:rPr>
                        <a:t>1-6</a:t>
                      </a:r>
                      <a:r>
                        <a:rPr lang="zh-TW" altLang="en-US" sz="2000" b="1" kern="1200" dirty="0">
                          <a:solidFill>
                            <a:srgbClr val="FF0000"/>
                          </a:solidFill>
                          <a:effectLst/>
                          <a:latin typeface="標楷體" pitchFamily="65" charset="-120"/>
                          <a:ea typeface="標楷體" pitchFamily="65" charset="-120"/>
                        </a:rPr>
                        <a:t>學期</a:t>
                      </a:r>
                      <a:br>
                        <a:rPr lang="en-US" altLang="zh-TW" sz="2000" b="1" kern="1200" dirty="0">
                          <a:effectLst/>
                          <a:latin typeface="標楷體" pitchFamily="65" charset="-120"/>
                          <a:ea typeface="標楷體" pitchFamily="65" charset="-120"/>
                        </a:rPr>
                      </a:br>
                      <a:r>
                        <a:rPr lang="en-US" altLang="zh-TW"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國一上下</a:t>
                      </a:r>
                      <a:r>
                        <a:rPr lang="zh-TW" altLang="en-US"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國二上下</a:t>
                      </a:r>
                      <a:r>
                        <a:rPr lang="zh-TW" altLang="en-US"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國三上</a:t>
                      </a:r>
                      <a:r>
                        <a:rPr lang="zh-TW" altLang="en-US" sz="2000" b="1" kern="1200" dirty="0">
                          <a:effectLst/>
                          <a:latin typeface="標楷體" pitchFamily="65" charset="-120"/>
                          <a:ea typeface="標楷體" pitchFamily="65" charset="-120"/>
                        </a:rPr>
                        <a:t>下</a:t>
                      </a:r>
                      <a:r>
                        <a:rPr lang="en-US" altLang="zh-TW" sz="2000" b="1" kern="1200" dirty="0">
                          <a:effectLst/>
                          <a:latin typeface="標楷體" pitchFamily="65" charset="-120"/>
                          <a:ea typeface="標楷體" pitchFamily="65" charset="-120"/>
                        </a:rPr>
                        <a:t>)</a:t>
                      </a:r>
                    </a:p>
                    <a:p>
                      <a:pPr algn="l"/>
                      <a:r>
                        <a:rPr lang="zh-TW" altLang="en-US" sz="2000" b="1" dirty="0">
                          <a:latin typeface="標楷體" pitchFamily="65" charset="-120"/>
                          <a:ea typeface="標楷體" pitchFamily="65" charset="-120"/>
                        </a:rPr>
                        <a:t> </a:t>
                      </a: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effectLst/>
                          <a:latin typeface="標楷體" pitchFamily="65" charset="-120"/>
                          <a:ea typeface="標楷體" pitchFamily="65" charset="-120"/>
                        </a:rPr>
                        <a:t> ●</a:t>
                      </a:r>
                      <a:r>
                        <a:rPr lang="zh-TW" altLang="zh-TW" sz="2000" b="1" kern="1200" dirty="0">
                          <a:effectLst/>
                          <a:latin typeface="標楷體" pitchFamily="65" charset="-120"/>
                          <a:ea typeface="標楷體" pitchFamily="65" charset="-120"/>
                        </a:rPr>
                        <a:t>國三下採計至當年</a:t>
                      </a:r>
                      <a:br>
                        <a:rPr lang="en-US" altLang="zh-TW" sz="2000" b="1" kern="1200" dirty="0">
                          <a:effectLst/>
                          <a:latin typeface="標楷體" pitchFamily="65" charset="-120"/>
                          <a:ea typeface="標楷體" pitchFamily="65" charset="-120"/>
                        </a:rPr>
                      </a:br>
                      <a:r>
                        <a:rPr lang="zh-TW" altLang="en-US" sz="2000" b="1" kern="1200" dirty="0">
                          <a:effectLst/>
                          <a:latin typeface="標楷體" pitchFamily="65" charset="-120"/>
                          <a:ea typeface="標楷體" pitchFamily="65" charset="-120"/>
                        </a:rPr>
                        <a:t>    </a:t>
                      </a:r>
                      <a:r>
                        <a:rPr lang="en-US" altLang="zh-TW" sz="2000" b="1" kern="1200" dirty="0">
                          <a:solidFill>
                            <a:srgbClr val="FF0000"/>
                          </a:solidFill>
                          <a:effectLst/>
                          <a:latin typeface="標楷體" pitchFamily="65" charset="-120"/>
                          <a:ea typeface="標楷體" pitchFamily="65" charset="-120"/>
                        </a:rPr>
                        <a:t>4</a:t>
                      </a:r>
                      <a:r>
                        <a:rPr lang="zh-TW" altLang="zh-TW" sz="2000" b="1" kern="1200" dirty="0">
                          <a:solidFill>
                            <a:srgbClr val="FF0000"/>
                          </a:solidFill>
                          <a:effectLst/>
                          <a:latin typeface="標楷體" pitchFamily="65" charset="-120"/>
                          <a:ea typeface="標楷體" pitchFamily="65" charset="-120"/>
                        </a:rPr>
                        <a:t>月</a:t>
                      </a:r>
                      <a:r>
                        <a:rPr lang="en-US" altLang="zh-TW" sz="2000" b="1" kern="1200" dirty="0">
                          <a:solidFill>
                            <a:srgbClr val="FF0000"/>
                          </a:solidFill>
                          <a:effectLst/>
                          <a:latin typeface="標楷體" pitchFamily="65" charset="-120"/>
                          <a:ea typeface="標楷體" pitchFamily="65" charset="-120"/>
                        </a:rPr>
                        <a:t>20</a:t>
                      </a:r>
                      <a:r>
                        <a:rPr lang="zh-TW" altLang="zh-TW" sz="2000" b="1" kern="1200" dirty="0">
                          <a:solidFill>
                            <a:srgbClr val="FF0000"/>
                          </a:solidFill>
                          <a:effectLst/>
                          <a:latin typeface="標楷體" pitchFamily="65" charset="-120"/>
                          <a:ea typeface="標楷體" pitchFamily="65" charset="-120"/>
                        </a:rPr>
                        <a:t>日</a:t>
                      </a:r>
                      <a:r>
                        <a:rPr lang="zh-TW" altLang="zh-TW" sz="2000" b="1" kern="1200" dirty="0">
                          <a:effectLst/>
                          <a:latin typeface="標楷體" pitchFamily="65" charset="-120"/>
                          <a:ea typeface="標楷體" pitchFamily="65" charset="-120"/>
                        </a:rPr>
                        <a:t>止</a:t>
                      </a:r>
                      <a:r>
                        <a:rPr lang="zh-TW" altLang="zh-TW" sz="2000" b="1" dirty="0">
                          <a:effectLst/>
                          <a:latin typeface="標楷體" pitchFamily="65" charset="-120"/>
                          <a:ea typeface="標楷體" pitchFamily="65" charset="-120"/>
                        </a:rPr>
                        <a:t> </a:t>
                      </a:r>
                      <a:endParaRPr lang="zh-TW" altLang="en-US" sz="2000" b="1" dirty="0">
                        <a:solidFill>
                          <a:schemeClr val="tx1"/>
                        </a:solidFill>
                        <a:latin typeface="標楷體" pitchFamily="65" charset="-120"/>
                        <a:ea typeface="標楷體" pitchFamily="65" charset="-120"/>
                        <a:cs typeface="BiauKai"/>
                      </a:endParaRPr>
                    </a:p>
                  </a:txBody>
                  <a:tcPr marT="50025" marB="50025" anchor="ctr">
                    <a:solidFill>
                      <a:srgbClr val="C5FFC5"/>
                    </a:solidFill>
                  </a:tcPr>
                </a:tc>
                <a:extLst>
                  <a:ext uri="{0D108BD9-81ED-4DB2-BD59-A6C34878D82A}">
                    <a16:rowId xmlns:a16="http://schemas.microsoft.com/office/drawing/2014/main" val="10001"/>
                  </a:ext>
                </a:extLst>
              </a:tr>
              <a:tr h="433616">
                <a:tc>
                  <a:txBody>
                    <a:bodyPr/>
                    <a:lstStyle/>
                    <a:p>
                      <a:pPr algn="ctr"/>
                      <a:r>
                        <a:rPr lang="zh-TW" altLang="zh-TW" sz="2000" b="0" kern="1200" dirty="0">
                          <a:effectLst/>
                          <a:latin typeface="標楷體" pitchFamily="65" charset="-120"/>
                          <a:ea typeface="標楷體" pitchFamily="65" charset="-120"/>
                        </a:rPr>
                        <a:t>無曠課記錄</a:t>
                      </a:r>
                      <a:endParaRPr lang="zh-TW" altLang="en-US" sz="2000" b="0" dirty="0">
                        <a:latin typeface="標楷體" pitchFamily="65" charset="-120"/>
                        <a:ea typeface="標楷體" pitchFamily="65" charset="-120"/>
                        <a:cs typeface="BiauKai"/>
                      </a:endParaRPr>
                    </a:p>
                  </a:txBody>
                  <a:tcPr marT="50025" marB="50025" anchor="ctr">
                    <a:solidFill>
                      <a:srgbClr val="C5FFC5"/>
                    </a:solidFill>
                  </a:tcPr>
                </a:tc>
                <a:tc>
                  <a:txBody>
                    <a:bodyPr/>
                    <a:lstStyle/>
                    <a:p>
                      <a:pPr marL="0" algn="l" defTabSz="914400" rtl="0" eaLnBrk="1" latinLnBrk="0" hangingPunct="1"/>
                      <a:r>
                        <a:rPr lang="zh-TW" altLang="en-US" sz="1700" b="0" kern="1200" dirty="0">
                          <a:effectLst/>
                          <a:latin typeface="標楷體" pitchFamily="65" charset="-120"/>
                          <a:ea typeface="標楷體" pitchFamily="65" charset="-120"/>
                        </a:rPr>
                        <a:t>每學期</a:t>
                      </a:r>
                      <a:r>
                        <a:rPr lang="en-US" altLang="zh-TW" sz="1700" b="0" kern="1200" dirty="0">
                          <a:effectLst/>
                          <a:latin typeface="標楷體" pitchFamily="65" charset="-120"/>
                          <a:ea typeface="標楷體" pitchFamily="65" charset="-120"/>
                        </a:rPr>
                        <a:t>2</a:t>
                      </a:r>
                      <a:r>
                        <a:rPr lang="zh-TW" altLang="en-US" sz="1700" b="0" kern="1200">
                          <a:effectLst/>
                          <a:latin typeface="標楷體" pitchFamily="65" charset="-120"/>
                          <a:ea typeface="標楷體" pitchFamily="65" charset="-120"/>
                        </a:rPr>
                        <a:t>分</a:t>
                      </a:r>
                      <a:br>
                        <a:rPr lang="en-US" altLang="zh-TW" sz="1700" b="0" kern="1200" dirty="0">
                          <a:effectLst/>
                          <a:latin typeface="標楷體" pitchFamily="65" charset="-120"/>
                          <a:ea typeface="標楷體" pitchFamily="65" charset="-120"/>
                        </a:rPr>
                      </a:br>
                      <a:r>
                        <a:rPr lang="zh-TW" altLang="zh-TW" sz="1700" b="0" kern="1200" dirty="0">
                          <a:effectLst/>
                          <a:latin typeface="標楷體" pitchFamily="65" charset="-120"/>
                          <a:ea typeface="標楷體" pitchFamily="65" charset="-120"/>
                        </a:rPr>
                        <a:t>最多採計</a:t>
                      </a:r>
                      <a:r>
                        <a:rPr lang="en-US" altLang="zh-TW" sz="1700" b="0" kern="1200" dirty="0">
                          <a:effectLst/>
                          <a:latin typeface="標楷體" pitchFamily="65" charset="-120"/>
                          <a:ea typeface="標楷體" pitchFamily="65" charset="-120"/>
                        </a:rPr>
                        <a:t>12</a:t>
                      </a:r>
                      <a:r>
                        <a:rPr lang="zh-TW" altLang="zh-TW" sz="1700" b="0" kern="1200" dirty="0">
                          <a:effectLst/>
                          <a:latin typeface="標楷體" pitchFamily="65" charset="-120"/>
                          <a:ea typeface="標楷體" pitchFamily="65" charset="-120"/>
                        </a:rPr>
                        <a:t>分 </a:t>
                      </a:r>
                      <a:endParaRPr lang="zh-TW" altLang="en-US" sz="1700" b="0" kern="1200" dirty="0">
                        <a:solidFill>
                          <a:schemeClr val="dk1"/>
                        </a:solidFill>
                        <a:effectLst/>
                        <a:latin typeface="標楷體" pitchFamily="65" charset="-120"/>
                        <a:ea typeface="標楷體" pitchFamily="65" charset="-120"/>
                        <a:cs typeface="BiauKai"/>
                      </a:endParaRPr>
                    </a:p>
                  </a:txBody>
                  <a:tcPr marT="50025" marB="50025" anchor="ctr">
                    <a:solidFill>
                      <a:srgbClr val="C5FFC5"/>
                    </a:solidFill>
                  </a:tcPr>
                </a:tc>
                <a:tc vMerge="1">
                  <a:txBody>
                    <a:bodyPr/>
                    <a:lstStyle/>
                    <a:p>
                      <a:endParaRPr lang="zh-TW" altLang="en-US" dirty="0"/>
                    </a:p>
                  </a:txBody>
                  <a:tcPr/>
                </a:tc>
                <a:extLst>
                  <a:ext uri="{0D108BD9-81ED-4DB2-BD59-A6C34878D82A}">
                    <a16:rowId xmlns:a16="http://schemas.microsoft.com/office/drawing/2014/main" val="10002"/>
                  </a:ext>
                </a:extLst>
              </a:tr>
              <a:tr h="1092118">
                <a:tc>
                  <a:txBody>
                    <a:bodyPr/>
                    <a:lstStyle/>
                    <a:p>
                      <a:pPr marL="0" algn="ctr" defTabSz="914400" rtl="0" eaLnBrk="1" latinLnBrk="0" hangingPunct="1"/>
                      <a:r>
                        <a:rPr lang="zh-TW" altLang="en-US" sz="2000" b="0" kern="1200" dirty="0">
                          <a:effectLst/>
                          <a:latin typeface="標楷體" pitchFamily="65" charset="-120"/>
                          <a:ea typeface="標楷體" pitchFamily="65" charset="-120"/>
                        </a:rPr>
                        <a:t>功過相抵後之獎勵</a:t>
                      </a:r>
                      <a:endParaRPr lang="zh-TW" altLang="en-US" sz="2000" b="0" kern="1200" dirty="0">
                        <a:solidFill>
                          <a:schemeClr val="dk1"/>
                        </a:solidFill>
                        <a:effectLst/>
                        <a:latin typeface="標楷體" pitchFamily="65" charset="-120"/>
                        <a:ea typeface="標楷體" pitchFamily="65" charset="-120"/>
                        <a:cs typeface="BiauKai"/>
                      </a:endParaRPr>
                    </a:p>
                  </a:txBody>
                  <a:tcPr marT="50025" marB="50025" anchor="ctr">
                    <a:solidFill>
                      <a:srgbClr val="E5FFE5"/>
                    </a:solidFill>
                  </a:tcPr>
                </a:tc>
                <a:tc>
                  <a:txBody>
                    <a:bodyPr/>
                    <a:lstStyle/>
                    <a:p>
                      <a:pPr algn="l"/>
                      <a:r>
                        <a:rPr lang="zh-TW" altLang="zh-TW" sz="1700" b="0" kern="1200" dirty="0">
                          <a:effectLst/>
                          <a:latin typeface="標楷體" pitchFamily="65" charset="-120"/>
                          <a:ea typeface="標楷體" pitchFamily="65" charset="-120"/>
                        </a:rPr>
                        <a:t>大功每次</a:t>
                      </a:r>
                      <a:r>
                        <a:rPr lang="en-US" altLang="zh-TW" sz="1700" b="0" kern="1200" dirty="0">
                          <a:effectLst/>
                          <a:latin typeface="標楷體" pitchFamily="65" charset="-120"/>
                          <a:ea typeface="標楷體" pitchFamily="65" charset="-120"/>
                        </a:rPr>
                        <a:t>4.5</a:t>
                      </a:r>
                      <a:r>
                        <a:rPr lang="zh-TW" altLang="zh-TW" sz="1700" b="0" kern="1200" dirty="0">
                          <a:effectLst/>
                          <a:latin typeface="標楷體" pitchFamily="65" charset="-120"/>
                          <a:ea typeface="標楷體" pitchFamily="65" charset="-120"/>
                        </a:rPr>
                        <a:t>分</a:t>
                      </a:r>
                      <a:br>
                        <a:rPr lang="en-US" altLang="zh-TW" sz="1700" b="0" kern="1200" dirty="0">
                          <a:effectLst/>
                          <a:latin typeface="標楷體" pitchFamily="65" charset="-120"/>
                          <a:ea typeface="標楷體" pitchFamily="65" charset="-120"/>
                        </a:rPr>
                      </a:br>
                      <a:r>
                        <a:rPr lang="zh-TW" altLang="zh-TW" sz="1700" b="0" kern="1200" dirty="0">
                          <a:effectLst/>
                          <a:latin typeface="標楷體" pitchFamily="65" charset="-120"/>
                          <a:ea typeface="標楷體" pitchFamily="65" charset="-120"/>
                        </a:rPr>
                        <a:t>小功每次</a:t>
                      </a:r>
                      <a:r>
                        <a:rPr lang="en-US" altLang="zh-TW" sz="1700" b="0" kern="1200" dirty="0">
                          <a:effectLst/>
                          <a:latin typeface="標楷體" pitchFamily="65" charset="-120"/>
                          <a:ea typeface="標楷體" pitchFamily="65" charset="-120"/>
                        </a:rPr>
                        <a:t>1.5</a:t>
                      </a:r>
                      <a:r>
                        <a:rPr lang="zh-TW" altLang="zh-TW" sz="1700" b="0" kern="1200" dirty="0">
                          <a:effectLst/>
                          <a:latin typeface="標楷體" pitchFamily="65" charset="-120"/>
                          <a:ea typeface="標楷體" pitchFamily="65" charset="-120"/>
                        </a:rPr>
                        <a:t>分</a:t>
                      </a:r>
                      <a:r>
                        <a:rPr lang="zh-TW" altLang="en-US" sz="1700" b="0" kern="1200" dirty="0">
                          <a:effectLst/>
                          <a:latin typeface="標楷體" pitchFamily="65" charset="-120"/>
                          <a:ea typeface="標楷體" pitchFamily="65" charset="-120"/>
                        </a:rPr>
                        <a:t> </a:t>
                      </a:r>
                      <a:br>
                        <a:rPr lang="en-US" altLang="zh-TW" sz="1700" b="0" kern="1200" dirty="0">
                          <a:effectLst/>
                          <a:latin typeface="標楷體" pitchFamily="65" charset="-120"/>
                          <a:ea typeface="標楷體" pitchFamily="65" charset="-120"/>
                        </a:rPr>
                      </a:br>
                      <a:r>
                        <a:rPr lang="zh-TW" altLang="zh-TW" sz="1700" b="0" kern="1200" dirty="0">
                          <a:effectLst/>
                          <a:latin typeface="標楷體" pitchFamily="65" charset="-120"/>
                          <a:ea typeface="標楷體" pitchFamily="65" charset="-120"/>
                        </a:rPr>
                        <a:t>嘉獎每次</a:t>
                      </a:r>
                      <a:r>
                        <a:rPr lang="en-US" altLang="zh-TW" sz="1700" b="0" kern="1200" dirty="0">
                          <a:effectLst/>
                          <a:latin typeface="標楷體" pitchFamily="65" charset="-120"/>
                          <a:ea typeface="標楷體" pitchFamily="65" charset="-120"/>
                        </a:rPr>
                        <a:t>0.5</a:t>
                      </a:r>
                      <a:r>
                        <a:rPr lang="zh-TW" altLang="zh-TW" sz="1700" b="0" kern="1200" dirty="0">
                          <a:effectLst/>
                          <a:latin typeface="標楷體" pitchFamily="65" charset="-120"/>
                          <a:ea typeface="標楷體" pitchFamily="65" charset="-120"/>
                        </a:rPr>
                        <a:t>分</a:t>
                      </a:r>
                      <a:endParaRPr lang="en-US" altLang="zh-TW" sz="1700" b="0" kern="1200" dirty="0">
                        <a:effectLst/>
                        <a:latin typeface="標楷體" pitchFamily="65" charset="-120"/>
                        <a:ea typeface="標楷體" pitchFamily="65" charset="-120"/>
                      </a:endParaRPr>
                    </a:p>
                    <a:p>
                      <a:pPr algn="l"/>
                      <a:r>
                        <a:rPr lang="zh-TW" altLang="zh-TW" sz="1700" b="0" kern="1200" dirty="0">
                          <a:effectLst/>
                          <a:latin typeface="標楷體" pitchFamily="65" charset="-120"/>
                          <a:ea typeface="標楷體" pitchFamily="65" charset="-120"/>
                        </a:rPr>
                        <a:t>最多採計</a:t>
                      </a:r>
                      <a:r>
                        <a:rPr lang="en-US" altLang="zh-TW" sz="1700" b="0" kern="1200" dirty="0">
                          <a:effectLst/>
                          <a:latin typeface="標楷體" pitchFamily="65" charset="-120"/>
                          <a:ea typeface="標楷體" pitchFamily="65" charset="-120"/>
                        </a:rPr>
                        <a:t>20</a:t>
                      </a:r>
                      <a:r>
                        <a:rPr lang="zh-TW" altLang="zh-TW" sz="1700" b="0" kern="1200" dirty="0">
                          <a:effectLst/>
                          <a:latin typeface="標楷體" pitchFamily="65" charset="-120"/>
                          <a:ea typeface="標楷體" pitchFamily="65" charset="-120"/>
                        </a:rPr>
                        <a:t>分</a:t>
                      </a:r>
                      <a:r>
                        <a:rPr lang="zh-TW" altLang="zh-TW" sz="1700" b="0" dirty="0">
                          <a:effectLst/>
                          <a:latin typeface="標楷體" pitchFamily="65" charset="-120"/>
                          <a:ea typeface="標楷體" pitchFamily="65" charset="-120"/>
                        </a:rPr>
                        <a:t> </a:t>
                      </a:r>
                      <a:endParaRPr lang="zh-TW" altLang="en-US" sz="1700" b="0" dirty="0">
                        <a:latin typeface="標楷體" pitchFamily="65" charset="-120"/>
                        <a:ea typeface="標楷體" pitchFamily="65" charset="-120"/>
                        <a:cs typeface="BiauKai"/>
                      </a:endParaRPr>
                    </a:p>
                  </a:txBody>
                  <a:tcPr marT="50025" marB="50025" anchor="ctr">
                    <a:solidFill>
                      <a:srgbClr val="E5FFE5"/>
                    </a:solidFill>
                  </a:tcPr>
                </a:tc>
                <a:tc vMerge="1">
                  <a:txBody>
                    <a:bodyPr/>
                    <a:lstStyle/>
                    <a:p>
                      <a:endParaRPr lang="zh-TW" altLang="en-US" dirty="0"/>
                    </a:p>
                  </a:txBody>
                  <a:tcPr/>
                </a:tc>
                <a:extLst>
                  <a:ext uri="{0D108BD9-81ED-4DB2-BD59-A6C34878D82A}">
                    <a16:rowId xmlns:a16="http://schemas.microsoft.com/office/drawing/2014/main" val="10003"/>
                  </a:ext>
                </a:extLst>
              </a:tr>
              <a:tr h="1190992">
                <a:tc>
                  <a:txBody>
                    <a:bodyPr/>
                    <a:lstStyle/>
                    <a:p>
                      <a:pPr algn="ctr"/>
                      <a:r>
                        <a:rPr lang="zh-TW" altLang="zh-TW" sz="2000" b="0" kern="1200" dirty="0">
                          <a:effectLst/>
                          <a:latin typeface="標楷體" pitchFamily="65" charset="-120"/>
                          <a:ea typeface="標楷體" pitchFamily="65" charset="-120"/>
                        </a:rPr>
                        <a:t>服務學習</a:t>
                      </a:r>
                      <a:r>
                        <a:rPr lang="zh-TW" altLang="zh-TW" sz="2000" b="0" dirty="0">
                          <a:effectLst/>
                          <a:latin typeface="標楷體" pitchFamily="65" charset="-120"/>
                          <a:ea typeface="標楷體" pitchFamily="65" charset="-120"/>
                        </a:rPr>
                        <a:t> </a:t>
                      </a:r>
                      <a:endParaRPr lang="zh-TW" altLang="en-US" sz="2000" b="0" dirty="0">
                        <a:latin typeface="標楷體" pitchFamily="65" charset="-120"/>
                        <a:ea typeface="標楷體" pitchFamily="65" charset="-120"/>
                        <a:cs typeface="BiauKai"/>
                      </a:endParaRPr>
                    </a:p>
                  </a:txBody>
                  <a:tcPr marT="50025" marB="50025" anchor="ctr">
                    <a:solidFill>
                      <a:srgbClr val="C5FFC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700" b="0" kern="1200" dirty="0">
                          <a:effectLst/>
                          <a:latin typeface="標楷體" pitchFamily="65" charset="-120"/>
                          <a:ea typeface="標楷體" pitchFamily="65" charset="-120"/>
                        </a:rPr>
                        <a:t>每學期每服務</a:t>
                      </a:r>
                      <a:endParaRPr lang="en-US" altLang="zh-TW" sz="1700" b="0" kern="1200" dirty="0">
                        <a:effectLst/>
                        <a:latin typeface="標楷體" pitchFamily="65" charset="-120"/>
                        <a:ea typeface="標楷體" pitchFamily="65"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700" b="0" kern="1200" dirty="0">
                          <a:effectLst/>
                          <a:latin typeface="標楷體" pitchFamily="65" charset="-120"/>
                          <a:ea typeface="標楷體" pitchFamily="65" charset="-120"/>
                        </a:rPr>
                        <a:t>滿</a:t>
                      </a:r>
                      <a:r>
                        <a:rPr lang="en-US" altLang="zh-TW" sz="1700" b="0" kern="1200" dirty="0">
                          <a:effectLst/>
                          <a:latin typeface="標楷體" pitchFamily="65" charset="-120"/>
                          <a:ea typeface="標楷體" pitchFamily="65" charset="-120"/>
                        </a:rPr>
                        <a:t>3</a:t>
                      </a:r>
                      <a:r>
                        <a:rPr lang="zh-TW" altLang="zh-TW" sz="1700" b="0" kern="1200" dirty="0">
                          <a:effectLst/>
                          <a:latin typeface="標楷體" pitchFamily="65" charset="-120"/>
                          <a:ea typeface="標楷體" pitchFamily="65" charset="-120"/>
                        </a:rPr>
                        <a:t>小時得</a:t>
                      </a:r>
                      <a:r>
                        <a:rPr lang="en-US" altLang="zh-TW" sz="1700" b="0" kern="1200" dirty="0">
                          <a:effectLst/>
                          <a:latin typeface="標楷體" pitchFamily="65" charset="-120"/>
                          <a:ea typeface="標楷體" pitchFamily="65" charset="-120"/>
                        </a:rPr>
                        <a:t>1</a:t>
                      </a:r>
                      <a:r>
                        <a:rPr lang="zh-TW" altLang="zh-TW" sz="1700" b="0" kern="1200" dirty="0">
                          <a:effectLst/>
                          <a:latin typeface="標楷體" pitchFamily="65" charset="-120"/>
                          <a:ea typeface="標楷體" pitchFamily="65" charset="-120"/>
                        </a:rPr>
                        <a:t>分</a:t>
                      </a:r>
                      <a:br>
                        <a:rPr lang="en-US" altLang="zh-TW" sz="1700" b="0" kern="1200" dirty="0">
                          <a:effectLst/>
                          <a:latin typeface="標楷體" pitchFamily="65" charset="-120"/>
                          <a:ea typeface="標楷體" pitchFamily="65" charset="-120"/>
                        </a:rPr>
                      </a:br>
                      <a:r>
                        <a:rPr lang="zh-TW" altLang="zh-TW" sz="1700" b="0" kern="1200" dirty="0">
                          <a:effectLst/>
                          <a:latin typeface="標楷體" pitchFamily="65" charset="-120"/>
                          <a:ea typeface="標楷體" pitchFamily="65" charset="-120"/>
                        </a:rPr>
                        <a:t>每學期最多採計</a:t>
                      </a:r>
                      <a:r>
                        <a:rPr lang="en-US" altLang="zh-TW" sz="1700" b="0" kern="1200" dirty="0">
                          <a:effectLst/>
                          <a:latin typeface="標楷體" pitchFamily="65" charset="-120"/>
                          <a:ea typeface="標楷體" pitchFamily="65" charset="-120"/>
                        </a:rPr>
                        <a:t>2</a:t>
                      </a:r>
                      <a:r>
                        <a:rPr lang="zh-TW" altLang="zh-TW" sz="1700" b="0" kern="1200" dirty="0">
                          <a:effectLst/>
                          <a:latin typeface="標楷體" pitchFamily="65" charset="-120"/>
                          <a:ea typeface="標楷體" pitchFamily="65" charset="-120"/>
                        </a:rPr>
                        <a:t>分</a:t>
                      </a:r>
                      <a:br>
                        <a:rPr lang="en-US" altLang="zh-TW" sz="1700" b="0" kern="1200" dirty="0">
                          <a:effectLst/>
                          <a:latin typeface="標楷體" pitchFamily="65" charset="-120"/>
                          <a:ea typeface="標楷體" pitchFamily="65" charset="-120"/>
                        </a:rPr>
                      </a:br>
                      <a:r>
                        <a:rPr lang="en-US" altLang="zh-TW" sz="1700" b="0" kern="1200" dirty="0">
                          <a:effectLst/>
                          <a:latin typeface="標楷體" pitchFamily="65" charset="-120"/>
                          <a:ea typeface="標楷體" pitchFamily="65" charset="-120"/>
                        </a:rPr>
                        <a:t>5</a:t>
                      </a:r>
                      <a:r>
                        <a:rPr lang="zh-TW" altLang="zh-TW" sz="1700" b="0" kern="1200" dirty="0">
                          <a:effectLst/>
                          <a:latin typeface="標楷體" pitchFamily="65" charset="-120"/>
                          <a:ea typeface="標楷體" pitchFamily="65" charset="-120"/>
                        </a:rPr>
                        <a:t>學期最多採計</a:t>
                      </a:r>
                      <a:r>
                        <a:rPr lang="en-US" altLang="zh-TW" sz="1700" b="0" kern="1200" dirty="0">
                          <a:effectLst/>
                          <a:latin typeface="標楷體" pitchFamily="65" charset="-120"/>
                          <a:ea typeface="標楷體" pitchFamily="65" charset="-120"/>
                        </a:rPr>
                        <a:t>10</a:t>
                      </a:r>
                      <a:r>
                        <a:rPr lang="zh-TW" altLang="zh-TW" sz="1700" b="0" kern="1200" dirty="0">
                          <a:effectLst/>
                          <a:latin typeface="標楷體" pitchFamily="65" charset="-120"/>
                          <a:ea typeface="標楷體" pitchFamily="65" charset="-120"/>
                        </a:rPr>
                        <a:t>分</a:t>
                      </a:r>
                      <a:endParaRPr lang="zh-TW" altLang="zh-TW" sz="1700" b="0" kern="1200" dirty="0">
                        <a:solidFill>
                          <a:schemeClr val="dk1"/>
                        </a:solidFill>
                        <a:effectLst/>
                        <a:latin typeface="標楷體" pitchFamily="65" charset="-120"/>
                        <a:ea typeface="標楷體" pitchFamily="65" charset="-120"/>
                        <a:cs typeface="BiauKai"/>
                      </a:endParaRPr>
                    </a:p>
                  </a:txBody>
                  <a:tcPr marT="50025" marB="50025" anchor="ctr">
                    <a:solidFill>
                      <a:srgbClr val="C5FFC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effectLst/>
                          <a:latin typeface="標楷體" pitchFamily="65" charset="-120"/>
                          <a:ea typeface="標楷體" pitchFamily="65" charset="-120"/>
                        </a:rPr>
                        <a:t> ●採計學期：</a:t>
                      </a:r>
                      <a:r>
                        <a:rPr lang="en-US" altLang="zh-TW" sz="2000" b="1" kern="1200" dirty="0">
                          <a:solidFill>
                            <a:srgbClr val="FF0000"/>
                          </a:solidFill>
                          <a:effectLst/>
                          <a:latin typeface="標楷體" pitchFamily="65" charset="-120"/>
                          <a:ea typeface="標楷體" pitchFamily="65" charset="-120"/>
                        </a:rPr>
                        <a:t>1-5</a:t>
                      </a:r>
                      <a:r>
                        <a:rPr lang="zh-TW" altLang="en-US" sz="2000" b="1" kern="1200" dirty="0">
                          <a:solidFill>
                            <a:srgbClr val="FF0000"/>
                          </a:solidFill>
                          <a:effectLst/>
                          <a:latin typeface="標楷體" pitchFamily="65" charset="-120"/>
                          <a:ea typeface="標楷體" pitchFamily="65" charset="-120"/>
                        </a:rPr>
                        <a:t>學期</a:t>
                      </a:r>
                      <a:endParaRPr lang="en-US" altLang="zh-TW" sz="2000" b="1" kern="1200" dirty="0">
                        <a:solidFill>
                          <a:srgbClr val="FF0000"/>
                        </a:solidFill>
                        <a:effectLst/>
                        <a:latin typeface="標楷體" pitchFamily="65" charset="-120"/>
                        <a:ea typeface="標楷體" pitchFamily="65"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國一上下</a:t>
                      </a:r>
                      <a:r>
                        <a:rPr lang="zh-TW" altLang="en-US"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國二上下</a:t>
                      </a:r>
                      <a:r>
                        <a:rPr lang="zh-TW" altLang="en-US" sz="2000" b="1" kern="1200" dirty="0">
                          <a:effectLst/>
                          <a:latin typeface="標楷體" pitchFamily="65" charset="-120"/>
                          <a:ea typeface="標楷體" pitchFamily="65" charset="-120"/>
                        </a:rPr>
                        <a:t>、</a:t>
                      </a:r>
                      <a:r>
                        <a:rPr lang="zh-TW" altLang="zh-TW" sz="2000" b="1" kern="1200" dirty="0">
                          <a:effectLst/>
                          <a:latin typeface="標楷體" pitchFamily="65" charset="-120"/>
                          <a:ea typeface="標楷體" pitchFamily="65" charset="-120"/>
                        </a:rPr>
                        <a:t>國三上</a:t>
                      </a:r>
                      <a:r>
                        <a:rPr lang="en-US" altLang="zh-TW" sz="2000" b="1" kern="1200" dirty="0">
                          <a:effectLst/>
                          <a:latin typeface="標楷體" pitchFamily="65" charset="-120"/>
                          <a:ea typeface="標楷體" pitchFamily="65" charset="-120"/>
                        </a:rPr>
                        <a:t>)</a:t>
                      </a:r>
                      <a:endParaRPr lang="zh-TW" altLang="en-US" sz="2000" b="1" dirty="0">
                        <a:solidFill>
                          <a:schemeClr val="tx1"/>
                        </a:solidFill>
                        <a:latin typeface="標楷體" pitchFamily="65" charset="-120"/>
                        <a:ea typeface="標楷體" pitchFamily="65" charset="-120"/>
                        <a:cs typeface="BiauKai"/>
                      </a:endParaRPr>
                    </a:p>
                  </a:txBody>
                  <a:tcPr marT="50025" marB="50025" anchor="ctr">
                    <a:solidFill>
                      <a:srgbClr val="C5FFC5"/>
                    </a:solidFill>
                  </a:tcPr>
                </a:tc>
                <a:extLst>
                  <a:ext uri="{0D108BD9-81ED-4DB2-BD59-A6C34878D82A}">
                    <a16:rowId xmlns:a16="http://schemas.microsoft.com/office/drawing/2014/main" val="10004"/>
                  </a:ext>
                </a:extLst>
              </a:tr>
              <a:tr h="1668315">
                <a:tc>
                  <a:txBody>
                    <a:bodyPr/>
                    <a:lstStyle/>
                    <a:p>
                      <a:pPr algn="ctr"/>
                      <a:r>
                        <a:rPr lang="zh-TW" altLang="zh-TW" sz="2000" kern="1200" dirty="0">
                          <a:solidFill>
                            <a:schemeClr val="dk1"/>
                          </a:solidFill>
                          <a:effectLst/>
                          <a:latin typeface="標楷體" panose="03000509000000000000" pitchFamily="65" charset="-120"/>
                          <a:ea typeface="標楷體" panose="03000509000000000000" pitchFamily="65" charset="-120"/>
                          <a:cs typeface="+mn-cs"/>
                        </a:rPr>
                        <a:t>本土語言認證</a:t>
                      </a:r>
                      <a:endParaRPr lang="zh-TW" altLang="en-US" sz="2000" b="1" dirty="0">
                        <a:latin typeface="標楷體" pitchFamily="65" charset="-120"/>
                        <a:ea typeface="標楷體" pitchFamily="65" charset="-120"/>
                        <a:cs typeface="BiauKai"/>
                      </a:endParaRPr>
                    </a:p>
                  </a:txBody>
                  <a:tcPr marT="50025" marB="50025" anchor="ctr">
                    <a:solidFill>
                      <a:srgbClr val="C5FFC5"/>
                    </a:solidFill>
                  </a:tcPr>
                </a:tc>
                <a:tc>
                  <a:txBody>
                    <a:bodyPr/>
                    <a:lstStyle/>
                    <a:p>
                      <a:r>
                        <a:rPr lang="zh-TW" altLang="zh-TW" sz="1700" kern="1200" dirty="0">
                          <a:solidFill>
                            <a:schemeClr val="dk1"/>
                          </a:solidFill>
                          <a:effectLst/>
                          <a:latin typeface="標楷體" panose="03000509000000000000" pitchFamily="65" charset="-120"/>
                          <a:ea typeface="標楷體" panose="03000509000000000000" pitchFamily="65" charset="-120"/>
                          <a:cs typeface="+mn-cs"/>
                        </a:rPr>
                        <a:t>通過原住民族語或客語或閩南語初級以上。</a:t>
                      </a:r>
                    </a:p>
                    <a:p>
                      <a:r>
                        <a:rPr lang="zh-TW" altLang="zh-TW" sz="1700" kern="1200" dirty="0">
                          <a:solidFill>
                            <a:schemeClr val="dk1"/>
                          </a:solidFill>
                          <a:effectLst/>
                          <a:latin typeface="標楷體" panose="03000509000000000000" pitchFamily="65" charset="-120"/>
                          <a:ea typeface="標楷體" panose="03000509000000000000" pitchFamily="65" charset="-120"/>
                          <a:cs typeface="+mn-cs"/>
                        </a:rPr>
                        <a:t>獲得其中一種認證即採計</a:t>
                      </a:r>
                      <a:r>
                        <a:rPr lang="en-US" altLang="zh-TW" sz="1700" kern="1200" dirty="0">
                          <a:solidFill>
                            <a:schemeClr val="dk1"/>
                          </a:solidFill>
                          <a:effectLst/>
                          <a:latin typeface="標楷體" panose="03000509000000000000" pitchFamily="65" charset="-120"/>
                          <a:ea typeface="標楷體" panose="03000509000000000000" pitchFamily="65" charset="-120"/>
                          <a:cs typeface="+mn-cs"/>
                        </a:rPr>
                        <a:t>2</a:t>
                      </a:r>
                      <a:r>
                        <a:rPr lang="zh-TW" altLang="zh-TW" sz="1700" kern="1200" dirty="0">
                          <a:solidFill>
                            <a:schemeClr val="dk1"/>
                          </a:solidFill>
                          <a:effectLst/>
                          <a:latin typeface="標楷體" panose="03000509000000000000" pitchFamily="65" charset="-120"/>
                          <a:ea typeface="標楷體" panose="03000509000000000000" pitchFamily="65" charset="-120"/>
                          <a:cs typeface="+mn-cs"/>
                        </a:rPr>
                        <a:t>分，最多採計</a:t>
                      </a:r>
                      <a:r>
                        <a:rPr lang="en-US" altLang="zh-TW" sz="1700" kern="1200" dirty="0">
                          <a:solidFill>
                            <a:schemeClr val="dk1"/>
                          </a:solidFill>
                          <a:effectLst/>
                          <a:latin typeface="標楷體" panose="03000509000000000000" pitchFamily="65" charset="-120"/>
                          <a:ea typeface="標楷體" panose="03000509000000000000" pitchFamily="65" charset="-120"/>
                          <a:cs typeface="+mn-cs"/>
                        </a:rPr>
                        <a:t>2</a:t>
                      </a:r>
                      <a:r>
                        <a:rPr lang="zh-TW" altLang="zh-TW" sz="1700" kern="1200" dirty="0">
                          <a:solidFill>
                            <a:schemeClr val="dk1"/>
                          </a:solidFill>
                          <a:effectLst/>
                          <a:latin typeface="標楷體" panose="03000509000000000000" pitchFamily="65" charset="-120"/>
                          <a:ea typeface="標楷體" panose="03000509000000000000" pitchFamily="65" charset="-120"/>
                          <a:cs typeface="+mn-cs"/>
                        </a:rPr>
                        <a:t>分。</a:t>
                      </a:r>
                      <a:endParaRPr lang="zh-TW" altLang="zh-TW" sz="1700" b="1" kern="1200" dirty="0">
                        <a:solidFill>
                          <a:schemeClr val="dk1"/>
                        </a:solidFill>
                        <a:effectLst/>
                        <a:latin typeface="標楷體" pitchFamily="65" charset="-120"/>
                        <a:ea typeface="標楷體" pitchFamily="65" charset="-120"/>
                        <a:cs typeface="BiauKai"/>
                      </a:endParaRPr>
                    </a:p>
                  </a:txBody>
                  <a:tcPr marT="50025" marB="50025" anchor="ctr">
                    <a:solidFill>
                      <a:srgbClr val="C5FFC5"/>
                    </a:solidFill>
                  </a:tcPr>
                </a:tc>
                <a:tc>
                  <a:txBody>
                    <a:bodyPr/>
                    <a:lstStyle/>
                    <a:p>
                      <a:r>
                        <a:rPr lang="zh-TW" altLang="zh-TW" sz="1800" b="1" kern="1200" dirty="0">
                          <a:solidFill>
                            <a:schemeClr val="dk1"/>
                          </a:solidFill>
                          <a:effectLst/>
                          <a:latin typeface="標楷體" panose="03000509000000000000" pitchFamily="65" charset="-120"/>
                          <a:ea typeface="標楷體" panose="03000509000000000000" pitchFamily="65" charset="-120"/>
                          <a:cs typeface="+mn-cs"/>
                        </a:rPr>
                        <a:t>採認主管機關核發之證書</a:t>
                      </a:r>
                      <a:r>
                        <a:rPr lang="zh-TW" altLang="en-US" sz="1800" b="1" kern="1200" dirty="0">
                          <a:solidFill>
                            <a:schemeClr val="dk1"/>
                          </a:solidFill>
                          <a:effectLst/>
                          <a:latin typeface="標楷體" panose="03000509000000000000" pitchFamily="65" charset="-120"/>
                          <a:ea typeface="標楷體" panose="03000509000000000000" pitchFamily="65" charset="-120"/>
                          <a:cs typeface="+mn-cs"/>
                        </a:rPr>
                        <a:t>：</a:t>
                      </a:r>
                      <a:endParaRPr lang="zh-TW" altLang="zh-TW" sz="1800" b="1" kern="1200" dirty="0">
                        <a:solidFill>
                          <a:schemeClr val="dk1"/>
                        </a:solidFill>
                        <a:effectLst/>
                        <a:latin typeface="標楷體" panose="03000509000000000000" pitchFamily="65" charset="-120"/>
                        <a:ea typeface="標楷體" panose="03000509000000000000" pitchFamily="65" charset="-120"/>
                        <a:cs typeface="+mn-cs"/>
                      </a:endParaRPr>
                    </a:p>
                    <a:p>
                      <a:r>
                        <a:rPr lang="en-US" altLang="zh-TW" sz="1800" kern="1200" dirty="0">
                          <a:solidFill>
                            <a:schemeClr val="dk1"/>
                          </a:solidFill>
                          <a:effectLst/>
                          <a:latin typeface="標楷體" panose="03000509000000000000" pitchFamily="65" charset="-120"/>
                          <a:ea typeface="標楷體" panose="03000509000000000000" pitchFamily="65" charset="-120"/>
                          <a:cs typeface="+mn-cs"/>
                        </a:rPr>
                        <a:t>1.</a:t>
                      </a:r>
                      <a:r>
                        <a:rPr lang="zh-TW" altLang="zh-TW" sz="1800" kern="1200" dirty="0">
                          <a:solidFill>
                            <a:schemeClr val="dk1"/>
                          </a:solidFill>
                          <a:effectLst/>
                          <a:latin typeface="標楷體" panose="03000509000000000000" pitchFamily="65" charset="-120"/>
                          <a:ea typeface="標楷體" panose="03000509000000000000" pitchFamily="65" charset="-120"/>
                          <a:cs typeface="+mn-cs"/>
                        </a:rPr>
                        <a:t>原住民族語為【原住民族委員會】</a:t>
                      </a:r>
                    </a:p>
                    <a:p>
                      <a:r>
                        <a:rPr lang="en-US" altLang="zh-TW" sz="1800" kern="1200" dirty="0">
                          <a:solidFill>
                            <a:schemeClr val="dk1"/>
                          </a:solidFill>
                          <a:effectLst/>
                          <a:latin typeface="標楷體" panose="03000509000000000000" pitchFamily="65" charset="-120"/>
                          <a:ea typeface="標楷體" panose="03000509000000000000" pitchFamily="65" charset="-120"/>
                          <a:cs typeface="+mn-cs"/>
                        </a:rPr>
                        <a:t>2.</a:t>
                      </a:r>
                      <a:r>
                        <a:rPr lang="zh-TW" altLang="zh-TW" sz="1800" kern="1200" dirty="0">
                          <a:solidFill>
                            <a:schemeClr val="dk1"/>
                          </a:solidFill>
                          <a:effectLst/>
                          <a:latin typeface="標楷體" panose="03000509000000000000" pitchFamily="65" charset="-120"/>
                          <a:ea typeface="標楷體" panose="03000509000000000000" pitchFamily="65" charset="-120"/>
                          <a:cs typeface="+mn-cs"/>
                        </a:rPr>
                        <a:t>客語為【客家委員會】</a:t>
                      </a:r>
                    </a:p>
                    <a:p>
                      <a:r>
                        <a:rPr lang="en-US" altLang="zh-TW" sz="1800" kern="1200" dirty="0">
                          <a:solidFill>
                            <a:schemeClr val="dk1"/>
                          </a:solidFill>
                          <a:effectLst/>
                          <a:latin typeface="標楷體" panose="03000509000000000000" pitchFamily="65" charset="-120"/>
                          <a:ea typeface="標楷體" panose="03000509000000000000" pitchFamily="65" charset="-120"/>
                          <a:cs typeface="+mn-cs"/>
                        </a:rPr>
                        <a:t>3.</a:t>
                      </a:r>
                      <a:r>
                        <a:rPr lang="zh-TW" altLang="zh-TW" sz="1800" kern="1200" dirty="0">
                          <a:solidFill>
                            <a:schemeClr val="dk1"/>
                          </a:solidFill>
                          <a:effectLst/>
                          <a:latin typeface="標楷體" panose="03000509000000000000" pitchFamily="65" charset="-120"/>
                          <a:ea typeface="標楷體" panose="03000509000000000000" pitchFamily="65" charset="-120"/>
                          <a:cs typeface="+mn-cs"/>
                        </a:rPr>
                        <a:t>閩南語為【教育部】</a:t>
                      </a:r>
                      <a:endParaRPr lang="zh-TW" altLang="en-US" sz="2000" b="1" dirty="0">
                        <a:solidFill>
                          <a:schemeClr val="tx1"/>
                        </a:solidFill>
                        <a:latin typeface="標楷體" pitchFamily="65" charset="-120"/>
                        <a:ea typeface="標楷體" pitchFamily="65" charset="-120"/>
                        <a:cs typeface="BiauKai"/>
                      </a:endParaRPr>
                    </a:p>
                  </a:txBody>
                  <a:tcPr marT="50025" marB="50025" anchor="ctr">
                    <a:solidFill>
                      <a:srgbClr val="C5FFC5"/>
                    </a:solidFill>
                  </a:tcPr>
                </a:tc>
                <a:extLst>
                  <a:ext uri="{0D108BD9-81ED-4DB2-BD59-A6C34878D82A}">
                    <a16:rowId xmlns:a16="http://schemas.microsoft.com/office/drawing/2014/main" val="2316326530"/>
                  </a:ext>
                </a:extLst>
              </a:tr>
            </a:tbl>
          </a:graphicData>
        </a:graphic>
      </p:graphicFrame>
      <p:sp>
        <p:nvSpPr>
          <p:cNvPr id="19" name="圓角矩形 18"/>
          <p:cNvSpPr/>
          <p:nvPr/>
        </p:nvSpPr>
        <p:spPr>
          <a:xfrm>
            <a:off x="7635771" y="2642887"/>
            <a:ext cx="3168650" cy="874713"/>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25" name="圓角矩形 24"/>
          <p:cNvSpPr/>
          <p:nvPr/>
        </p:nvSpPr>
        <p:spPr>
          <a:xfrm>
            <a:off x="7635771" y="5306837"/>
            <a:ext cx="3932836" cy="1463293"/>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grpSp>
        <p:nvGrpSpPr>
          <p:cNvPr id="3" name="群組 36"/>
          <p:cNvGrpSpPr/>
          <p:nvPr/>
        </p:nvGrpSpPr>
        <p:grpSpPr>
          <a:xfrm>
            <a:off x="6615627" y="3262030"/>
            <a:ext cx="1143000" cy="1053372"/>
            <a:chOff x="3649980" y="3331877"/>
            <a:chExt cx="1143000" cy="1053371"/>
          </a:xfrm>
          <a:solidFill>
            <a:srgbClr val="8F45C7"/>
          </a:solidFill>
        </p:grpSpPr>
        <p:sp>
          <p:nvSpPr>
            <p:cNvPr id="38" name="橢圓 37"/>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39" name="文字方塊 38"/>
            <p:cNvSpPr txBox="1"/>
            <p:nvPr/>
          </p:nvSpPr>
          <p:spPr>
            <a:xfrm>
              <a:off x="3867448" y="3485844"/>
              <a:ext cx="704039" cy="707885"/>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dirty="0">
                  <a:solidFill>
                    <a:prstClr val="white">
                      <a:lumMod val="95000"/>
                    </a:prstClr>
                  </a:solidFill>
                </a:rPr>
                <a:t>54</a:t>
              </a:r>
              <a:endParaRPr kumimoji="0" lang="zh-TW" altLang="en-US" sz="4000" dirty="0">
                <a:solidFill>
                  <a:prstClr val="white">
                    <a:lumMod val="95000"/>
                  </a:prstClr>
                </a:solidFill>
              </a:endParaRPr>
            </a:p>
          </p:txBody>
        </p:sp>
      </p:grpSp>
      <p:grpSp>
        <p:nvGrpSpPr>
          <p:cNvPr id="4" name="群組 44"/>
          <p:cNvGrpSpPr/>
          <p:nvPr/>
        </p:nvGrpSpPr>
        <p:grpSpPr>
          <a:xfrm>
            <a:off x="8940800" y="3262029"/>
            <a:ext cx="1143000" cy="1053372"/>
            <a:chOff x="3649980" y="3331877"/>
            <a:chExt cx="1143000" cy="1053371"/>
          </a:xfrm>
          <a:solidFill>
            <a:srgbClr val="8F45C7"/>
          </a:solidFill>
        </p:grpSpPr>
        <p:sp>
          <p:nvSpPr>
            <p:cNvPr id="46" name="橢圓 45"/>
            <p:cNvSpPr/>
            <p:nvPr/>
          </p:nvSpPr>
          <p:spPr>
            <a:xfrm>
              <a:off x="3649980" y="3331877"/>
              <a:ext cx="1143000" cy="1053371"/>
            </a:xfrm>
            <a:prstGeom prst="ellipse">
              <a:avLst/>
            </a:prstGeom>
            <a:grp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47" name="文字方塊 46"/>
            <p:cNvSpPr txBox="1"/>
            <p:nvPr/>
          </p:nvSpPr>
          <p:spPr>
            <a:xfrm>
              <a:off x="3846532" y="3485844"/>
              <a:ext cx="704640" cy="707885"/>
            </a:xfrm>
            <a:prstGeom prst="rect">
              <a:avLst/>
            </a:prstGeom>
            <a:noFill/>
            <a:ln>
              <a:noFill/>
            </a:ln>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wrap="none">
              <a:spAutoFit/>
            </a:bodyPr>
            <a:lstStyle/>
            <a:p>
              <a:pPr eaLnBrk="1" hangingPunct="1">
                <a:defRPr/>
              </a:pPr>
              <a:r>
                <a:rPr kumimoji="0" lang="en-US" altLang="zh-TW" sz="4000" dirty="0">
                  <a:solidFill>
                    <a:prstClr val="white">
                      <a:lumMod val="95000"/>
                    </a:prstClr>
                  </a:solidFill>
                </a:rPr>
                <a:t>40</a:t>
              </a:r>
              <a:endParaRPr kumimoji="0" lang="zh-TW" altLang="en-US" sz="4000" dirty="0">
                <a:solidFill>
                  <a:prstClr val="white">
                    <a:lumMod val="95000"/>
                  </a:prstClr>
                </a:solidFill>
              </a:endParaRPr>
            </a:p>
          </p:txBody>
        </p:sp>
      </p:grpSp>
      <p:sp>
        <p:nvSpPr>
          <p:cNvPr id="48" name="向右箭號 47"/>
          <p:cNvSpPr/>
          <p:nvPr/>
        </p:nvSpPr>
        <p:spPr>
          <a:xfrm>
            <a:off x="7915558" y="3416940"/>
            <a:ext cx="879793" cy="701099"/>
          </a:xfrm>
          <a:prstGeom prst="rightArrow">
            <a:avLst/>
          </a:prstGeom>
          <a:solidFill>
            <a:srgbClr val="8F45C7"/>
          </a:solidFill>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8" name="等腰三角形 27"/>
          <p:cNvSpPr/>
          <p:nvPr/>
        </p:nvSpPr>
        <p:spPr>
          <a:xfrm rot="5400000">
            <a:off x="1678605" y="1402747"/>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9" name="等腰三角形 28"/>
          <p:cNvSpPr/>
          <p:nvPr/>
        </p:nvSpPr>
        <p:spPr>
          <a:xfrm rot="5400000">
            <a:off x="1678604" y="2181823"/>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30" name="等腰三角形 29"/>
          <p:cNvSpPr/>
          <p:nvPr/>
        </p:nvSpPr>
        <p:spPr>
          <a:xfrm rot="5400000">
            <a:off x="1678605" y="2919471"/>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31" name="等腰三角形 30"/>
          <p:cNvSpPr/>
          <p:nvPr/>
        </p:nvSpPr>
        <p:spPr>
          <a:xfrm rot="5400000">
            <a:off x="1678605" y="5710486"/>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graphicFrame>
        <p:nvGraphicFramePr>
          <p:cNvPr id="37" name="資料庫圖表 36"/>
          <p:cNvGraphicFramePr/>
          <p:nvPr>
            <p:extLst>
              <p:ext uri="{D42A27DB-BD31-4B8C-83A1-F6EECF244321}">
                <p14:modId xmlns:p14="http://schemas.microsoft.com/office/powerpoint/2010/main" val="4097770120"/>
              </p:ext>
            </p:extLst>
          </p:nvPr>
        </p:nvGraphicFramePr>
        <p:xfrm>
          <a:off x="2279576" y="197965"/>
          <a:ext cx="7704859" cy="6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0" name="矩形 39"/>
          <p:cNvSpPr>
            <a:spLocks noChangeArrowheads="1"/>
          </p:cNvSpPr>
          <p:nvPr/>
        </p:nvSpPr>
        <p:spPr bwMode="auto">
          <a:xfrm>
            <a:off x="5778184" y="286867"/>
            <a:ext cx="35179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kumimoji="0" lang="zh-TW" altLang="en-US" sz="2500" b="1" dirty="0">
                <a:solidFill>
                  <a:srgbClr val="17375E"/>
                </a:solidFill>
                <a:latin typeface="微軟正黑體" pitchFamily="34" charset="-120"/>
                <a:ea typeface="微軟正黑體" pitchFamily="34" charset="-120"/>
              </a:rPr>
              <a:t>總分</a:t>
            </a:r>
            <a:r>
              <a:rPr kumimoji="0" lang="en-US" altLang="zh-TW" sz="2500" b="1" dirty="0">
                <a:solidFill>
                  <a:srgbClr val="17375E"/>
                </a:solidFill>
                <a:latin typeface="微軟正黑體" pitchFamily="34" charset="-120"/>
                <a:ea typeface="微軟正黑體" pitchFamily="34" charset="-120"/>
              </a:rPr>
              <a:t>54</a:t>
            </a:r>
            <a:r>
              <a:rPr kumimoji="0" lang="zh-TW" altLang="en-US" sz="2500" b="1" dirty="0">
                <a:solidFill>
                  <a:srgbClr val="17375E"/>
                </a:solidFill>
                <a:latin typeface="微軟正黑體" pitchFamily="34" charset="-120"/>
                <a:ea typeface="微軟正黑體" pitchFamily="34" charset="-120"/>
              </a:rPr>
              <a:t>分、採計</a:t>
            </a:r>
            <a:r>
              <a:rPr kumimoji="0" lang="en-US" altLang="zh-TW" sz="2500" b="1" dirty="0">
                <a:solidFill>
                  <a:srgbClr val="17375E"/>
                </a:solidFill>
                <a:latin typeface="微軟正黑體" pitchFamily="34" charset="-120"/>
                <a:ea typeface="微軟正黑體" pitchFamily="34" charset="-120"/>
              </a:rPr>
              <a:t>40</a:t>
            </a:r>
            <a:r>
              <a:rPr kumimoji="0" lang="zh-TW" altLang="en-US" sz="2500" b="1" dirty="0">
                <a:solidFill>
                  <a:srgbClr val="17375E"/>
                </a:solidFill>
                <a:latin typeface="微軟正黑體" pitchFamily="34" charset="-120"/>
                <a:ea typeface="微軟正黑體" pitchFamily="34" charset="-120"/>
              </a:rPr>
              <a:t>分</a:t>
            </a:r>
          </a:p>
        </p:txBody>
      </p:sp>
      <p:sp>
        <p:nvSpPr>
          <p:cNvPr id="26" name="圓角矩形 25"/>
          <p:cNvSpPr/>
          <p:nvPr/>
        </p:nvSpPr>
        <p:spPr>
          <a:xfrm>
            <a:off x="7678404" y="4049984"/>
            <a:ext cx="3890203" cy="1060774"/>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solidFill>
                <a:prstClr val="white"/>
              </a:solidFill>
            </a:endParaRPr>
          </a:p>
        </p:txBody>
      </p:sp>
      <p:sp>
        <p:nvSpPr>
          <p:cNvPr id="41" name="等腰三角形 40">
            <a:extLst>
              <a:ext uri="{FF2B5EF4-FFF2-40B4-BE49-F238E27FC236}">
                <a16:creationId xmlns:a16="http://schemas.microsoft.com/office/drawing/2014/main" id="{8543034B-D08E-4D0E-9016-459EB6B4BBBE}"/>
              </a:ext>
            </a:extLst>
          </p:cNvPr>
          <p:cNvSpPr/>
          <p:nvPr/>
        </p:nvSpPr>
        <p:spPr>
          <a:xfrm rot="5400000">
            <a:off x="1678605" y="4240525"/>
            <a:ext cx="495216" cy="426911"/>
          </a:xfrm>
          <a:prstGeom prst="triangle">
            <a:avLst/>
          </a:prstGeom>
          <a:solidFill>
            <a:srgbClr val="8F45C7"/>
          </a:solidFill>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0" name="Freeform 27">
            <a:extLst>
              <a:ext uri="{FF2B5EF4-FFF2-40B4-BE49-F238E27FC236}">
                <a16:creationId xmlns:a16="http://schemas.microsoft.com/office/drawing/2014/main" id="{AE6A4608-8B99-4242-AC4F-74A5D3C11576}"/>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8"/>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28"/>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30"/>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28"/>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29"/>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30"/>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9"/>
                                        </p:tgtEl>
                                        <p:attrNameLst>
                                          <p:attrName>style.visibility</p:attrName>
                                        </p:attrNameLst>
                                      </p:cBhvr>
                                      <p:to>
                                        <p:strVal val="hidden"/>
                                      </p:to>
                                    </p:set>
                                  </p:childTnLst>
                                </p:cTn>
                              </p:par>
                            </p:childTnLst>
                          </p:cTn>
                        </p:par>
                        <p:par>
                          <p:cTn id="33" fill="hold">
                            <p:stCondLst>
                              <p:cond delay="0"/>
                            </p:stCondLst>
                            <p:childTnLst>
                              <p:par>
                                <p:cTn id="34" presetID="1" presetClass="entr" presetSubtype="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2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childTnLst>
                                </p:cTn>
                              </p:par>
                              <p:par>
                                <p:cTn id="50" presetID="1" presetClass="exit" presetSubtype="0" fill="hold" grpId="1" nodeType="withEffect">
                                  <p:stCondLst>
                                    <p:cond delay="0"/>
                                  </p:stCondLst>
                                  <p:childTnLst>
                                    <p:set>
                                      <p:cBhvr>
                                        <p:cTn id="51" dur="1" fill="hold">
                                          <p:stCondLst>
                                            <p:cond delay="0"/>
                                          </p:stCondLst>
                                        </p:cTn>
                                        <p:tgtEl>
                                          <p:spTgt spid="41"/>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left)">
                                      <p:cBhvr>
                                        <p:cTn id="56" dur="500"/>
                                        <p:tgtEl>
                                          <p:spTgt spid="3"/>
                                        </p:tgtEl>
                                      </p:cBhvr>
                                    </p:animEffect>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p:stCondLst>
                              <p:cond delay="1000"/>
                            </p:stCondLst>
                            <p:childTnLst>
                              <p:par>
                                <p:cTn id="62" presetID="22" presetClass="entr" presetSubtype="8"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5" grpId="0" animBg="1"/>
      <p:bldP spid="31" grpId="0" animBg="1"/>
      <p:bldP spid="40" grpId="0"/>
      <p:bldP spid="26" grpId="0" animBg="1"/>
      <p:bldP spid="26" grpId="1" animBg="1"/>
      <p:bldP spid="41" grpId="0" animBg="1"/>
      <p:bldP spid="41"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4283407745"/>
              </p:ext>
            </p:extLst>
          </p:nvPr>
        </p:nvGraphicFramePr>
        <p:xfrm>
          <a:off x="1870075" y="1879600"/>
          <a:ext cx="8520113" cy="2232025"/>
        </p:xfrm>
        <a:graphic>
          <a:graphicData uri="http://schemas.openxmlformats.org/drawingml/2006/table">
            <a:tbl>
              <a:tblPr firstRow="1" bandRow="1">
                <a:tableStyleId>{00A15C55-8517-42AA-B614-E9B94910E393}</a:tableStyleId>
              </a:tblPr>
              <a:tblGrid>
                <a:gridCol w="1441592">
                  <a:extLst>
                    <a:ext uri="{9D8B030D-6E8A-4147-A177-3AD203B41FA5}">
                      <a16:colId xmlns:a16="http://schemas.microsoft.com/office/drawing/2014/main" val="20000"/>
                    </a:ext>
                  </a:extLst>
                </a:gridCol>
                <a:gridCol w="2334441">
                  <a:extLst>
                    <a:ext uri="{9D8B030D-6E8A-4147-A177-3AD203B41FA5}">
                      <a16:colId xmlns:a16="http://schemas.microsoft.com/office/drawing/2014/main" val="20001"/>
                    </a:ext>
                  </a:extLst>
                </a:gridCol>
                <a:gridCol w="4744080">
                  <a:extLst>
                    <a:ext uri="{9D8B030D-6E8A-4147-A177-3AD203B41FA5}">
                      <a16:colId xmlns:a16="http://schemas.microsoft.com/office/drawing/2014/main" val="20002"/>
                    </a:ext>
                  </a:extLst>
                </a:gridCol>
              </a:tblGrid>
              <a:tr h="6144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700" u="none" strike="noStrike" cap="none" normalizeH="0" baseline="0" dirty="0">
                          <a:ln>
                            <a:noFill/>
                          </a:ln>
                          <a:effectLst/>
                          <a:latin typeface="標楷體" pitchFamily="65" charset="-120"/>
                          <a:ea typeface="標楷體" pitchFamily="65" charset="-120"/>
                        </a:rPr>
                        <a:t>項目</a:t>
                      </a:r>
                      <a:endParaRPr kumimoji="0" lang="zh-TW" altLang="en-US" sz="2700" b="1" i="0" u="none" strike="noStrike" cap="none" normalizeH="0" baseline="0" dirty="0">
                        <a:ln>
                          <a:noFill/>
                        </a:ln>
                        <a:solidFill>
                          <a:srgbClr val="FFFFFF"/>
                        </a:solidFill>
                        <a:effectLst/>
                        <a:latin typeface="標楷體" pitchFamily="65" charset="-120"/>
                        <a:ea typeface="標楷體" pitchFamily="65" charset="-120"/>
                        <a:cs typeface="BiauKai" charset="0"/>
                      </a:endParaRPr>
                    </a:p>
                  </a:txBody>
                  <a:tcPr marL="91425" marR="91425" marT="45736" marB="45736" anchor="ctr" horzOverflow="overflow">
                    <a:solidFill>
                      <a:srgbClr val="FF66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700" u="none" strike="noStrike" cap="none" normalizeH="0" baseline="0" dirty="0">
                          <a:ln>
                            <a:noFill/>
                          </a:ln>
                          <a:effectLst/>
                          <a:latin typeface="標楷體" pitchFamily="65" charset="-120"/>
                          <a:ea typeface="標楷體" pitchFamily="65" charset="-120"/>
                        </a:rPr>
                        <a:t>給分</a:t>
                      </a:r>
                      <a:endParaRPr kumimoji="0" lang="zh-TW" altLang="en-US" sz="2700" b="1" i="0" u="none" strike="noStrike" cap="none" normalizeH="0" baseline="0" dirty="0">
                        <a:ln>
                          <a:noFill/>
                        </a:ln>
                        <a:solidFill>
                          <a:srgbClr val="FFFFFF"/>
                        </a:solidFill>
                        <a:effectLst/>
                        <a:latin typeface="標楷體" pitchFamily="65" charset="-120"/>
                        <a:ea typeface="標楷體" pitchFamily="65" charset="-120"/>
                        <a:cs typeface="BiauKai" charset="0"/>
                      </a:endParaRPr>
                    </a:p>
                  </a:txBody>
                  <a:tcPr marL="91425" marR="91425" marT="45736" marB="45736" anchor="ctr" horzOverflow="overflow">
                    <a:solidFill>
                      <a:srgbClr val="FF66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700" u="none" strike="noStrike" cap="none" normalizeH="0" baseline="0" dirty="0">
                          <a:ln>
                            <a:noFill/>
                          </a:ln>
                          <a:effectLst/>
                          <a:latin typeface="標楷體" pitchFamily="65" charset="-120"/>
                          <a:ea typeface="標楷體" pitchFamily="65" charset="-120"/>
                        </a:rPr>
                        <a:t>說明</a:t>
                      </a:r>
                      <a:endParaRPr kumimoji="0" lang="zh-TW" altLang="en-US" sz="2700" b="1" i="0" u="none" strike="noStrike" cap="none" normalizeH="0" baseline="0" dirty="0">
                        <a:ln>
                          <a:noFill/>
                        </a:ln>
                        <a:solidFill>
                          <a:srgbClr val="FFFFFF"/>
                        </a:solidFill>
                        <a:effectLst/>
                        <a:latin typeface="標楷體" pitchFamily="65" charset="-120"/>
                        <a:ea typeface="標楷體" pitchFamily="65" charset="-120"/>
                        <a:cs typeface="BiauKai" charset="0"/>
                      </a:endParaRPr>
                    </a:p>
                  </a:txBody>
                  <a:tcPr marL="91425" marR="91425" marT="45736" marB="45736" anchor="ctr" horzOverflow="overflow">
                    <a:solidFill>
                      <a:srgbClr val="FF6699"/>
                    </a:solidFill>
                  </a:tcPr>
                </a:tc>
                <a:extLst>
                  <a:ext uri="{0D108BD9-81ED-4DB2-BD59-A6C34878D82A}">
                    <a16:rowId xmlns:a16="http://schemas.microsoft.com/office/drawing/2014/main" val="10000"/>
                  </a:ext>
                </a:extLst>
              </a:tr>
              <a:tr h="161759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國中教育會考成績 </a:t>
                      </a:r>
                      <a:endParaRPr kumimoji="0" lang="zh-TW" altLang="en-US" sz="2400" b="1" i="0" u="none" strike="noStrike" cap="none" normalizeH="0" baseline="0" dirty="0">
                        <a:ln>
                          <a:noFill/>
                        </a:ln>
                        <a:solidFill>
                          <a:schemeClr val="accent5">
                            <a:lumMod val="50000"/>
                          </a:schemeClr>
                        </a:solidFill>
                        <a:effectLst/>
                        <a:latin typeface="標楷體" pitchFamily="65" charset="-120"/>
                        <a:ea typeface="標楷體" pitchFamily="65" charset="-120"/>
                        <a:cs typeface="BiauKai" charset="0"/>
                      </a:endParaRPr>
                    </a:p>
                  </a:txBody>
                  <a:tcPr marL="91425" marR="91425" marT="45736" marB="45736" anchor="ctr" horzOverflow="overflow">
                    <a:solidFill>
                      <a:srgbClr val="FFD1E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精  熟</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(A)</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6</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分</a:t>
                      </a:r>
                      <a:endPar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基  礎</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(B)</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4</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分  </a:t>
                      </a:r>
                      <a:endPar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待加強</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(C)</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2</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分</a:t>
                      </a:r>
                      <a:endParaRPr kumimoji="0" lang="zh-TW" altLang="en-US" sz="2400" b="1" i="0" u="none" strike="noStrike" cap="none" normalizeH="0" baseline="0" dirty="0">
                        <a:ln>
                          <a:noFill/>
                        </a:ln>
                        <a:solidFill>
                          <a:schemeClr val="accent5">
                            <a:lumMod val="50000"/>
                          </a:schemeClr>
                        </a:solidFill>
                        <a:effectLst/>
                        <a:latin typeface="標楷體" pitchFamily="65" charset="-120"/>
                        <a:ea typeface="標楷體" pitchFamily="65" charset="-120"/>
                        <a:cs typeface="BiauKai" charset="0"/>
                      </a:endParaRPr>
                    </a:p>
                  </a:txBody>
                  <a:tcPr marL="91425" marR="91425" marT="45736" marB="45736" anchor="ctr" horzOverflow="overflow">
                    <a:solidFill>
                      <a:srgbClr val="FFD1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共五科 </a:t>
                      </a:r>
                      <a:b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b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a:t>
                      </a:r>
                      <a:r>
                        <a:rPr kumimoji="0" lang="zh-TW" altLang="en-US" sz="2400" b="1" u="none" strike="noStrike" cap="none" normalizeH="0" baseline="0" dirty="0">
                          <a:ln>
                            <a:noFill/>
                          </a:ln>
                          <a:solidFill>
                            <a:schemeClr val="accent5">
                              <a:lumMod val="50000"/>
                            </a:schemeClr>
                          </a:solidFill>
                          <a:effectLst/>
                          <a:latin typeface="標楷體" pitchFamily="65" charset="-120"/>
                          <a:ea typeface="標楷體" pitchFamily="65" charset="-120"/>
                        </a:rPr>
                        <a:t>國文、數學、英語、社會、自然</a:t>
                      </a:r>
                      <a:r>
                        <a:rPr kumimoji="0" lang="en-US" altLang="zh-TW" sz="2400" b="1" u="none" strike="noStrike" cap="none" normalizeH="0" baseline="0" dirty="0">
                          <a:ln>
                            <a:noFill/>
                          </a:ln>
                          <a:solidFill>
                            <a:schemeClr val="accent5">
                              <a:lumMod val="50000"/>
                            </a:schemeClr>
                          </a:solidFill>
                          <a:effectLst/>
                          <a:latin typeface="標楷體" pitchFamily="65" charset="-120"/>
                          <a:ea typeface="標楷體" pitchFamily="65" charset="-120"/>
                        </a:rPr>
                        <a:t>)</a:t>
                      </a:r>
                      <a:endParaRPr kumimoji="0" lang="zh-TW" altLang="en-US" sz="2400" b="1" i="0" u="none" strike="noStrike" cap="none" normalizeH="0" baseline="0" dirty="0">
                        <a:ln>
                          <a:noFill/>
                        </a:ln>
                        <a:solidFill>
                          <a:schemeClr val="accent5">
                            <a:lumMod val="50000"/>
                          </a:schemeClr>
                        </a:solidFill>
                        <a:effectLst/>
                        <a:latin typeface="標楷體" pitchFamily="65" charset="-120"/>
                        <a:ea typeface="標楷體" pitchFamily="65" charset="-120"/>
                        <a:cs typeface="BiauKai" charset="0"/>
                      </a:endParaRPr>
                    </a:p>
                  </a:txBody>
                  <a:tcPr marL="91425" marR="91425" marT="45736" marB="45736" anchor="ctr" horzOverflow="overflow">
                    <a:solidFill>
                      <a:srgbClr val="FFD1E0"/>
                    </a:solidFill>
                  </a:tcPr>
                </a:tc>
                <a:extLst>
                  <a:ext uri="{0D108BD9-81ED-4DB2-BD59-A6C34878D82A}">
                    <a16:rowId xmlns:a16="http://schemas.microsoft.com/office/drawing/2014/main" val="10001"/>
                  </a:ext>
                </a:extLst>
              </a:tr>
            </a:tbl>
          </a:graphicData>
        </a:graphic>
      </p:graphicFrame>
      <p:graphicFrame>
        <p:nvGraphicFramePr>
          <p:cNvPr id="13" name="資料庫圖表 12"/>
          <p:cNvGraphicFramePr/>
          <p:nvPr/>
        </p:nvGraphicFramePr>
        <p:xfrm>
          <a:off x="3520111" y="927639"/>
          <a:ext cx="6464324" cy="6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5009" name="矩形 13"/>
          <p:cNvSpPr>
            <a:spLocks noChangeArrowheads="1"/>
          </p:cNvSpPr>
          <p:nvPr/>
        </p:nvSpPr>
        <p:spPr bwMode="auto">
          <a:xfrm>
            <a:off x="6240463" y="1019175"/>
            <a:ext cx="3516312"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kumimoji="0" lang="en-US" altLang="zh-TW" sz="2500" b="1">
                <a:solidFill>
                  <a:srgbClr val="17375E"/>
                </a:solidFill>
                <a:latin typeface="微軟正黑體" pitchFamily="34" charset="-120"/>
                <a:ea typeface="微軟正黑體" pitchFamily="34" charset="-120"/>
              </a:rPr>
              <a:t>30</a:t>
            </a:r>
            <a:r>
              <a:rPr kumimoji="0" lang="zh-TW" altLang="en-US" sz="2500" b="1">
                <a:solidFill>
                  <a:srgbClr val="17375E"/>
                </a:solidFill>
                <a:latin typeface="微軟正黑體" pitchFamily="34" charset="-120"/>
                <a:ea typeface="微軟正黑體" pitchFamily="34" charset="-120"/>
              </a:rPr>
              <a:t>分</a:t>
            </a:r>
          </a:p>
        </p:txBody>
      </p:sp>
      <p:pic>
        <p:nvPicPr>
          <p:cNvPr id="85010"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p:blipFill>
        <p:spPr bwMode="auto">
          <a:xfrm>
            <a:off x="4992718" y="4111625"/>
            <a:ext cx="2090677"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p:blipFill>
        <p:spPr bwMode="auto">
          <a:xfrm>
            <a:off x="7124648" y="5201598"/>
            <a:ext cx="1612143" cy="1457525"/>
          </a:xfrm>
          <a:prstGeom prst="rect">
            <a:avLst/>
          </a:prstGeom>
          <a:ln>
            <a:noFill/>
          </a:ln>
          <a:effectLst>
            <a:softEdge rad="112500"/>
          </a:effectLst>
        </p:spPr>
      </p:pic>
      <p:sp>
        <p:nvSpPr>
          <p:cNvPr id="7" name="Freeform 27">
            <a:extLst>
              <a:ext uri="{FF2B5EF4-FFF2-40B4-BE49-F238E27FC236}">
                <a16:creationId xmlns:a16="http://schemas.microsoft.com/office/drawing/2014/main" id="{247AD92F-CA29-439A-BD6E-6427C2FD4C06}"/>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10"/>
            <a:stretch>
              <a:fillRect/>
            </a:stretch>
          </a:blipFill>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pic>
        <p:nvPicPr>
          <p:cNvPr id="12" name="图片 4">
            <a:extLst>
              <a:ext uri="{FF2B5EF4-FFF2-40B4-BE49-F238E27FC236}">
                <a16:creationId xmlns:a16="http://schemas.microsoft.com/office/drawing/2014/main" id="{CFEEF338-69FC-4541-8CDA-34F698C2910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46424" t="8814" b="40542"/>
          <a:stretch/>
        </p:blipFill>
        <p:spPr>
          <a:xfrm rot="10800000" flipV="1">
            <a:off x="7896200" y="2595900"/>
            <a:ext cx="4295800" cy="4329773"/>
          </a:xfrm>
          <a:prstGeom prst="rect">
            <a:avLst/>
          </a:prstGeom>
        </p:spPr>
      </p:pic>
      <p:pic>
        <p:nvPicPr>
          <p:cNvPr id="11" name="图片 5">
            <a:extLst>
              <a:ext uri="{FF2B5EF4-FFF2-40B4-BE49-F238E27FC236}">
                <a16:creationId xmlns:a16="http://schemas.microsoft.com/office/drawing/2014/main" id="{72D4DC66-9510-44F4-8CF5-CBD48EED457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2701" t="22874" b="38474"/>
          <a:stretch/>
        </p:blipFill>
        <p:spPr>
          <a:xfrm rot="16200000" flipH="1" flipV="1">
            <a:off x="-249618" y="249615"/>
            <a:ext cx="3880395" cy="3381162"/>
          </a:xfrm>
          <a:prstGeom prst="rect">
            <a:avLst/>
          </a:prstGeom>
        </p:spPr>
      </p:pic>
      <p:sp>
        <p:nvSpPr>
          <p:cNvPr id="4" name="標題 1"/>
          <p:cNvSpPr>
            <a:spLocks noGrp="1"/>
          </p:cNvSpPr>
          <p:nvPr>
            <p:ph type="title"/>
          </p:nvPr>
        </p:nvSpPr>
        <p:spPr>
          <a:xfrm>
            <a:off x="3106773" y="90651"/>
            <a:ext cx="9392865" cy="880454"/>
          </a:xfrm>
        </p:spPr>
        <p:txBody>
          <a:bodyPr>
            <a:noAutofit/>
          </a:bodyPr>
          <a:lstStyle/>
          <a:p>
            <a:r>
              <a:rPr lang="zh-TW" altLang="en-US" sz="5100" b="1" dirty="0">
                <a:solidFill>
                  <a:srgbClr val="FF0000"/>
                </a:solidFill>
                <a:latin typeface="微軟正黑體" panose="020B0604030504040204" pitchFamily="34" charset="-120"/>
                <a:ea typeface="微軟正黑體" panose="020B0604030504040204" pitchFamily="34" charset="-120"/>
              </a:rPr>
              <a:t>不</a:t>
            </a:r>
            <a:r>
              <a:rPr lang="zh-TW" altLang="en-US" sz="5100" b="1" dirty="0">
                <a:solidFill>
                  <a:srgbClr val="7030A0"/>
                </a:solidFill>
                <a:latin typeface="微軟正黑體" panose="020B0604030504040204" pitchFamily="34" charset="-120"/>
                <a:ea typeface="微軟正黑體" panose="020B0604030504040204" pitchFamily="34" charset="-120"/>
              </a:rPr>
              <a:t>同</a:t>
            </a:r>
            <a:r>
              <a:rPr lang="zh-TW" altLang="en-US" sz="5100" b="1" dirty="0">
                <a:solidFill>
                  <a:srgbClr val="FFC000"/>
                </a:solidFill>
                <a:latin typeface="微軟正黑體" panose="020B0604030504040204" pitchFamily="34" charset="-120"/>
                <a:ea typeface="微軟正黑體" panose="020B0604030504040204" pitchFamily="34" charset="-120"/>
              </a:rPr>
              <a:t>的</a:t>
            </a:r>
            <a:r>
              <a:rPr lang="zh-TW" altLang="en-US" sz="5100" b="1" dirty="0">
                <a:solidFill>
                  <a:srgbClr val="00B050"/>
                </a:solidFill>
                <a:latin typeface="微軟正黑體" panose="020B0604030504040204" pitchFamily="34" charset="-120"/>
                <a:ea typeface="微軟正黑體" panose="020B0604030504040204" pitchFamily="34" charset="-120"/>
              </a:rPr>
              <a:t>特</a:t>
            </a:r>
            <a:r>
              <a:rPr lang="zh-TW" altLang="en-US" sz="5100" b="1" dirty="0">
                <a:solidFill>
                  <a:schemeClr val="accent2"/>
                </a:solidFill>
                <a:latin typeface="微軟正黑體" panose="020B0604030504040204" pitchFamily="34" charset="-120"/>
                <a:ea typeface="微軟正黑體" panose="020B0604030504040204" pitchFamily="34" charset="-120"/>
              </a:rPr>
              <a:t>質</a:t>
            </a:r>
            <a:r>
              <a:rPr lang="zh-TW" altLang="en-US" sz="5100" b="1" dirty="0">
                <a:latin typeface="微軟正黑體" panose="020B0604030504040204" pitchFamily="34" charset="-120"/>
                <a:ea typeface="微軟正黑體" panose="020B0604030504040204" pitchFamily="34" charset="-120"/>
              </a:rPr>
              <a:t>～</a:t>
            </a:r>
            <a:r>
              <a:rPr lang="zh-TW" altLang="en-US" sz="5100" b="1" dirty="0">
                <a:solidFill>
                  <a:srgbClr val="E4A128"/>
                </a:solidFill>
                <a:latin typeface="微軟正黑體" panose="020B0604030504040204" pitchFamily="34" charset="-120"/>
                <a:ea typeface="微軟正黑體" panose="020B0604030504040204" pitchFamily="34" charset="-120"/>
              </a:rPr>
              <a:t>成</a:t>
            </a:r>
            <a:r>
              <a:rPr lang="zh-TW" altLang="en-US" sz="5100" b="1" dirty="0">
                <a:solidFill>
                  <a:srgbClr val="002060"/>
                </a:solidFill>
                <a:latin typeface="微軟正黑體" panose="020B0604030504040204" pitchFamily="34" charset="-120"/>
                <a:ea typeface="微軟正黑體" panose="020B0604030504040204" pitchFamily="34" charset="-120"/>
              </a:rPr>
              <a:t>就</a:t>
            </a:r>
            <a:r>
              <a:rPr lang="zh-TW" altLang="en-US" sz="5100" b="1" dirty="0">
                <a:solidFill>
                  <a:srgbClr val="C00000"/>
                </a:solidFill>
                <a:latin typeface="微軟正黑體" panose="020B0604030504040204" pitchFamily="34" charset="-120"/>
                <a:ea typeface="微軟正黑體" panose="020B0604030504040204" pitchFamily="34" charset="-120"/>
              </a:rPr>
              <a:t>各</a:t>
            </a:r>
            <a:r>
              <a:rPr lang="zh-TW" altLang="en-US" sz="5100" b="1" dirty="0">
                <a:solidFill>
                  <a:srgbClr val="A5FDAF"/>
                </a:solidFill>
                <a:latin typeface="微軟正黑體" panose="020B0604030504040204" pitchFamily="34" charset="-120"/>
                <a:ea typeface="微軟正黑體" panose="020B0604030504040204" pitchFamily="34" charset="-120"/>
              </a:rPr>
              <a:t>樣</a:t>
            </a:r>
            <a:r>
              <a:rPr lang="zh-TW" altLang="en-US" sz="5100" b="1" dirty="0">
                <a:solidFill>
                  <a:srgbClr val="00B0F0"/>
                </a:solidFill>
                <a:latin typeface="微軟正黑體" panose="020B0604030504040204" pitchFamily="34" charset="-120"/>
                <a:ea typeface="微軟正黑體" panose="020B0604030504040204" pitchFamily="34" charset="-120"/>
              </a:rPr>
              <a:t>的</a:t>
            </a:r>
            <a:r>
              <a:rPr lang="zh-TW" altLang="en-US" sz="5100" b="1" dirty="0">
                <a:solidFill>
                  <a:srgbClr val="92D050"/>
                </a:solidFill>
                <a:latin typeface="微軟正黑體" panose="020B0604030504040204" pitchFamily="34" charset="-120"/>
                <a:ea typeface="微軟正黑體" panose="020B0604030504040204" pitchFamily="34" charset="-120"/>
              </a:rPr>
              <a:t>人</a:t>
            </a:r>
            <a:r>
              <a:rPr lang="zh-TW" altLang="en-US" sz="5100" b="1" dirty="0">
                <a:solidFill>
                  <a:srgbClr val="7030A0"/>
                </a:solidFill>
                <a:latin typeface="微軟正黑體" panose="020B0604030504040204" pitchFamily="34" charset="-120"/>
                <a:ea typeface="微軟正黑體" panose="020B0604030504040204" pitchFamily="34" charset="-120"/>
              </a:rPr>
              <a:t>才</a:t>
            </a:r>
          </a:p>
        </p:txBody>
      </p:sp>
      <p:pic>
        <p:nvPicPr>
          <p:cNvPr id="7" name="Picture 2" descr="C:\Users\user\Desktop\名人1.jpg"/>
          <p:cNvPicPr>
            <a:picLocks noGrp="1" noChangeAspect="1" noChangeArrowheads="1"/>
          </p:cNvPicPr>
          <p:nvPr>
            <p:ph idx="1"/>
          </p:nvPr>
        </p:nvPicPr>
        <p:blipFill rotWithShape="1">
          <a:blip r:embed="rId4" cstate="email">
            <a:extLst>
              <a:ext uri="{BEBA8EAE-BF5A-486C-A8C5-ECC9F3942E4B}">
                <a14:imgProps xmlns:a14="http://schemas.microsoft.com/office/drawing/2010/main">
                  <a14:imgLayer r:embed="rId5">
                    <a14:imgEffect>
                      <a14:backgroundRemoval t="0" b="100000" l="7760" r="100000"/>
                    </a14:imgEffect>
                  </a14:imgLayer>
                </a14:imgProps>
              </a:ext>
              <a:ext uri="{28A0092B-C50C-407E-A947-70E740481C1C}">
                <a14:useLocalDpi xmlns:a14="http://schemas.microsoft.com/office/drawing/2010/main"/>
              </a:ext>
            </a:extLst>
          </a:blip>
          <a:srcRect/>
          <a:stretch/>
        </p:blipFill>
        <p:spPr bwMode="auto">
          <a:xfrm>
            <a:off x="3253460" y="1878308"/>
            <a:ext cx="2722956" cy="1920130"/>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2" name="圖片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61979" y="1878308"/>
            <a:ext cx="2776803" cy="1920130"/>
          </a:xfrm>
          <a:prstGeom prst="rect">
            <a:avLst/>
          </a:prstGeom>
        </p:spPr>
      </p:pic>
      <p:sp>
        <p:nvSpPr>
          <p:cNvPr id="5" name="文字方塊 4"/>
          <p:cNvSpPr txBox="1"/>
          <p:nvPr/>
        </p:nvSpPr>
        <p:spPr>
          <a:xfrm>
            <a:off x="4077150" y="3812632"/>
            <a:ext cx="1728192"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蘋果</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賈伯斯</a:t>
            </a:r>
          </a:p>
        </p:txBody>
      </p:sp>
      <p:sp>
        <p:nvSpPr>
          <p:cNvPr id="6" name="文字方塊 5"/>
          <p:cNvSpPr txBox="1"/>
          <p:nvPr/>
        </p:nvSpPr>
        <p:spPr>
          <a:xfrm>
            <a:off x="244659" y="3798438"/>
            <a:ext cx="2776803"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世界麵包大賽金牌</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吳寶春</a:t>
            </a:r>
          </a:p>
        </p:txBody>
      </p:sp>
      <p:pic>
        <p:nvPicPr>
          <p:cNvPr id="13" name="Picture 2" descr="「李安」的圖片搜尋結果">
            <a:extLst>
              <a:ext uri="{FF2B5EF4-FFF2-40B4-BE49-F238E27FC236}">
                <a16:creationId xmlns:a16="http://schemas.microsoft.com/office/drawing/2014/main" id="{6B40243E-9B07-4E3C-B432-E6003D0B5048}"/>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284441" y="4317085"/>
            <a:ext cx="2660993" cy="193489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吳季剛」的圖片搜尋結果">
            <a:extLst>
              <a:ext uri="{FF2B5EF4-FFF2-40B4-BE49-F238E27FC236}">
                <a16:creationId xmlns:a16="http://schemas.microsoft.com/office/drawing/2014/main" id="{EDBE0C51-D07E-4F06-B92B-26C4D3DB94AC}"/>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61978" y="4331750"/>
            <a:ext cx="2844795" cy="1905561"/>
          </a:xfrm>
          <a:prstGeom prst="rect">
            <a:avLst/>
          </a:prstGeom>
          <a:noFill/>
          <a:extLst>
            <a:ext uri="{909E8E84-426E-40DD-AFC4-6F175D3DCCD1}">
              <a14:hiddenFill xmlns:a14="http://schemas.microsoft.com/office/drawing/2010/main">
                <a:solidFill>
                  <a:srgbClr val="FFFFFF"/>
                </a:solidFill>
              </a14:hiddenFill>
            </a:ext>
          </a:extLst>
        </p:spPr>
      </p:pic>
      <p:sp>
        <p:nvSpPr>
          <p:cNvPr id="15" name="文字方塊 14">
            <a:extLst>
              <a:ext uri="{FF2B5EF4-FFF2-40B4-BE49-F238E27FC236}">
                <a16:creationId xmlns:a16="http://schemas.microsoft.com/office/drawing/2014/main" id="{0197A26C-8A1F-400C-B298-AAFC802F889F}"/>
              </a:ext>
            </a:extLst>
          </p:cNvPr>
          <p:cNvSpPr txBox="1"/>
          <p:nvPr/>
        </p:nvSpPr>
        <p:spPr>
          <a:xfrm>
            <a:off x="3598982" y="6251975"/>
            <a:ext cx="2185561"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李安</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國際知名導演</a:t>
            </a:r>
          </a:p>
        </p:txBody>
      </p:sp>
      <p:sp>
        <p:nvSpPr>
          <p:cNvPr id="16" name="文字方塊 15">
            <a:extLst>
              <a:ext uri="{FF2B5EF4-FFF2-40B4-BE49-F238E27FC236}">
                <a16:creationId xmlns:a16="http://schemas.microsoft.com/office/drawing/2014/main" id="{3E1A2487-A7A8-42B6-B1A6-257D3B6A9ADE}"/>
              </a:ext>
            </a:extLst>
          </p:cNvPr>
          <p:cNvSpPr txBox="1"/>
          <p:nvPr/>
        </p:nvSpPr>
        <p:spPr>
          <a:xfrm>
            <a:off x="498252" y="6237311"/>
            <a:ext cx="2304256" cy="369332"/>
          </a:xfrm>
          <a:prstGeom prst="rect">
            <a:avLst/>
          </a:prstGeom>
          <a:noFill/>
        </p:spPr>
        <p:txBody>
          <a:bodyPr wrap="square" rtlCol="0">
            <a:spAutoFit/>
          </a:bodyPr>
          <a:lstStyle/>
          <a:p>
            <a:pPr eaLnBrk="1" fontAlgn="auto" hangingPunct="1">
              <a:spcBef>
                <a:spcPts val="0"/>
              </a:spcBef>
              <a:spcAft>
                <a:spcPts val="0"/>
              </a:spcAft>
            </a:pPr>
            <a:r>
              <a:rPr kumimoji="0" lang="zh-TW" altLang="en-US" dirty="0">
                <a:solidFill>
                  <a:prstClr val="black"/>
                </a:solidFill>
                <a:latin typeface="Gill Sans MT" panose="020B0502020104020203"/>
                <a:ea typeface="微軟正黑體" panose="020B0604030504040204" pitchFamily="34" charset="-120"/>
              </a:rPr>
              <a:t>吳季剛</a:t>
            </a:r>
            <a:r>
              <a:rPr kumimoji="0" lang="en-US" altLang="zh-TW" dirty="0">
                <a:solidFill>
                  <a:prstClr val="black"/>
                </a:solidFill>
                <a:latin typeface="Gill Sans MT" panose="020B0502020104020203"/>
                <a:ea typeface="微軟正黑體" panose="020B0604030504040204" pitchFamily="34" charset="-120"/>
              </a:rPr>
              <a:t>.</a:t>
            </a:r>
            <a:r>
              <a:rPr kumimoji="0" lang="zh-TW" altLang="en-US" dirty="0">
                <a:solidFill>
                  <a:prstClr val="black"/>
                </a:solidFill>
                <a:latin typeface="Gill Sans MT" panose="020B0502020104020203"/>
                <a:ea typeface="微軟正黑體" panose="020B0604030504040204" pitchFamily="34" charset="-120"/>
              </a:rPr>
              <a:t>國際時尚大師</a:t>
            </a:r>
          </a:p>
        </p:txBody>
      </p:sp>
      <p:sp>
        <p:nvSpPr>
          <p:cNvPr id="18" name="標題 1">
            <a:extLst>
              <a:ext uri="{FF2B5EF4-FFF2-40B4-BE49-F238E27FC236}">
                <a16:creationId xmlns:a16="http://schemas.microsoft.com/office/drawing/2014/main" id="{2D64AA03-0905-4C71-B88D-0381364B73E8}"/>
              </a:ext>
            </a:extLst>
          </p:cNvPr>
          <p:cNvSpPr txBox="1">
            <a:spLocks/>
          </p:cNvSpPr>
          <p:nvPr/>
        </p:nvSpPr>
        <p:spPr>
          <a:xfrm>
            <a:off x="4941246" y="1091669"/>
            <a:ext cx="6768752" cy="1143000"/>
          </a:xfr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kumimoji="0" lang="zh-TW" altLang="en-US" b="1" dirty="0">
                <a:solidFill>
                  <a:srgbClr val="002060"/>
                </a:solidFill>
                <a:latin typeface="微軟正黑體" panose="020B0604030504040204" pitchFamily="34" charset="-120"/>
                <a:ea typeface="微軟正黑體" panose="020B0604030504040204" pitchFamily="34" charset="-120"/>
              </a:rPr>
              <a:t>  因為</a:t>
            </a:r>
            <a:r>
              <a:rPr kumimoji="0" lang="zh-TW" altLang="en-US" b="1" dirty="0">
                <a:solidFill>
                  <a:srgbClr val="FF0000"/>
                </a:solidFill>
                <a:latin typeface="微軟正黑體" panose="020B0604030504040204" pitchFamily="34" charset="-120"/>
                <a:ea typeface="微軟正黑體" panose="020B0604030504040204" pitchFamily="34" charset="-120"/>
              </a:rPr>
              <a:t>喜歡</a:t>
            </a:r>
            <a:r>
              <a:rPr kumimoji="0" lang="zh-TW" altLang="en-US" b="1" dirty="0">
                <a:solidFill>
                  <a:srgbClr val="002060"/>
                </a:solidFill>
                <a:latin typeface="微軟正黑體" panose="020B0604030504040204" pitchFamily="34" charset="-120"/>
                <a:ea typeface="微軟正黑體" panose="020B0604030504040204" pitchFamily="34" charset="-120"/>
              </a:rPr>
              <a:t> 才能</a:t>
            </a:r>
            <a:r>
              <a:rPr kumimoji="0" lang="zh-TW" altLang="en-US" b="1" dirty="0">
                <a:solidFill>
                  <a:srgbClr val="FF0000"/>
                </a:solidFill>
                <a:latin typeface="微軟正黑體" panose="020B0604030504040204" pitchFamily="34" charset="-120"/>
                <a:ea typeface="微軟正黑體" panose="020B0604030504040204" pitchFamily="34" charset="-120"/>
              </a:rPr>
              <a:t>堅持</a:t>
            </a:r>
            <a:br>
              <a:rPr kumimoji="0" lang="en-US" altLang="zh-TW" b="1" dirty="0">
                <a:solidFill>
                  <a:srgbClr val="002060"/>
                </a:solidFill>
                <a:latin typeface="微軟正黑體" panose="020B0604030504040204" pitchFamily="34" charset="-120"/>
                <a:ea typeface="微軟正黑體" panose="020B0604030504040204" pitchFamily="34" charset="-120"/>
              </a:rPr>
            </a:br>
            <a:r>
              <a:rPr kumimoji="0" lang="zh-TW" altLang="en-US" b="1" dirty="0">
                <a:solidFill>
                  <a:srgbClr val="002060"/>
                </a:solidFill>
                <a:latin typeface="微軟正黑體" panose="020B0604030504040204" pitchFamily="34" charset="-120"/>
                <a:ea typeface="微軟正黑體" panose="020B0604030504040204" pitchFamily="34" charset="-120"/>
              </a:rPr>
              <a:t>                  </a:t>
            </a:r>
            <a:r>
              <a:rPr kumimoji="0" lang="zh-TW" altLang="en-US" b="1" dirty="0">
                <a:solidFill>
                  <a:schemeClr val="accent2"/>
                </a:solidFill>
                <a:latin typeface="微軟正黑體" panose="020B0604030504040204" pitchFamily="34" charset="-120"/>
                <a:ea typeface="微軟正黑體" panose="020B0604030504040204" pitchFamily="34" charset="-120"/>
              </a:rPr>
              <a:t>適性</a:t>
            </a:r>
            <a:r>
              <a:rPr kumimoji="0" lang="zh-TW" altLang="en-US" b="1" dirty="0">
                <a:solidFill>
                  <a:srgbClr val="002060"/>
                </a:solidFill>
                <a:latin typeface="微軟正黑體" panose="020B0604030504040204" pitchFamily="34" charset="-120"/>
                <a:ea typeface="微軟正黑體" panose="020B0604030504040204" pitchFamily="34" charset="-120"/>
              </a:rPr>
              <a:t>才能真正</a:t>
            </a:r>
            <a:r>
              <a:rPr kumimoji="0" lang="zh-TW" altLang="en-US" b="1" dirty="0">
                <a:solidFill>
                  <a:schemeClr val="accent2"/>
                </a:solidFill>
                <a:latin typeface="微軟正黑體" panose="020B0604030504040204" pitchFamily="34" charset="-120"/>
                <a:ea typeface="微軟正黑體" panose="020B0604030504040204" pitchFamily="34" charset="-120"/>
              </a:rPr>
              <a:t>揚才</a:t>
            </a:r>
          </a:p>
        </p:txBody>
      </p:sp>
      <p:sp>
        <p:nvSpPr>
          <p:cNvPr id="20" name="Freeform 27">
            <a:extLst>
              <a:ext uri="{FF2B5EF4-FFF2-40B4-BE49-F238E27FC236}">
                <a16:creationId xmlns:a16="http://schemas.microsoft.com/office/drawing/2014/main" id="{F27FADB4-BD36-4220-90DE-31FAE9676C63}"/>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9"/>
            <a:stretch>
              <a:fillRect/>
            </a:stretch>
          </a:blipFill>
        </p:spPr>
      </p:sp>
      <p:pic>
        <p:nvPicPr>
          <p:cNvPr id="3" name="圖片 2">
            <a:extLst>
              <a:ext uri="{FF2B5EF4-FFF2-40B4-BE49-F238E27FC236}">
                <a16:creationId xmlns:a16="http://schemas.microsoft.com/office/drawing/2014/main" id="{0A00DFD6-D0B9-452B-ACBB-5F8582AD3D4E}"/>
              </a:ext>
            </a:extLst>
          </p:cNvPr>
          <p:cNvPicPr>
            <a:picLocks noChangeAspect="1"/>
          </p:cNvPicPr>
          <p:nvPr/>
        </p:nvPicPr>
        <p:blipFill>
          <a:blip r:embed="rId10"/>
          <a:stretch>
            <a:fillRect/>
          </a:stretch>
        </p:blipFill>
        <p:spPr>
          <a:xfrm>
            <a:off x="6209394" y="2345589"/>
            <a:ext cx="5616624" cy="4058216"/>
          </a:xfrm>
          <a:prstGeom prst="rect">
            <a:avLst/>
          </a:prstGeom>
        </p:spPr>
      </p:pic>
    </p:spTree>
    <p:extLst>
      <p:ext uri="{BB962C8B-B14F-4D97-AF65-F5344CB8AC3E}">
        <p14:creationId xmlns:p14="http://schemas.microsoft.com/office/powerpoint/2010/main" val="160027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80">
                                          <p:stCondLst>
                                            <p:cond delay="0"/>
                                          </p:stCondLst>
                                        </p:cTn>
                                        <p:tgtEl>
                                          <p:spTgt spid="18"/>
                                        </p:tgtEl>
                                      </p:cBhvr>
                                    </p:animEffect>
                                    <p:anim calcmode="lin" valueType="num">
                                      <p:cBhvr>
                                        <p:cTn id="25"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0" dur="26">
                                          <p:stCondLst>
                                            <p:cond delay="650"/>
                                          </p:stCondLst>
                                        </p:cTn>
                                        <p:tgtEl>
                                          <p:spTgt spid="18"/>
                                        </p:tgtEl>
                                      </p:cBhvr>
                                      <p:to x="100000" y="60000"/>
                                    </p:animScale>
                                    <p:animScale>
                                      <p:cBhvr>
                                        <p:cTn id="31" dur="166" decel="50000">
                                          <p:stCondLst>
                                            <p:cond delay="676"/>
                                          </p:stCondLst>
                                        </p:cTn>
                                        <p:tgtEl>
                                          <p:spTgt spid="18"/>
                                        </p:tgtEl>
                                      </p:cBhvr>
                                      <p:to x="100000" y="100000"/>
                                    </p:animScale>
                                    <p:animScale>
                                      <p:cBhvr>
                                        <p:cTn id="32" dur="26">
                                          <p:stCondLst>
                                            <p:cond delay="1312"/>
                                          </p:stCondLst>
                                        </p:cTn>
                                        <p:tgtEl>
                                          <p:spTgt spid="18"/>
                                        </p:tgtEl>
                                      </p:cBhvr>
                                      <p:to x="100000" y="80000"/>
                                    </p:animScale>
                                    <p:animScale>
                                      <p:cBhvr>
                                        <p:cTn id="33" dur="166" decel="50000">
                                          <p:stCondLst>
                                            <p:cond delay="1338"/>
                                          </p:stCondLst>
                                        </p:cTn>
                                        <p:tgtEl>
                                          <p:spTgt spid="18"/>
                                        </p:tgtEl>
                                      </p:cBhvr>
                                      <p:to x="100000" y="100000"/>
                                    </p:animScale>
                                    <p:animScale>
                                      <p:cBhvr>
                                        <p:cTn id="34" dur="26">
                                          <p:stCondLst>
                                            <p:cond delay="1642"/>
                                          </p:stCondLst>
                                        </p:cTn>
                                        <p:tgtEl>
                                          <p:spTgt spid="18"/>
                                        </p:tgtEl>
                                      </p:cBhvr>
                                      <p:to x="100000" y="90000"/>
                                    </p:animScale>
                                    <p:animScale>
                                      <p:cBhvr>
                                        <p:cTn id="35" dur="166" decel="50000">
                                          <p:stCondLst>
                                            <p:cond delay="1668"/>
                                          </p:stCondLst>
                                        </p:cTn>
                                        <p:tgtEl>
                                          <p:spTgt spid="18"/>
                                        </p:tgtEl>
                                      </p:cBhvr>
                                      <p:to x="100000" y="100000"/>
                                    </p:animScale>
                                    <p:animScale>
                                      <p:cBhvr>
                                        <p:cTn id="36" dur="26">
                                          <p:stCondLst>
                                            <p:cond delay="1808"/>
                                          </p:stCondLst>
                                        </p:cTn>
                                        <p:tgtEl>
                                          <p:spTgt spid="18"/>
                                        </p:tgtEl>
                                      </p:cBhvr>
                                      <p:to x="100000" y="95000"/>
                                    </p:animScale>
                                    <p:animScale>
                                      <p:cBhvr>
                                        <p:cTn id="37"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图片 3" descr="sc1_03.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88000" y="3332163"/>
            <a:ext cx="286385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圖片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018" y="4041852"/>
            <a:ext cx="5251450" cy="2787711"/>
          </a:xfrm>
          <a:prstGeom prst="rect">
            <a:avLst/>
          </a:prstGeom>
          <a:ln>
            <a:noFill/>
          </a:ln>
          <a:effectLst>
            <a:softEdge rad="112500"/>
          </a:effectLst>
        </p:spPr>
      </p:pic>
      <p:pic>
        <p:nvPicPr>
          <p:cNvPr id="89092" name="Picture 2" descr="F:\105適性入學宣導素材\6.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5">
            <a:extLst>
              <a:ext uri="{FF2B5EF4-FFF2-40B4-BE49-F238E27FC236}">
                <a16:creationId xmlns:a16="http://schemas.microsoft.com/office/drawing/2014/main" id="{8E5E986E-1B48-48AA-98A5-05C2E859BE85}"/>
              </a:ext>
            </a:extLst>
          </p:cNvPr>
          <p:cNvSpPr txBox="1"/>
          <p:nvPr/>
        </p:nvSpPr>
        <p:spPr>
          <a:xfrm rot="-600000">
            <a:off x="3936575" y="1452612"/>
            <a:ext cx="4318847" cy="1200329"/>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rPr>
              <a:t>同分比序</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endParaRPr>
          </a:p>
        </p:txBody>
      </p:sp>
      <p:sp>
        <p:nvSpPr>
          <p:cNvPr id="8" name="Freeform 27">
            <a:extLst>
              <a:ext uri="{FF2B5EF4-FFF2-40B4-BE49-F238E27FC236}">
                <a16:creationId xmlns:a16="http://schemas.microsoft.com/office/drawing/2014/main" id="{BB8A6200-E52F-4C58-9962-EC925C9520ED}"/>
              </a:ext>
            </a:extLst>
          </p:cNvPr>
          <p:cNvSpPr/>
          <p:nvPr/>
        </p:nvSpPr>
        <p:spPr>
          <a:xfrm>
            <a:off x="119336" y="6153869"/>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6"/>
            <a:stretch>
              <a:fillRect/>
            </a:stretch>
          </a:blipFill>
        </p:spPr>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6" name="內容版面配置區 5"/>
          <p:cNvGraphicFramePr>
            <a:graphicFrameLocks/>
          </p:cNvGraphicFramePr>
          <p:nvPr>
            <p:extLst>
              <p:ext uri="{D42A27DB-BD31-4B8C-83A1-F6EECF244321}">
                <p14:modId xmlns:p14="http://schemas.microsoft.com/office/powerpoint/2010/main" val="2659459148"/>
              </p:ext>
            </p:extLst>
          </p:nvPr>
        </p:nvGraphicFramePr>
        <p:xfrm>
          <a:off x="2063552" y="1107744"/>
          <a:ext cx="8208912" cy="56854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0115" name="Rectangle 2"/>
          <p:cNvSpPr>
            <a:spLocks noChangeArrowheads="1"/>
          </p:cNvSpPr>
          <p:nvPr/>
        </p:nvSpPr>
        <p:spPr bwMode="auto">
          <a:xfrm>
            <a:off x="1524000" y="4445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kumimoji="0" lang="zh-TW" altLang="en-US">
              <a:solidFill>
                <a:srgbClr val="000000"/>
              </a:solidFill>
              <a:ea typeface="SimSun" pitchFamily="2" charset="-122"/>
            </a:endParaRPr>
          </a:p>
        </p:txBody>
      </p:sp>
      <p:sp>
        <p:nvSpPr>
          <p:cNvPr id="28" name="等腰三角形 27"/>
          <p:cNvSpPr/>
          <p:nvPr/>
        </p:nvSpPr>
        <p:spPr>
          <a:xfrm rot="5400000" flipH="1">
            <a:off x="6642100" y="2722563"/>
            <a:ext cx="333375" cy="38735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7" name="圓角矩形 16"/>
          <p:cNvSpPr/>
          <p:nvPr/>
        </p:nvSpPr>
        <p:spPr>
          <a:xfrm>
            <a:off x="5870575" y="2632075"/>
            <a:ext cx="4402138" cy="55403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3200" b="1" dirty="0">
                <a:solidFill>
                  <a:srgbClr val="FF0000"/>
                </a:solidFill>
                <a:latin typeface="標楷體" pitchFamily="65" charset="-120"/>
                <a:ea typeface="標楷體" pitchFamily="65" charset="-120"/>
                <a:cs typeface="BiauKai"/>
              </a:rPr>
              <a:t>每五個志願序位同分</a:t>
            </a:r>
            <a:endParaRPr lang="en-US" altLang="zh-TW" sz="3200" b="1" dirty="0">
              <a:solidFill>
                <a:srgbClr val="FF0000"/>
              </a:solidFill>
              <a:latin typeface="標楷體" pitchFamily="65" charset="-120"/>
              <a:ea typeface="標楷體" pitchFamily="65" charset="-120"/>
              <a:cs typeface="BiauKai"/>
            </a:endParaRPr>
          </a:p>
        </p:txBody>
      </p:sp>
      <p:sp>
        <p:nvSpPr>
          <p:cNvPr id="90118" name="標題 1"/>
          <p:cNvSpPr txBox="1">
            <a:spLocks/>
          </p:cNvSpPr>
          <p:nvPr/>
        </p:nvSpPr>
        <p:spPr bwMode="auto">
          <a:xfrm>
            <a:off x="3587750" y="277813"/>
            <a:ext cx="5532438"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algn="ctr" eaLnBrk="1" hangingPunct="1"/>
            <a:r>
              <a:rPr kumimoji="0" lang="zh-TW" altLang="en-US" sz="4400" b="1" dirty="0">
                <a:solidFill>
                  <a:srgbClr val="000099"/>
                </a:solidFill>
                <a:latin typeface="微軟正黑體" pitchFamily="34" charset="-120"/>
                <a:ea typeface="微軟正黑體" pitchFamily="34" charset="-120"/>
              </a:rPr>
              <a:t>免試入學</a:t>
            </a:r>
            <a:r>
              <a:rPr kumimoji="0" lang="en-US" altLang="zh-TW" sz="4400" b="1" dirty="0">
                <a:solidFill>
                  <a:srgbClr val="000099"/>
                </a:solidFill>
                <a:latin typeface="微軟正黑體" pitchFamily="34" charset="-120"/>
                <a:ea typeface="微軟正黑體" pitchFamily="34" charset="-120"/>
              </a:rPr>
              <a:t>-</a:t>
            </a:r>
            <a:r>
              <a:rPr kumimoji="0" lang="zh-TW" altLang="en-US" sz="4400" b="1" dirty="0">
                <a:solidFill>
                  <a:srgbClr val="FF0000"/>
                </a:solidFill>
                <a:latin typeface="微軟正黑體" pitchFamily="34" charset="-120"/>
                <a:ea typeface="微軟正黑體" pitchFamily="34" charset="-120"/>
              </a:rPr>
              <a:t>同分比序</a:t>
            </a:r>
            <a:endParaRPr kumimoji="0" lang="zh-TW" altLang="en-US" sz="4400" b="1" dirty="0">
              <a:solidFill>
                <a:srgbClr val="000099"/>
              </a:solidFill>
              <a:latin typeface="微軟正黑體" pitchFamily="34" charset="-120"/>
              <a:ea typeface="微軟正黑體" pitchFamily="34" charset="-120"/>
            </a:endParaRPr>
          </a:p>
        </p:txBody>
      </p:sp>
      <p:sp>
        <p:nvSpPr>
          <p:cNvPr id="2" name="圓角矩形 1"/>
          <p:cNvSpPr/>
          <p:nvPr/>
        </p:nvSpPr>
        <p:spPr>
          <a:xfrm>
            <a:off x="2063750" y="4221163"/>
            <a:ext cx="8208963" cy="100806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zh-TW" altLang="en-US"/>
          </a:p>
        </p:txBody>
      </p:sp>
      <p:sp>
        <p:nvSpPr>
          <p:cNvPr id="8" name="等腰三角形 7"/>
          <p:cNvSpPr/>
          <p:nvPr/>
        </p:nvSpPr>
        <p:spPr>
          <a:xfrm rot="5400000" flipH="1">
            <a:off x="7154862" y="4297363"/>
            <a:ext cx="333375" cy="38735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9" name="圓角矩形 8"/>
          <p:cNvSpPr/>
          <p:nvPr/>
        </p:nvSpPr>
        <p:spPr>
          <a:xfrm>
            <a:off x="7002463" y="4230688"/>
            <a:ext cx="3270250" cy="998537"/>
          </a:xfrm>
          <a:prstGeom prst="round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3200" b="1" dirty="0">
                <a:solidFill>
                  <a:srgbClr val="FF0000"/>
                </a:solidFill>
                <a:latin typeface="標楷體" pitchFamily="65" charset="-120"/>
                <a:ea typeface="標楷體" pitchFamily="65" charset="-120"/>
                <a:cs typeface="BiauKai"/>
              </a:rPr>
              <a:t>先比標示加總</a:t>
            </a:r>
            <a:endParaRPr lang="en-US" altLang="zh-TW" sz="3200" b="1" dirty="0">
              <a:solidFill>
                <a:srgbClr val="FF0000"/>
              </a:solidFill>
              <a:latin typeface="標楷體" pitchFamily="65" charset="-120"/>
              <a:ea typeface="標楷體" pitchFamily="65" charset="-120"/>
              <a:cs typeface="BiauKai"/>
            </a:endParaRPr>
          </a:p>
          <a:p>
            <a:pPr algn="ctr" eaLnBrk="1" hangingPunct="1">
              <a:defRPr/>
            </a:pPr>
            <a:r>
              <a:rPr lang="zh-TW" altLang="en-US" sz="3200" b="1" dirty="0">
                <a:solidFill>
                  <a:srgbClr val="FF0000"/>
                </a:solidFill>
                <a:latin typeface="標楷體" pitchFamily="65" charset="-120"/>
                <a:ea typeface="標楷體" pitchFamily="65" charset="-120"/>
                <a:cs typeface="BiauKai"/>
              </a:rPr>
              <a:t>再比各科積分</a:t>
            </a:r>
            <a:endParaRPr lang="en-US" altLang="zh-TW" sz="3200" b="1" dirty="0">
              <a:solidFill>
                <a:srgbClr val="FF0000"/>
              </a:solidFill>
              <a:latin typeface="標楷體" pitchFamily="65" charset="-120"/>
              <a:ea typeface="標楷體" pitchFamily="65" charset="-120"/>
              <a:cs typeface="BiauKai"/>
            </a:endParaRPr>
          </a:p>
        </p:txBody>
      </p:sp>
      <p:sp>
        <p:nvSpPr>
          <p:cNvPr id="10" name="Freeform 27">
            <a:extLst>
              <a:ext uri="{FF2B5EF4-FFF2-40B4-BE49-F238E27FC236}">
                <a16:creationId xmlns:a16="http://schemas.microsoft.com/office/drawing/2014/main" id="{A5107CC9-1D96-4DEE-8705-C7F0EEBCF1DE}"/>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8"/>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7" grpId="0" animBg="1"/>
      <p:bldP spid="2" grpId="0" animBg="1"/>
      <p:bldP spid="8"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FAD45EB-29DA-435E-AC81-C8380222CCFE}"/>
              </a:ext>
            </a:extLst>
          </p:cNvPr>
          <p:cNvSpPr/>
          <p:nvPr/>
        </p:nvSpPr>
        <p:spPr>
          <a:xfrm>
            <a:off x="1199456" y="188640"/>
            <a:ext cx="9721080" cy="576064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14690" name="圖片 1"/>
          <p:cNvPicPr>
            <a:picLocks noChangeAspect="1"/>
          </p:cNvPicPr>
          <p:nvPr/>
        </p:nvPicPr>
        <p:blipFill>
          <a:blip r:embed="rId3">
            <a:extLst>
              <a:ext uri="{28A0092B-C50C-407E-A947-70E740481C1C}">
                <a14:useLocalDpi xmlns:a14="http://schemas.microsoft.com/office/drawing/2010/main"/>
              </a:ext>
            </a:extLst>
          </a:blip>
          <a:srcRect/>
          <a:stretch/>
        </p:blipFill>
        <p:spPr bwMode="auto">
          <a:xfrm>
            <a:off x="1044066" y="0"/>
            <a:ext cx="101038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1" name="矩形 16"/>
          <p:cNvSpPr>
            <a:spLocks noChangeArrowheads="1"/>
          </p:cNvSpPr>
          <p:nvPr/>
        </p:nvSpPr>
        <p:spPr bwMode="auto">
          <a:xfrm>
            <a:off x="1992313" y="2717800"/>
            <a:ext cx="83534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kumimoji="0" lang="zh-TW" altLang="en-US" sz="6600" b="1" dirty="0">
                <a:solidFill>
                  <a:schemeClr val="accent6">
                    <a:lumMod val="50000"/>
                  </a:schemeClr>
                </a:solidFill>
                <a:latin typeface="微軟正黑體" panose="020B0604030504040204" pitchFamily="34" charset="-120"/>
                <a:ea typeface="微軟正黑體" panose="020B0604030504040204" pitchFamily="34" charset="-120"/>
                <a:cs typeface="華康少女文字W7"/>
              </a:rPr>
              <a:t>隨堂測驗</a:t>
            </a:r>
            <a:endParaRPr kumimoji="0" lang="zh-TW" altLang="en-US" sz="6600" dirty="0">
              <a:solidFill>
                <a:schemeClr val="accent6">
                  <a:lumMod val="50000"/>
                </a:schemeClr>
              </a:solidFill>
              <a:latin typeface="微軟正黑體" panose="020B0604030504040204" pitchFamily="34" charset="-120"/>
              <a:ea typeface="微軟正黑體" panose="020B0604030504040204" pitchFamily="34" charset="-120"/>
              <a:cs typeface="華康少女文字W7"/>
            </a:endParaRPr>
          </a:p>
        </p:txBody>
      </p:sp>
      <p:grpSp>
        <p:nvGrpSpPr>
          <p:cNvPr id="114692" name="群組 2"/>
          <p:cNvGrpSpPr>
            <a:grpSpLocks/>
          </p:cNvGrpSpPr>
          <p:nvPr/>
        </p:nvGrpSpPr>
        <p:grpSpPr bwMode="auto">
          <a:xfrm>
            <a:off x="10230239" y="908720"/>
            <a:ext cx="581621" cy="4570412"/>
            <a:chOff x="9460439" y="1124744"/>
            <a:chExt cx="580645" cy="4570957"/>
          </a:xfrm>
        </p:grpSpPr>
        <p:sp>
          <p:nvSpPr>
            <p:cNvPr id="114693" name="文字方塊 12"/>
            <p:cNvSpPr txBox="1">
              <a:spLocks noChangeArrowheads="1"/>
            </p:cNvSpPr>
            <p:nvPr/>
          </p:nvSpPr>
          <p:spPr bwMode="auto">
            <a:xfrm>
              <a:off x="9460439" y="3343275"/>
              <a:ext cx="569384" cy="235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kumimoji="0" lang="zh-TW" altLang="en-US" sz="2500" b="1" dirty="0">
                  <a:solidFill>
                    <a:srgbClr val="FFFFFF"/>
                  </a:solidFill>
                  <a:latin typeface="標楷體" pitchFamily="65" charset="-120"/>
                  <a:ea typeface="華康少女文字W7"/>
                  <a:cs typeface="華康少女文字W7"/>
                </a:rPr>
                <a:t>值日生：郝志願</a:t>
              </a:r>
            </a:p>
          </p:txBody>
        </p:sp>
        <p:sp>
          <p:nvSpPr>
            <p:cNvPr id="114694" name="文字方塊 13"/>
            <p:cNvSpPr txBox="1">
              <a:spLocks noChangeArrowheads="1"/>
            </p:cNvSpPr>
            <p:nvPr/>
          </p:nvSpPr>
          <p:spPr bwMode="auto">
            <a:xfrm>
              <a:off x="9460442" y="1437524"/>
              <a:ext cx="569384"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kumimoji="0" lang="zh-TW" altLang="en-US" sz="2500" b="1" dirty="0">
                  <a:solidFill>
                    <a:srgbClr val="FFFFFF"/>
                  </a:solidFill>
                  <a:latin typeface="標楷體" pitchFamily="65" charset="-120"/>
                  <a:ea typeface="華康少女文字W7"/>
                  <a:cs typeface="華康少女文字W7"/>
                </a:rPr>
                <a:t>年  月  日</a:t>
              </a:r>
            </a:p>
          </p:txBody>
        </p:sp>
        <p:sp>
          <p:nvSpPr>
            <p:cNvPr id="114695" name="文字方塊 14"/>
            <p:cNvSpPr txBox="1">
              <a:spLocks noChangeArrowheads="1"/>
            </p:cNvSpPr>
            <p:nvPr/>
          </p:nvSpPr>
          <p:spPr bwMode="auto">
            <a:xfrm>
              <a:off x="9467851" y="1124744"/>
              <a:ext cx="573233" cy="400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lang="en-US" altLang="zh-TW" sz="2000" b="1" dirty="0">
                  <a:solidFill>
                    <a:srgbClr val="FFFFFF"/>
                  </a:solidFill>
                  <a:latin typeface="華康行楷體W5"/>
                  <a:ea typeface="華康行楷體W5"/>
                  <a:cs typeface="華康行楷體W5"/>
                </a:rPr>
                <a:t>110</a:t>
              </a:r>
              <a:endParaRPr lang="zh-TW" altLang="en-US" sz="2000" b="1" dirty="0">
                <a:solidFill>
                  <a:srgbClr val="FFFFFF"/>
                </a:solidFill>
                <a:latin typeface="華康行楷體W5"/>
                <a:ea typeface="華康行楷體W5"/>
                <a:cs typeface="華康行楷體W5"/>
              </a:endParaRPr>
            </a:p>
          </p:txBody>
        </p:sp>
        <p:sp>
          <p:nvSpPr>
            <p:cNvPr id="114696" name="文字方塊 19"/>
            <p:cNvSpPr txBox="1">
              <a:spLocks noChangeArrowheads="1"/>
            </p:cNvSpPr>
            <p:nvPr/>
          </p:nvSpPr>
          <p:spPr bwMode="auto">
            <a:xfrm>
              <a:off x="9649118" y="1739071"/>
              <a:ext cx="281976" cy="400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lang="zh-TW" altLang="zh-TW" sz="2000" b="1" dirty="0">
                  <a:solidFill>
                    <a:srgbClr val="FFFFFF"/>
                  </a:solidFill>
                  <a:latin typeface="華康行楷體W5"/>
                  <a:ea typeface="華康行楷體W5"/>
                  <a:cs typeface="華康行楷體W5"/>
                </a:rPr>
                <a:t>1</a:t>
              </a:r>
              <a:endParaRPr lang="zh-TW" altLang="en-US" sz="2000" b="1" dirty="0">
                <a:solidFill>
                  <a:srgbClr val="FFFFFF"/>
                </a:solidFill>
                <a:latin typeface="華康行楷體W5"/>
                <a:ea typeface="華康行楷體W5"/>
                <a:cs typeface="華康行楷體W5"/>
              </a:endParaRPr>
            </a:p>
          </p:txBody>
        </p:sp>
        <p:sp>
          <p:nvSpPr>
            <p:cNvPr id="114697" name="文字方塊 20"/>
            <p:cNvSpPr txBox="1">
              <a:spLocks noChangeArrowheads="1"/>
            </p:cNvSpPr>
            <p:nvPr/>
          </p:nvSpPr>
          <p:spPr bwMode="auto">
            <a:xfrm>
              <a:off x="9555133" y="2377485"/>
              <a:ext cx="4699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SimSun" pitchFamily="2" charset="-122"/>
                </a:defRPr>
              </a:lvl1pPr>
              <a:lvl2pPr>
                <a:defRPr sz="2800">
                  <a:solidFill>
                    <a:schemeClr val="tx1"/>
                  </a:solidFill>
                  <a:latin typeface="Calibri" pitchFamily="34" charset="0"/>
                  <a:ea typeface="SimSun" pitchFamily="2" charset="-122"/>
                </a:defRPr>
              </a:lvl2pPr>
              <a:lvl3pPr>
                <a:defRPr sz="2400">
                  <a:solidFill>
                    <a:schemeClr val="tx1"/>
                  </a:solidFill>
                  <a:latin typeface="Calibri" pitchFamily="34" charset="0"/>
                  <a:ea typeface="SimSun" pitchFamily="2" charset="-122"/>
                </a:defRPr>
              </a:lvl3pPr>
              <a:lvl4pPr>
                <a:defRPr sz="2000">
                  <a:solidFill>
                    <a:schemeClr val="tx1"/>
                  </a:solidFill>
                  <a:latin typeface="Calibri" pitchFamily="34" charset="0"/>
                  <a:ea typeface="SimSun" pitchFamily="2" charset="-122"/>
                </a:defRPr>
              </a:lvl4pPr>
              <a:lvl5pPr>
                <a:defRPr sz="2000">
                  <a:solidFill>
                    <a:schemeClr val="tx1"/>
                  </a:solidFill>
                  <a:latin typeface="Calibri" pitchFamily="34" charset="0"/>
                  <a:ea typeface="SimSun" pitchFamily="2" charset="-122"/>
                </a:defRPr>
              </a:lvl5pPr>
              <a:lvl6pPr eaLnBrk="0" fontAlgn="base" hangingPunct="0">
                <a:spcAft>
                  <a:spcPct val="0"/>
                </a:spcAft>
                <a:buChar char="»"/>
                <a:defRPr sz="2000">
                  <a:solidFill>
                    <a:schemeClr val="tx1"/>
                  </a:solidFill>
                  <a:latin typeface="Calibri" pitchFamily="34" charset="0"/>
                  <a:ea typeface="SimSun" pitchFamily="2" charset="-122"/>
                </a:defRPr>
              </a:lvl6pPr>
              <a:lvl7pPr eaLnBrk="0" fontAlgn="base" hangingPunct="0">
                <a:spcAft>
                  <a:spcPct val="0"/>
                </a:spcAft>
                <a:buChar char="»"/>
                <a:defRPr sz="2000">
                  <a:solidFill>
                    <a:schemeClr val="tx1"/>
                  </a:solidFill>
                  <a:latin typeface="Calibri" pitchFamily="34" charset="0"/>
                  <a:ea typeface="SimSun" pitchFamily="2" charset="-122"/>
                </a:defRPr>
              </a:lvl7pPr>
              <a:lvl8pPr eaLnBrk="0" fontAlgn="base" hangingPunct="0">
                <a:spcAft>
                  <a:spcPct val="0"/>
                </a:spcAft>
                <a:buChar char="»"/>
                <a:defRPr sz="2000">
                  <a:solidFill>
                    <a:schemeClr val="tx1"/>
                  </a:solidFill>
                  <a:latin typeface="Calibri" pitchFamily="34" charset="0"/>
                  <a:ea typeface="SimSun" pitchFamily="2" charset="-122"/>
                </a:defRPr>
              </a:lvl8pPr>
              <a:lvl9pPr eaLnBrk="0" fontAlgn="base" hangingPunct="0">
                <a:spcAft>
                  <a:spcPct val="0"/>
                </a:spcAft>
                <a:buChar char="»"/>
                <a:defRPr sz="2000">
                  <a:solidFill>
                    <a:schemeClr val="tx1"/>
                  </a:solidFill>
                  <a:latin typeface="Calibri" pitchFamily="34" charset="0"/>
                  <a:ea typeface="SimSun" pitchFamily="2" charset="-122"/>
                </a:defRPr>
              </a:lvl9pPr>
            </a:lstStyle>
            <a:p>
              <a:r>
                <a:rPr lang="en-US" altLang="zh-TW" sz="2000" b="1" dirty="0">
                  <a:solidFill>
                    <a:srgbClr val="FFFFFF"/>
                  </a:solidFill>
                  <a:latin typeface="華康行楷體W5"/>
                  <a:ea typeface="華康行楷體W5"/>
                  <a:cs typeface="華康行楷體W5"/>
                </a:rPr>
                <a:t>05</a:t>
              </a:r>
              <a:endParaRPr lang="zh-TW" altLang="en-US" sz="2000" b="1" dirty="0">
                <a:solidFill>
                  <a:srgbClr val="FFFFFF"/>
                </a:solidFill>
                <a:latin typeface="華康行楷體W5"/>
                <a:ea typeface="華康行楷體W5"/>
                <a:cs typeface="華康行楷體W5"/>
              </a:endParaRPr>
            </a:p>
          </p:txBody>
        </p:sp>
      </p:grpSp>
      <p:sp>
        <p:nvSpPr>
          <p:cNvPr id="11" name="Freeform 27">
            <a:extLst>
              <a:ext uri="{FF2B5EF4-FFF2-40B4-BE49-F238E27FC236}">
                <a16:creationId xmlns:a16="http://schemas.microsoft.com/office/drawing/2014/main" id="{AC3D11C2-F67E-4807-94B6-C35F661FAFCC}"/>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extLst>
      <p:ext uri="{BB962C8B-B14F-4D97-AF65-F5344CB8AC3E}">
        <p14:creationId xmlns:p14="http://schemas.microsoft.com/office/powerpoint/2010/main" val="11126618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F44E1FB7-C32F-4902-87FA-3EC6C8C7A179}"/>
              </a:ext>
            </a:extLst>
          </p:cNvPr>
          <p:cNvSpPr/>
          <p:nvPr/>
        </p:nvSpPr>
        <p:spPr>
          <a:xfrm>
            <a:off x="1235458" y="175670"/>
            <a:ext cx="9621454" cy="570160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16738" name="圖片 11"/>
          <p:cNvPicPr>
            <a:picLocks noChangeAspect="1"/>
          </p:cNvPicPr>
          <p:nvPr/>
        </p:nvPicPr>
        <p:blipFill>
          <a:blip r:embed="rId3">
            <a:extLst>
              <a:ext uri="{28A0092B-C50C-407E-A947-70E740481C1C}">
                <a14:useLocalDpi xmlns:a14="http://schemas.microsoft.com/office/drawing/2010/main"/>
              </a:ext>
            </a:extLst>
          </a:blip>
          <a:srcRect/>
          <a:stretch/>
        </p:blipFill>
        <p:spPr bwMode="auto">
          <a:xfrm>
            <a:off x="1044066" y="-12384"/>
            <a:ext cx="101038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3" name="表格 22"/>
          <p:cNvGraphicFramePr>
            <a:graphicFrameLocks noGrp="1"/>
          </p:cNvGraphicFramePr>
          <p:nvPr>
            <p:extLst>
              <p:ext uri="{D42A27DB-BD31-4B8C-83A1-F6EECF244321}">
                <p14:modId xmlns:p14="http://schemas.microsoft.com/office/powerpoint/2010/main" val="516671589"/>
              </p:ext>
            </p:extLst>
          </p:nvPr>
        </p:nvGraphicFramePr>
        <p:xfrm>
          <a:off x="2063750" y="1175849"/>
          <a:ext cx="8064497" cy="2225674"/>
        </p:xfrm>
        <a:graphic>
          <a:graphicData uri="http://schemas.openxmlformats.org/drawingml/2006/table">
            <a:tbl>
              <a:tblPr firstRow="1" firstCol="1">
                <a:tableStyleId>{93296810-A885-4BE3-A3E7-6D5BEEA58F35}</a:tableStyleId>
              </a:tblPr>
              <a:tblGrid>
                <a:gridCol w="1152071">
                  <a:extLst>
                    <a:ext uri="{9D8B030D-6E8A-4147-A177-3AD203B41FA5}">
                      <a16:colId xmlns:a16="http://schemas.microsoft.com/office/drawing/2014/main" val="20000"/>
                    </a:ext>
                  </a:extLst>
                </a:gridCol>
                <a:gridCol w="1152071">
                  <a:extLst>
                    <a:ext uri="{9D8B030D-6E8A-4147-A177-3AD203B41FA5}">
                      <a16:colId xmlns:a16="http://schemas.microsoft.com/office/drawing/2014/main" val="20001"/>
                    </a:ext>
                  </a:extLst>
                </a:gridCol>
                <a:gridCol w="1152071">
                  <a:extLst>
                    <a:ext uri="{9D8B030D-6E8A-4147-A177-3AD203B41FA5}">
                      <a16:colId xmlns:a16="http://schemas.microsoft.com/office/drawing/2014/main" val="20002"/>
                    </a:ext>
                  </a:extLst>
                </a:gridCol>
                <a:gridCol w="1152071">
                  <a:extLst>
                    <a:ext uri="{9D8B030D-6E8A-4147-A177-3AD203B41FA5}">
                      <a16:colId xmlns:a16="http://schemas.microsoft.com/office/drawing/2014/main" val="20003"/>
                    </a:ext>
                  </a:extLst>
                </a:gridCol>
                <a:gridCol w="1152071">
                  <a:extLst>
                    <a:ext uri="{9D8B030D-6E8A-4147-A177-3AD203B41FA5}">
                      <a16:colId xmlns:a16="http://schemas.microsoft.com/office/drawing/2014/main" val="20004"/>
                    </a:ext>
                  </a:extLst>
                </a:gridCol>
                <a:gridCol w="1152071">
                  <a:extLst>
                    <a:ext uri="{9D8B030D-6E8A-4147-A177-3AD203B41FA5}">
                      <a16:colId xmlns:a16="http://schemas.microsoft.com/office/drawing/2014/main" val="20005"/>
                    </a:ext>
                  </a:extLst>
                </a:gridCol>
                <a:gridCol w="1152071">
                  <a:extLst>
                    <a:ext uri="{9D8B030D-6E8A-4147-A177-3AD203B41FA5}">
                      <a16:colId xmlns:a16="http://schemas.microsoft.com/office/drawing/2014/main" val="20006"/>
                    </a:ext>
                  </a:extLst>
                </a:gridCol>
              </a:tblGrid>
              <a:tr h="1067104">
                <a:tc>
                  <a:txBody>
                    <a:bodyPr/>
                    <a:lstStyle/>
                    <a:p>
                      <a:pPr algn="ctr"/>
                      <a:r>
                        <a:rPr lang="zh-TW" altLang="en-US" sz="3200" dirty="0">
                          <a:solidFill>
                            <a:schemeClr val="bg1"/>
                          </a:solidFill>
                          <a:ea typeface="華康少女文字W7" pitchFamily="49" charset="-120"/>
                        </a:rPr>
                        <a:t>項目</a:t>
                      </a:r>
                    </a:p>
                  </a:txBody>
                  <a:tcPr marL="91436" marR="91436" marT="45733" marB="45733"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ea typeface="華康少女文字W7" pitchFamily="49" charset="-120"/>
                        </a:rPr>
                        <a:t>最高</a:t>
                      </a:r>
                      <a:endParaRPr lang="en-US" altLang="zh-TW" sz="3200" dirty="0">
                        <a:solidFill>
                          <a:schemeClr val="bg1"/>
                        </a:solidFill>
                        <a:ea typeface="華康少女文字W7" pitchFamily="49"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ea typeface="華康少女文字W7" pitchFamily="49" charset="-120"/>
                        </a:rPr>
                        <a:t>積分</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均衡</a:t>
                      </a:r>
                      <a:endParaRPr lang="en-US" altLang="zh-TW" sz="3200" dirty="0">
                        <a:solidFill>
                          <a:schemeClr val="bg1"/>
                        </a:solidFill>
                        <a:ea typeface="華康少女文字W7" pitchFamily="49" charset="-120"/>
                      </a:endParaRPr>
                    </a:p>
                    <a:p>
                      <a:pPr algn="ctr"/>
                      <a:r>
                        <a:rPr lang="zh-TW" altLang="en-US" sz="3200" dirty="0">
                          <a:solidFill>
                            <a:schemeClr val="bg1"/>
                          </a:solidFill>
                          <a:ea typeface="華康少女文字W7" pitchFamily="49" charset="-120"/>
                        </a:rPr>
                        <a:t>發展</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扶助</a:t>
                      </a:r>
                      <a:endParaRPr lang="en-US" altLang="zh-TW" sz="3200" dirty="0">
                        <a:solidFill>
                          <a:schemeClr val="bg1"/>
                        </a:solidFill>
                        <a:ea typeface="華康少女文字W7" pitchFamily="49" charset="-120"/>
                      </a:endParaRPr>
                    </a:p>
                    <a:p>
                      <a:pPr algn="ctr"/>
                      <a:r>
                        <a:rPr lang="zh-TW" altLang="en-US" sz="3200" dirty="0">
                          <a:solidFill>
                            <a:schemeClr val="bg1"/>
                          </a:solidFill>
                          <a:ea typeface="華康少女文字W7" pitchFamily="49" charset="-120"/>
                        </a:rPr>
                        <a:t>弱勢</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志願</a:t>
                      </a:r>
                      <a:endParaRPr lang="en-US" altLang="zh-TW" sz="3200" dirty="0">
                        <a:solidFill>
                          <a:schemeClr val="bg1"/>
                        </a:solidFill>
                        <a:ea typeface="華康少女文字W7" pitchFamily="49" charset="-120"/>
                      </a:endParaRPr>
                    </a:p>
                    <a:p>
                      <a:pPr algn="ctr"/>
                      <a:r>
                        <a:rPr lang="zh-TW" altLang="en-US" sz="3200" dirty="0">
                          <a:solidFill>
                            <a:schemeClr val="bg1"/>
                          </a:solidFill>
                          <a:ea typeface="華康少女文字W7" pitchFamily="49" charset="-120"/>
                        </a:rPr>
                        <a:t>序位</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多元</a:t>
                      </a:r>
                      <a:endParaRPr lang="en-US" altLang="zh-TW" sz="3200" dirty="0">
                        <a:solidFill>
                          <a:schemeClr val="bg1"/>
                        </a:solidFill>
                        <a:ea typeface="華康少女文字W7" pitchFamily="49" charset="-120"/>
                      </a:endParaRPr>
                    </a:p>
                    <a:p>
                      <a:pPr algn="ctr"/>
                      <a:r>
                        <a:rPr lang="zh-TW" altLang="en-US" sz="3200" dirty="0">
                          <a:solidFill>
                            <a:schemeClr val="bg1"/>
                          </a:solidFill>
                          <a:ea typeface="華康少女文字W7" pitchFamily="49" charset="-120"/>
                        </a:rPr>
                        <a:t>學習</a:t>
                      </a:r>
                    </a:p>
                  </a:txBody>
                  <a:tcPr marL="91436" marR="91436" marT="45733" marB="45733" anchor="ctr">
                    <a:noFill/>
                  </a:tcPr>
                </a:tc>
                <a:tc>
                  <a:txBody>
                    <a:bodyPr/>
                    <a:lstStyle/>
                    <a:p>
                      <a:pPr algn="ctr"/>
                      <a:r>
                        <a:rPr lang="zh-TW" altLang="en-US" sz="3200" dirty="0">
                          <a:solidFill>
                            <a:schemeClr val="bg1"/>
                          </a:solidFill>
                          <a:ea typeface="華康少女文字W7" pitchFamily="49" charset="-120"/>
                        </a:rPr>
                        <a:t>會考</a:t>
                      </a:r>
                      <a:endParaRPr lang="en-US" altLang="zh-TW" sz="3200" dirty="0">
                        <a:solidFill>
                          <a:schemeClr val="bg1"/>
                        </a:solidFill>
                        <a:ea typeface="華康少女文字W7" pitchFamily="49" charset="-120"/>
                      </a:endParaRPr>
                    </a:p>
                    <a:p>
                      <a:pPr algn="ctr"/>
                      <a:r>
                        <a:rPr lang="zh-TW" altLang="en-US" sz="2400" dirty="0">
                          <a:solidFill>
                            <a:schemeClr val="bg1"/>
                          </a:solidFill>
                          <a:ea typeface="華康少女文字W7" pitchFamily="49" charset="-120"/>
                        </a:rPr>
                        <a:t>總積分</a:t>
                      </a:r>
                    </a:p>
                  </a:txBody>
                  <a:tcPr marL="91436" marR="91436" marT="45733" marB="45733">
                    <a:noFill/>
                  </a:tcPr>
                </a:tc>
                <a:extLst>
                  <a:ext uri="{0D108BD9-81ED-4DB2-BD59-A6C34878D82A}">
                    <a16:rowId xmlns:a16="http://schemas.microsoft.com/office/drawing/2014/main" val="10000"/>
                  </a:ext>
                </a:extLst>
              </a:tr>
              <a:tr h="579285">
                <a:tc>
                  <a:txBody>
                    <a:bodyPr/>
                    <a:lstStyle/>
                    <a:p>
                      <a:pPr algn="ctr"/>
                      <a:r>
                        <a:rPr lang="zh-TW" altLang="en-US" sz="3200" dirty="0">
                          <a:solidFill>
                            <a:srgbClr val="FFFF00"/>
                          </a:solidFill>
                          <a:ea typeface="華康少女文字W7" pitchFamily="49" charset="-120"/>
                        </a:rPr>
                        <a:t>甲</a:t>
                      </a:r>
                    </a:p>
                  </a:txBody>
                  <a:tcPr marL="91436" marR="91436" marT="45733" marB="45733">
                    <a:noFill/>
                  </a:tcPr>
                </a:tc>
                <a:tc>
                  <a:txBody>
                    <a:bodyPr/>
                    <a:lstStyle/>
                    <a:p>
                      <a:pPr algn="ctr"/>
                      <a:r>
                        <a:rPr lang="en-US" altLang="zh-TW" sz="3200" b="1" dirty="0">
                          <a:solidFill>
                            <a:srgbClr val="FFFF00"/>
                          </a:solidFill>
                          <a:ea typeface="華康少女文字W7" pitchFamily="49" charset="-120"/>
                        </a:rPr>
                        <a:t>96</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30</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0</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1</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40</a:t>
                      </a:r>
                      <a:endParaRPr lang="zh-TW" altLang="en-US" sz="3200" b="1" dirty="0">
                        <a:solidFill>
                          <a:srgbClr val="FFFF00"/>
                        </a:solidFill>
                        <a:ea typeface="華康少女文字W7" pitchFamily="49" charset="-120"/>
                      </a:endParaRPr>
                    </a:p>
                  </a:txBody>
                  <a:tcPr marL="91436" marR="91436" marT="45733" marB="45733">
                    <a:noFill/>
                  </a:tcPr>
                </a:tc>
                <a:tc>
                  <a:txBody>
                    <a:bodyPr/>
                    <a:lstStyle/>
                    <a:p>
                      <a:pPr algn="ctr"/>
                      <a:r>
                        <a:rPr lang="en-US" altLang="zh-TW" sz="3200" b="1" dirty="0">
                          <a:solidFill>
                            <a:srgbClr val="FFFF00"/>
                          </a:solidFill>
                          <a:ea typeface="華康少女文字W7" pitchFamily="49" charset="-120"/>
                        </a:rPr>
                        <a:t>26</a:t>
                      </a:r>
                      <a:endParaRPr lang="zh-TW" altLang="en-US" sz="3200" b="1" dirty="0">
                        <a:solidFill>
                          <a:srgbClr val="FFFF00"/>
                        </a:solidFill>
                        <a:ea typeface="華康少女文字W7" pitchFamily="49" charset="-120"/>
                      </a:endParaRPr>
                    </a:p>
                  </a:txBody>
                  <a:tcPr marL="91436" marR="91436" marT="45733" marB="45733">
                    <a:noFill/>
                  </a:tcPr>
                </a:tc>
                <a:extLst>
                  <a:ext uri="{0D108BD9-81ED-4DB2-BD59-A6C34878D82A}">
                    <a16:rowId xmlns:a16="http://schemas.microsoft.com/office/drawing/2014/main" val="10001"/>
                  </a:ext>
                </a:extLst>
              </a:tr>
              <a:tr h="579285">
                <a:tc>
                  <a:txBody>
                    <a:bodyPr/>
                    <a:lstStyle/>
                    <a:p>
                      <a:pPr algn="ctr"/>
                      <a:r>
                        <a:rPr lang="zh-TW" altLang="en-US" sz="3200" dirty="0">
                          <a:solidFill>
                            <a:srgbClr val="FF99FF"/>
                          </a:solidFill>
                          <a:ea typeface="華康少女文字W7" pitchFamily="49" charset="-120"/>
                        </a:rPr>
                        <a:t>乙</a:t>
                      </a:r>
                    </a:p>
                  </a:txBody>
                  <a:tcPr marL="91436" marR="91436" marT="45733" marB="45733">
                    <a:noFill/>
                  </a:tcPr>
                </a:tc>
                <a:tc>
                  <a:txBody>
                    <a:bodyPr/>
                    <a:lstStyle/>
                    <a:p>
                      <a:pPr algn="ctr"/>
                      <a:r>
                        <a:rPr lang="en-US" altLang="zh-TW" sz="3200" b="1" dirty="0">
                          <a:solidFill>
                            <a:srgbClr val="FF99FF"/>
                          </a:solidFill>
                          <a:ea typeface="華康少女文字W7" pitchFamily="49" charset="-120"/>
                        </a:rPr>
                        <a:t>98</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30</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0</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2</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40</a:t>
                      </a:r>
                      <a:endParaRPr lang="zh-TW" altLang="en-US" sz="3200" b="1" dirty="0">
                        <a:solidFill>
                          <a:srgbClr val="FF99FF"/>
                        </a:solidFill>
                        <a:ea typeface="華康少女文字W7" pitchFamily="49" charset="-120"/>
                      </a:endParaRPr>
                    </a:p>
                  </a:txBody>
                  <a:tcPr marL="91436" marR="91436" marT="45733" marB="45733">
                    <a:noFill/>
                  </a:tcPr>
                </a:tc>
                <a:tc>
                  <a:txBody>
                    <a:bodyPr/>
                    <a:lstStyle/>
                    <a:p>
                      <a:pPr algn="ctr"/>
                      <a:r>
                        <a:rPr lang="en-US" altLang="zh-TW" sz="3200" b="1" dirty="0">
                          <a:solidFill>
                            <a:srgbClr val="FF99FF"/>
                          </a:solidFill>
                          <a:ea typeface="華康少女文字W7" pitchFamily="49" charset="-120"/>
                        </a:rPr>
                        <a:t>28</a:t>
                      </a:r>
                      <a:endParaRPr lang="zh-TW" altLang="en-US" sz="3200" b="1" dirty="0">
                        <a:solidFill>
                          <a:srgbClr val="FF99FF"/>
                        </a:solidFill>
                        <a:ea typeface="華康少女文字W7" pitchFamily="49" charset="-120"/>
                      </a:endParaRPr>
                    </a:p>
                  </a:txBody>
                  <a:tcPr marL="91436" marR="91436" marT="45733" marB="45733">
                    <a:noFill/>
                  </a:tcPr>
                </a:tc>
                <a:extLst>
                  <a:ext uri="{0D108BD9-81ED-4DB2-BD59-A6C34878D82A}">
                    <a16:rowId xmlns:a16="http://schemas.microsoft.com/office/drawing/2014/main" val="10002"/>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1846479313"/>
              </p:ext>
            </p:extLst>
          </p:nvPr>
        </p:nvGraphicFramePr>
        <p:xfrm>
          <a:off x="2063750" y="3636474"/>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val="20000"/>
                    </a:ext>
                  </a:extLst>
                </a:gridCol>
                <a:gridCol w="1152071">
                  <a:extLst>
                    <a:ext uri="{9D8B030D-6E8A-4147-A177-3AD203B41FA5}">
                      <a16:colId xmlns:a16="http://schemas.microsoft.com/office/drawing/2014/main" val="20001"/>
                    </a:ext>
                  </a:extLst>
                </a:gridCol>
                <a:gridCol w="1152071">
                  <a:extLst>
                    <a:ext uri="{9D8B030D-6E8A-4147-A177-3AD203B41FA5}">
                      <a16:colId xmlns:a16="http://schemas.microsoft.com/office/drawing/2014/main" val="20002"/>
                    </a:ext>
                  </a:extLst>
                </a:gridCol>
                <a:gridCol w="1152071">
                  <a:extLst>
                    <a:ext uri="{9D8B030D-6E8A-4147-A177-3AD203B41FA5}">
                      <a16:colId xmlns:a16="http://schemas.microsoft.com/office/drawing/2014/main" val="20003"/>
                    </a:ext>
                  </a:extLst>
                </a:gridCol>
                <a:gridCol w="1152071">
                  <a:extLst>
                    <a:ext uri="{9D8B030D-6E8A-4147-A177-3AD203B41FA5}">
                      <a16:colId xmlns:a16="http://schemas.microsoft.com/office/drawing/2014/main" val="20004"/>
                    </a:ext>
                  </a:extLst>
                </a:gridCol>
                <a:gridCol w="1152071">
                  <a:extLst>
                    <a:ext uri="{9D8B030D-6E8A-4147-A177-3AD203B41FA5}">
                      <a16:colId xmlns:a16="http://schemas.microsoft.com/office/drawing/2014/main" val="20005"/>
                    </a:ext>
                  </a:extLst>
                </a:gridCol>
                <a:gridCol w="1152071">
                  <a:extLst>
                    <a:ext uri="{9D8B030D-6E8A-4147-A177-3AD203B41FA5}">
                      <a16:colId xmlns:a16="http://schemas.microsoft.com/office/drawing/2014/main"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華康中圓體" panose="020F0509000000000000" pitchFamily="49" charset="-120"/>
                          <a:ea typeface="華康中圓體" panose="020F0509000000000000" pitchFamily="49" charset="-120"/>
                        </a:rPr>
                        <a:t>項目</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國</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數</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英</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社</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自</a:t>
                      </a:r>
                    </a:p>
                  </a:txBody>
                  <a:tcPr marL="91436" marR="91436" marT="45617" marB="45617"/>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寫</a:t>
                      </a:r>
                    </a:p>
                  </a:txBody>
                  <a:tcPr marL="91436" marR="91436" marT="45617" marB="45617"/>
                </a:tc>
                <a:extLst>
                  <a:ext uri="{0D108BD9-81ED-4DB2-BD59-A6C34878D82A}">
                    <a16:rowId xmlns:a16="http://schemas.microsoft.com/office/drawing/2014/main"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4</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val="10002"/>
                  </a:ext>
                </a:extLst>
              </a:tr>
            </a:tbl>
          </a:graphicData>
        </a:graphic>
      </p:graphicFrame>
      <p:sp>
        <p:nvSpPr>
          <p:cNvPr id="116807" name="矩形 16"/>
          <p:cNvSpPr>
            <a:spLocks noChangeArrowheads="1"/>
          </p:cNvSpPr>
          <p:nvPr/>
        </p:nvSpPr>
        <p:spPr bwMode="auto">
          <a:xfrm>
            <a:off x="1919288" y="366224"/>
            <a:ext cx="8353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kumimoji="0" lang="zh-TW" altLang="en-US" sz="3600" b="1" dirty="0">
                <a:solidFill>
                  <a:schemeClr val="accent6">
                    <a:lumMod val="50000"/>
                  </a:schemeClr>
                </a:solidFill>
                <a:latin typeface="微軟正黑體" panose="020B0604030504040204" pitchFamily="34" charset="-120"/>
                <a:ea typeface="微軟正黑體" panose="020B0604030504040204" pitchFamily="34" charset="-120"/>
                <a:cs typeface="華康少女文字W7"/>
              </a:rPr>
              <a:t>題一：請問誰先錄取？</a:t>
            </a:r>
            <a:endParaRPr kumimoji="0" lang="zh-TW" altLang="en-US" sz="3600" dirty="0">
              <a:solidFill>
                <a:schemeClr val="accent6">
                  <a:lumMod val="50000"/>
                </a:schemeClr>
              </a:solidFill>
              <a:latin typeface="微軟正黑體" panose="020B0604030504040204" pitchFamily="34" charset="-120"/>
              <a:ea typeface="微軟正黑體" panose="020B0604030504040204" pitchFamily="34" charset="-120"/>
              <a:cs typeface="華康少女文字W7"/>
            </a:endParaRPr>
          </a:p>
        </p:txBody>
      </p:sp>
      <p:graphicFrame>
        <p:nvGraphicFramePr>
          <p:cNvPr id="19" name="表格 18"/>
          <p:cNvGraphicFramePr>
            <a:graphicFrameLocks noGrp="1"/>
          </p:cNvGraphicFramePr>
          <p:nvPr>
            <p:extLst>
              <p:ext uri="{D42A27DB-BD31-4B8C-83A1-F6EECF244321}">
                <p14:modId xmlns:p14="http://schemas.microsoft.com/office/powerpoint/2010/main" val="259063239"/>
              </p:ext>
            </p:extLst>
          </p:nvPr>
        </p:nvGraphicFramePr>
        <p:xfrm>
          <a:off x="2063750" y="1175849"/>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val="20000"/>
                    </a:ext>
                  </a:extLst>
                </a:gridCol>
                <a:gridCol w="1152071">
                  <a:extLst>
                    <a:ext uri="{9D8B030D-6E8A-4147-A177-3AD203B41FA5}">
                      <a16:colId xmlns:a16="http://schemas.microsoft.com/office/drawing/2014/main" val="20001"/>
                    </a:ext>
                  </a:extLst>
                </a:gridCol>
                <a:gridCol w="1152071">
                  <a:extLst>
                    <a:ext uri="{9D8B030D-6E8A-4147-A177-3AD203B41FA5}">
                      <a16:colId xmlns:a16="http://schemas.microsoft.com/office/drawing/2014/main" val="20002"/>
                    </a:ext>
                  </a:extLst>
                </a:gridCol>
                <a:gridCol w="1152071">
                  <a:extLst>
                    <a:ext uri="{9D8B030D-6E8A-4147-A177-3AD203B41FA5}">
                      <a16:colId xmlns:a16="http://schemas.microsoft.com/office/drawing/2014/main" val="20003"/>
                    </a:ext>
                  </a:extLst>
                </a:gridCol>
                <a:gridCol w="1152071">
                  <a:extLst>
                    <a:ext uri="{9D8B030D-6E8A-4147-A177-3AD203B41FA5}">
                      <a16:colId xmlns:a16="http://schemas.microsoft.com/office/drawing/2014/main" val="20004"/>
                    </a:ext>
                  </a:extLst>
                </a:gridCol>
                <a:gridCol w="1152071">
                  <a:extLst>
                    <a:ext uri="{9D8B030D-6E8A-4147-A177-3AD203B41FA5}">
                      <a16:colId xmlns:a16="http://schemas.microsoft.com/office/drawing/2014/main" val="20005"/>
                    </a:ext>
                  </a:extLst>
                </a:gridCol>
                <a:gridCol w="1152071">
                  <a:extLst>
                    <a:ext uri="{9D8B030D-6E8A-4147-A177-3AD203B41FA5}">
                      <a16:colId xmlns:a16="http://schemas.microsoft.com/office/drawing/2014/main" val="20006"/>
                    </a:ext>
                  </a:extLst>
                </a:gridCol>
              </a:tblGrid>
              <a:tr h="1067104">
                <a:tc>
                  <a:txBody>
                    <a:bodyPr/>
                    <a:lstStyle/>
                    <a:p>
                      <a:pPr algn="ctr"/>
                      <a:r>
                        <a:rPr lang="zh-TW" altLang="en-US" sz="3200">
                          <a:solidFill>
                            <a:schemeClr val="bg1"/>
                          </a:solidFill>
                          <a:latin typeface="華康中圓體" panose="020F0509000000000000" pitchFamily="49" charset="-120"/>
                          <a:ea typeface="華康中圓體" panose="020F0509000000000000" pitchFamily="49" charset="-120"/>
                        </a:rPr>
                        <a:t>項目</a:t>
                      </a:r>
                      <a:endParaRPr lang="zh-TW" altLang="en-US" sz="3200" dirty="0">
                        <a:solidFill>
                          <a:schemeClr val="bg1"/>
                        </a:solidFill>
                        <a:latin typeface="華康中圓體" panose="020F0509000000000000" pitchFamily="49" charset="-120"/>
                        <a:ea typeface="華康中圓體" panose="020F0509000000000000" pitchFamily="49" charset="-120"/>
                      </a:endParaRPr>
                    </a:p>
                  </a:txBody>
                  <a:tcPr marL="91436" marR="91436" marT="45733" marB="4573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華康中圓體" panose="020F0509000000000000" pitchFamily="49" charset="-120"/>
                          <a:ea typeface="華康中圓體" panose="020F0509000000000000" pitchFamily="49" charset="-120"/>
                        </a:rPr>
                        <a:t>總</a:t>
                      </a:r>
                      <a:endParaRPr lang="en-US" altLang="zh-TW" sz="3200" dirty="0">
                        <a:solidFill>
                          <a:schemeClr val="bg1"/>
                        </a:solidFill>
                        <a:latin typeface="華康中圓體" panose="020F0509000000000000" pitchFamily="49" charset="-120"/>
                        <a:ea typeface="華康中圓體" panose="020F0509000000000000" pitchFamily="49"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華康中圓體" panose="020F0509000000000000" pitchFamily="49" charset="-120"/>
                          <a:ea typeface="華康中圓體" panose="020F0509000000000000" pitchFamily="49" charset="-120"/>
                        </a:rPr>
                        <a:t>積分</a:t>
                      </a:r>
                    </a:p>
                  </a:txBody>
                  <a:tcPr marL="91436" marR="91436" marT="45733" marB="45733" anchor="ctr"/>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均衡</a:t>
                      </a:r>
                      <a:endParaRPr lang="en-US" altLang="zh-TW" sz="3200" dirty="0">
                        <a:solidFill>
                          <a:schemeClr val="bg1"/>
                        </a:solidFill>
                        <a:latin typeface="華康中圓體" panose="020F0509000000000000" pitchFamily="49" charset="-120"/>
                        <a:ea typeface="華康中圓體" panose="020F0509000000000000" pitchFamily="49" charset="-120"/>
                      </a:endParaRPr>
                    </a:p>
                    <a:p>
                      <a:pPr algn="ctr"/>
                      <a:r>
                        <a:rPr lang="zh-TW" altLang="en-US" sz="3200" dirty="0">
                          <a:solidFill>
                            <a:schemeClr val="bg1"/>
                          </a:solidFill>
                          <a:latin typeface="華康中圓體" panose="020F0509000000000000" pitchFamily="49" charset="-120"/>
                          <a:ea typeface="華康中圓體" panose="020F0509000000000000" pitchFamily="49" charset="-120"/>
                        </a:rPr>
                        <a:t>發展</a:t>
                      </a:r>
                    </a:p>
                  </a:txBody>
                  <a:tcPr marL="91436" marR="91436" marT="45733" marB="45733" anchor="ctr"/>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扶助</a:t>
                      </a:r>
                      <a:endParaRPr lang="en-US" altLang="zh-TW" sz="3200" dirty="0">
                        <a:solidFill>
                          <a:schemeClr val="bg1"/>
                        </a:solidFill>
                        <a:latin typeface="華康中圓體" panose="020F0509000000000000" pitchFamily="49" charset="-120"/>
                        <a:ea typeface="華康中圓體" panose="020F0509000000000000" pitchFamily="49" charset="-120"/>
                      </a:endParaRPr>
                    </a:p>
                    <a:p>
                      <a:pPr algn="ctr"/>
                      <a:r>
                        <a:rPr lang="zh-TW" altLang="en-US" sz="3200" dirty="0">
                          <a:solidFill>
                            <a:schemeClr val="bg1"/>
                          </a:solidFill>
                          <a:latin typeface="華康中圓體" panose="020F0509000000000000" pitchFamily="49" charset="-120"/>
                          <a:ea typeface="華康中圓體" panose="020F0509000000000000" pitchFamily="49" charset="-120"/>
                        </a:rPr>
                        <a:t>弱勢</a:t>
                      </a:r>
                    </a:p>
                  </a:txBody>
                  <a:tcPr marL="91436" marR="91436" marT="45733" marB="45733" anchor="ctr"/>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志願</a:t>
                      </a:r>
                      <a:endParaRPr lang="en-US" altLang="zh-TW" sz="3200" dirty="0">
                        <a:solidFill>
                          <a:schemeClr val="bg1"/>
                        </a:solidFill>
                        <a:latin typeface="華康中圓體" panose="020F0509000000000000" pitchFamily="49" charset="-120"/>
                        <a:ea typeface="華康中圓體" panose="020F0509000000000000" pitchFamily="49" charset="-120"/>
                      </a:endParaRPr>
                    </a:p>
                    <a:p>
                      <a:pPr algn="ctr"/>
                      <a:r>
                        <a:rPr lang="zh-TW" altLang="en-US" sz="3200" dirty="0">
                          <a:solidFill>
                            <a:schemeClr val="bg1"/>
                          </a:solidFill>
                          <a:latin typeface="華康中圓體" panose="020F0509000000000000" pitchFamily="49" charset="-120"/>
                          <a:ea typeface="華康中圓體" panose="020F0509000000000000" pitchFamily="49" charset="-120"/>
                        </a:rPr>
                        <a:t>序位</a:t>
                      </a:r>
                    </a:p>
                  </a:txBody>
                  <a:tcPr marL="91436" marR="91436" marT="45733" marB="45733" anchor="ctr"/>
                </a:tc>
                <a:tc>
                  <a:txBody>
                    <a:bodyPr/>
                    <a:lstStyle/>
                    <a:p>
                      <a:pPr algn="ctr"/>
                      <a:r>
                        <a:rPr lang="zh-TW" altLang="en-US" sz="3200" dirty="0">
                          <a:solidFill>
                            <a:schemeClr val="bg1"/>
                          </a:solidFill>
                          <a:latin typeface="華康中圓體" panose="020F0509000000000000" pitchFamily="49" charset="-120"/>
                          <a:ea typeface="華康中圓體" panose="020F0509000000000000" pitchFamily="49" charset="-120"/>
                        </a:rPr>
                        <a:t>多元</a:t>
                      </a:r>
                      <a:endParaRPr lang="en-US" altLang="zh-TW" sz="3200" dirty="0">
                        <a:solidFill>
                          <a:schemeClr val="bg1"/>
                        </a:solidFill>
                        <a:latin typeface="華康中圓體" panose="020F0509000000000000" pitchFamily="49" charset="-120"/>
                        <a:ea typeface="華康中圓體" panose="020F0509000000000000" pitchFamily="49" charset="-120"/>
                      </a:endParaRPr>
                    </a:p>
                    <a:p>
                      <a:pPr algn="ctr"/>
                      <a:r>
                        <a:rPr lang="zh-TW" altLang="en-US" sz="3200" dirty="0">
                          <a:solidFill>
                            <a:schemeClr val="bg1"/>
                          </a:solidFill>
                          <a:latin typeface="華康中圓體" panose="020F0509000000000000" pitchFamily="49" charset="-120"/>
                          <a:ea typeface="華康中圓體" panose="020F0509000000000000" pitchFamily="49" charset="-120"/>
                        </a:rPr>
                        <a:t>學習</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會考</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2400" dirty="0">
                          <a:solidFill>
                            <a:schemeClr val="bg1"/>
                          </a:solidFill>
                          <a:latin typeface="微軟正黑體" panose="020B0604030504040204" pitchFamily="34" charset="-120"/>
                          <a:ea typeface="微軟正黑體" panose="020B0604030504040204" pitchFamily="34" charset="-120"/>
                        </a:rPr>
                        <a:t>總積分</a:t>
                      </a:r>
                    </a:p>
                  </a:txBody>
                  <a:tcPr marL="91436" marR="91436" marT="45733" marB="45733"/>
                </a:tc>
                <a:extLst>
                  <a:ext uri="{0D108BD9-81ED-4DB2-BD59-A6C34878D82A}">
                    <a16:rowId xmlns:a16="http://schemas.microsoft.com/office/drawing/2014/main"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96</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26</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98</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28</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val="10002"/>
                  </a:ext>
                </a:extLst>
              </a:tr>
            </a:tbl>
          </a:graphicData>
        </a:graphic>
      </p:graphicFrame>
      <p:sp>
        <p:nvSpPr>
          <p:cNvPr id="9" name="橢圓 8"/>
          <p:cNvSpPr/>
          <p:nvPr/>
        </p:nvSpPr>
        <p:spPr>
          <a:xfrm>
            <a:off x="6786563" y="2288687"/>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1" name="橢圓 10"/>
          <p:cNvSpPr/>
          <p:nvPr/>
        </p:nvSpPr>
        <p:spPr>
          <a:xfrm>
            <a:off x="3317875" y="2242649"/>
            <a:ext cx="923925" cy="113347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7" name="十二角星形 6"/>
          <p:cNvSpPr/>
          <p:nvPr/>
        </p:nvSpPr>
        <p:spPr>
          <a:xfrm>
            <a:off x="1335088" y="2625237"/>
            <a:ext cx="1093787" cy="969962"/>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4500" dirty="0">
                <a:solidFill>
                  <a:srgbClr val="FF0000"/>
                </a:solidFill>
                <a:ea typeface="文鼎粗行楷" pitchFamily="49" charset="-120"/>
              </a:rPr>
              <a:t>勝</a:t>
            </a:r>
          </a:p>
        </p:txBody>
      </p:sp>
      <p:sp>
        <p:nvSpPr>
          <p:cNvPr id="10" name="矩形 9"/>
          <p:cNvSpPr/>
          <p:nvPr/>
        </p:nvSpPr>
        <p:spPr>
          <a:xfrm>
            <a:off x="3225800" y="1193312"/>
            <a:ext cx="1130300" cy="104933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2" name="Freeform 27">
            <a:extLst>
              <a:ext uri="{FF2B5EF4-FFF2-40B4-BE49-F238E27FC236}">
                <a16:creationId xmlns:a16="http://schemas.microsoft.com/office/drawing/2014/main" id="{BE7584AB-E0D4-447F-9AA7-7765899CF78C}"/>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extLst>
      <p:ext uri="{BB962C8B-B14F-4D97-AF65-F5344CB8AC3E}">
        <p14:creationId xmlns:p14="http://schemas.microsoft.com/office/powerpoint/2010/main" val="11903270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ntr" presetSubtype="0" fill="hold" grpId="2"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23"/>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P spid="7" grpId="0" animBg="1"/>
      <p:bldP spid="10" grpId="0" animBg="1"/>
      <p:bldP spid="10" grpId="1" animBg="1"/>
      <p:bldP spid="10" grpId="2"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D74367FA-C060-4525-9FD2-980D40ED244D}"/>
              </a:ext>
            </a:extLst>
          </p:cNvPr>
          <p:cNvSpPr/>
          <p:nvPr/>
        </p:nvSpPr>
        <p:spPr>
          <a:xfrm>
            <a:off x="1271464" y="260648"/>
            <a:ext cx="9577064" cy="547260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a:t>｛</a:t>
            </a:r>
          </a:p>
        </p:txBody>
      </p:sp>
      <p:pic>
        <p:nvPicPr>
          <p:cNvPr id="120834" name="圖片 16"/>
          <p:cNvPicPr>
            <a:picLocks noChangeAspect="1"/>
          </p:cNvPicPr>
          <p:nvPr/>
        </p:nvPicPr>
        <p:blipFill>
          <a:blip r:embed="rId3">
            <a:extLst>
              <a:ext uri="{28A0092B-C50C-407E-A947-70E740481C1C}">
                <a14:useLocalDpi xmlns:a14="http://schemas.microsoft.com/office/drawing/2010/main"/>
              </a:ext>
            </a:extLst>
          </a:blip>
          <a:srcRect/>
          <a:stretch/>
        </p:blipFill>
        <p:spPr bwMode="auto">
          <a:xfrm>
            <a:off x="1044066" y="0"/>
            <a:ext cx="101038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表格 18"/>
          <p:cNvGraphicFramePr>
            <a:graphicFrameLocks noGrp="1"/>
          </p:cNvGraphicFramePr>
          <p:nvPr>
            <p:extLst>
              <p:ext uri="{D42A27DB-BD31-4B8C-83A1-F6EECF244321}">
                <p14:modId xmlns:p14="http://schemas.microsoft.com/office/powerpoint/2010/main" val="726052619"/>
              </p:ext>
            </p:extLst>
          </p:nvPr>
        </p:nvGraphicFramePr>
        <p:xfrm>
          <a:off x="2063750" y="1175849"/>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val="20000"/>
                    </a:ext>
                  </a:extLst>
                </a:gridCol>
                <a:gridCol w="1152071">
                  <a:extLst>
                    <a:ext uri="{9D8B030D-6E8A-4147-A177-3AD203B41FA5}">
                      <a16:colId xmlns:a16="http://schemas.microsoft.com/office/drawing/2014/main" val="20001"/>
                    </a:ext>
                  </a:extLst>
                </a:gridCol>
                <a:gridCol w="1152071">
                  <a:extLst>
                    <a:ext uri="{9D8B030D-6E8A-4147-A177-3AD203B41FA5}">
                      <a16:colId xmlns:a16="http://schemas.microsoft.com/office/drawing/2014/main" val="20002"/>
                    </a:ext>
                  </a:extLst>
                </a:gridCol>
                <a:gridCol w="1152071">
                  <a:extLst>
                    <a:ext uri="{9D8B030D-6E8A-4147-A177-3AD203B41FA5}">
                      <a16:colId xmlns:a16="http://schemas.microsoft.com/office/drawing/2014/main" val="20003"/>
                    </a:ext>
                  </a:extLst>
                </a:gridCol>
                <a:gridCol w="1152071">
                  <a:extLst>
                    <a:ext uri="{9D8B030D-6E8A-4147-A177-3AD203B41FA5}">
                      <a16:colId xmlns:a16="http://schemas.microsoft.com/office/drawing/2014/main" val="20004"/>
                    </a:ext>
                  </a:extLst>
                </a:gridCol>
                <a:gridCol w="1152071">
                  <a:extLst>
                    <a:ext uri="{9D8B030D-6E8A-4147-A177-3AD203B41FA5}">
                      <a16:colId xmlns:a16="http://schemas.microsoft.com/office/drawing/2014/main" val="20005"/>
                    </a:ext>
                  </a:extLst>
                </a:gridCol>
                <a:gridCol w="1152071">
                  <a:extLst>
                    <a:ext uri="{9D8B030D-6E8A-4147-A177-3AD203B41FA5}">
                      <a16:colId xmlns:a16="http://schemas.microsoft.com/office/drawing/2014/main" val="20006"/>
                    </a:ext>
                  </a:extLst>
                </a:gridCol>
              </a:tblGrid>
              <a:tr h="1067104">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項目</a:t>
                      </a:r>
                    </a:p>
                  </a:txBody>
                  <a:tcPr marL="91436" marR="91436" marT="45733" marB="4573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lumMod val="95000"/>
                              <a:lumOff val="5000"/>
                            </a:schemeClr>
                          </a:solidFill>
                          <a:latin typeface="微軟正黑體" panose="020B0604030504040204" pitchFamily="34" charset="-120"/>
                          <a:ea typeface="微軟正黑體" panose="020B0604030504040204" pitchFamily="34" charset="-120"/>
                        </a:rPr>
                        <a:t>總</a:t>
                      </a:r>
                      <a:endParaRPr lang="en-US" altLang="zh-TW" sz="3200" dirty="0">
                        <a:solidFill>
                          <a:schemeClr val="bg1">
                            <a:lumMod val="95000"/>
                            <a:lumOff val="5000"/>
                          </a:schemeClr>
                        </a:solidFill>
                        <a:latin typeface="微軟正黑體" panose="020B0604030504040204" pitchFamily="34" charset="-120"/>
                        <a:ea typeface="微軟正黑體" panose="020B0604030504040204" pitchFamily="34"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微軟正黑體" panose="020B0604030504040204" pitchFamily="34" charset="-120"/>
                          <a:ea typeface="微軟正黑體" panose="020B0604030504040204" pitchFamily="34" charset="-120"/>
                        </a:rPr>
                        <a:t>積分</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均衡</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3200" dirty="0">
                          <a:solidFill>
                            <a:schemeClr val="bg1"/>
                          </a:solidFill>
                          <a:latin typeface="微軟正黑體" panose="020B0604030504040204" pitchFamily="34" charset="-120"/>
                          <a:ea typeface="微軟正黑體" panose="020B0604030504040204" pitchFamily="34" charset="-120"/>
                        </a:rPr>
                        <a:t>發展</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扶助</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3200" dirty="0">
                          <a:solidFill>
                            <a:schemeClr val="bg1"/>
                          </a:solidFill>
                          <a:latin typeface="微軟正黑體" panose="020B0604030504040204" pitchFamily="34" charset="-120"/>
                          <a:ea typeface="微軟正黑體" panose="020B0604030504040204" pitchFamily="34" charset="-120"/>
                        </a:rPr>
                        <a:t>弱勢</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志願</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3200" dirty="0">
                          <a:solidFill>
                            <a:schemeClr val="bg1"/>
                          </a:solidFill>
                          <a:latin typeface="微軟正黑體" panose="020B0604030504040204" pitchFamily="34" charset="-120"/>
                          <a:ea typeface="微軟正黑體" panose="020B0604030504040204" pitchFamily="34" charset="-120"/>
                        </a:rPr>
                        <a:t>序位</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多元</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3200" dirty="0">
                          <a:solidFill>
                            <a:schemeClr val="bg1"/>
                          </a:solidFill>
                          <a:latin typeface="微軟正黑體" panose="020B0604030504040204" pitchFamily="34" charset="-120"/>
                          <a:ea typeface="微軟正黑體" panose="020B0604030504040204" pitchFamily="34" charset="-120"/>
                        </a:rPr>
                        <a:t>學習</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會考</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2400" dirty="0">
                          <a:solidFill>
                            <a:schemeClr val="bg1"/>
                          </a:solidFill>
                          <a:latin typeface="微軟正黑體" panose="020B0604030504040204" pitchFamily="34" charset="-120"/>
                          <a:ea typeface="微軟正黑體" panose="020B0604030504040204" pitchFamily="34" charset="-120"/>
                        </a:rPr>
                        <a:t>總積分</a:t>
                      </a:r>
                    </a:p>
                  </a:txBody>
                  <a:tcPr marL="91436" marR="91436" marT="45733" marB="45733"/>
                </a:tc>
                <a:extLst>
                  <a:ext uri="{0D108BD9-81ED-4DB2-BD59-A6C34878D82A}">
                    <a16:rowId xmlns:a16="http://schemas.microsoft.com/office/drawing/2014/main"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1</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val="10002"/>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075854415"/>
              </p:ext>
            </p:extLst>
          </p:nvPr>
        </p:nvGraphicFramePr>
        <p:xfrm>
          <a:off x="2063750" y="3636474"/>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val="20000"/>
                    </a:ext>
                  </a:extLst>
                </a:gridCol>
                <a:gridCol w="1152071">
                  <a:extLst>
                    <a:ext uri="{9D8B030D-6E8A-4147-A177-3AD203B41FA5}">
                      <a16:colId xmlns:a16="http://schemas.microsoft.com/office/drawing/2014/main" val="20001"/>
                    </a:ext>
                  </a:extLst>
                </a:gridCol>
                <a:gridCol w="1152071">
                  <a:extLst>
                    <a:ext uri="{9D8B030D-6E8A-4147-A177-3AD203B41FA5}">
                      <a16:colId xmlns:a16="http://schemas.microsoft.com/office/drawing/2014/main" val="20002"/>
                    </a:ext>
                  </a:extLst>
                </a:gridCol>
                <a:gridCol w="1152071">
                  <a:extLst>
                    <a:ext uri="{9D8B030D-6E8A-4147-A177-3AD203B41FA5}">
                      <a16:colId xmlns:a16="http://schemas.microsoft.com/office/drawing/2014/main" val="20003"/>
                    </a:ext>
                  </a:extLst>
                </a:gridCol>
                <a:gridCol w="1152071">
                  <a:extLst>
                    <a:ext uri="{9D8B030D-6E8A-4147-A177-3AD203B41FA5}">
                      <a16:colId xmlns:a16="http://schemas.microsoft.com/office/drawing/2014/main" val="20004"/>
                    </a:ext>
                  </a:extLst>
                </a:gridCol>
                <a:gridCol w="1152071">
                  <a:extLst>
                    <a:ext uri="{9D8B030D-6E8A-4147-A177-3AD203B41FA5}">
                      <a16:colId xmlns:a16="http://schemas.microsoft.com/office/drawing/2014/main" val="20005"/>
                    </a:ext>
                  </a:extLst>
                </a:gridCol>
                <a:gridCol w="1152071">
                  <a:extLst>
                    <a:ext uri="{9D8B030D-6E8A-4147-A177-3AD203B41FA5}">
                      <a16:colId xmlns:a16="http://schemas.microsoft.com/office/drawing/2014/main"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微軟正黑體" panose="020B0604030504040204" pitchFamily="34" charset="-120"/>
                          <a:ea typeface="微軟正黑體" panose="020B0604030504040204" pitchFamily="34" charset="-120"/>
                        </a:rPr>
                        <a:t>項目</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國</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數</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英</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社</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自</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寫</a:t>
                      </a:r>
                    </a:p>
                  </a:txBody>
                  <a:tcPr marL="91436" marR="91436" marT="45617" marB="45617"/>
                </a:tc>
                <a:extLst>
                  <a:ext uri="{0D108BD9-81ED-4DB2-BD59-A6C34878D82A}">
                    <a16:rowId xmlns:a16="http://schemas.microsoft.com/office/drawing/2014/main"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C</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C</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4</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val="10002"/>
                  </a:ext>
                </a:extLst>
              </a:tr>
            </a:tbl>
          </a:graphicData>
        </a:graphic>
      </p:graphicFrame>
      <p:sp>
        <p:nvSpPr>
          <p:cNvPr id="120903" name="矩形 16"/>
          <p:cNvSpPr>
            <a:spLocks noChangeArrowheads="1"/>
          </p:cNvSpPr>
          <p:nvPr/>
        </p:nvSpPr>
        <p:spPr bwMode="auto">
          <a:xfrm>
            <a:off x="1919288" y="366224"/>
            <a:ext cx="8353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kumimoji="0" lang="zh-TW" altLang="en-US" sz="3600" b="1" dirty="0">
                <a:solidFill>
                  <a:schemeClr val="accent6">
                    <a:lumMod val="50000"/>
                  </a:schemeClr>
                </a:solidFill>
                <a:latin typeface="標楷體" pitchFamily="65" charset="-120"/>
                <a:ea typeface="華康少女文字W7"/>
                <a:cs typeface="華康少女文字W7"/>
              </a:rPr>
              <a:t>題二：請問誰先錄取？</a:t>
            </a:r>
            <a:endParaRPr kumimoji="0" lang="zh-TW" altLang="en-US" sz="3600" dirty="0">
              <a:solidFill>
                <a:schemeClr val="accent6">
                  <a:lumMod val="50000"/>
                </a:schemeClr>
              </a:solidFill>
              <a:ea typeface="華康少女文字W7"/>
              <a:cs typeface="華康少女文字W7"/>
            </a:endParaRPr>
          </a:p>
        </p:txBody>
      </p:sp>
      <p:sp>
        <p:nvSpPr>
          <p:cNvPr id="7" name="十二角星形 6"/>
          <p:cNvSpPr/>
          <p:nvPr/>
        </p:nvSpPr>
        <p:spPr>
          <a:xfrm>
            <a:off x="9094788" y="4039022"/>
            <a:ext cx="1093787" cy="969963"/>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4500" dirty="0">
                <a:solidFill>
                  <a:srgbClr val="FF0000"/>
                </a:solidFill>
                <a:ea typeface="文鼎粗行楷" pitchFamily="49" charset="-120"/>
              </a:rPr>
              <a:t>勝</a:t>
            </a:r>
          </a:p>
        </p:txBody>
      </p:sp>
      <p:sp>
        <p:nvSpPr>
          <p:cNvPr id="10" name="橢圓 9"/>
          <p:cNvSpPr/>
          <p:nvPr/>
        </p:nvSpPr>
        <p:spPr>
          <a:xfrm>
            <a:off x="3317875" y="4268713"/>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2" name="橢圓 11"/>
          <p:cNvSpPr/>
          <p:nvPr/>
        </p:nvSpPr>
        <p:spPr>
          <a:xfrm>
            <a:off x="6738938" y="4268713"/>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3" name="橢圓 12"/>
          <p:cNvSpPr/>
          <p:nvPr/>
        </p:nvSpPr>
        <p:spPr>
          <a:xfrm>
            <a:off x="5603875" y="4268713"/>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1" name="圓角矩形 10"/>
          <p:cNvSpPr/>
          <p:nvPr/>
        </p:nvSpPr>
        <p:spPr>
          <a:xfrm>
            <a:off x="3211513" y="4221088"/>
            <a:ext cx="5768975" cy="11049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5" name="圓角矩形 14"/>
          <p:cNvSpPr/>
          <p:nvPr/>
        </p:nvSpPr>
        <p:spPr>
          <a:xfrm>
            <a:off x="7772400" y="4251251"/>
            <a:ext cx="1320800" cy="508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4</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華康娃娃體(P)" pitchFamily="2" charset="-120"/>
                <a:ea typeface="華康娃娃體(P)" pitchFamily="2" charset="-120"/>
              </a:rPr>
              <a:t>+</a:t>
            </a:r>
            <a:endParaRPr kumimoji="0" lang="zh-TW" altLang="en-US" sz="2000" b="1" dirty="0">
              <a:solidFill>
                <a:prstClr val="white"/>
              </a:solidFill>
              <a:latin typeface="華康娃娃體(P)" pitchFamily="2" charset="-120"/>
              <a:ea typeface="華康娃娃體(P)" pitchFamily="2" charset="-120"/>
            </a:endParaRPr>
          </a:p>
        </p:txBody>
      </p:sp>
      <p:sp>
        <p:nvSpPr>
          <p:cNvPr id="18" name="圓角矩形 17"/>
          <p:cNvSpPr/>
          <p:nvPr/>
        </p:nvSpPr>
        <p:spPr>
          <a:xfrm>
            <a:off x="7772400" y="4844976"/>
            <a:ext cx="1320800" cy="508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3</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華康娃娃體(P)" pitchFamily="2" charset="-120"/>
                <a:ea typeface="華康娃娃體(P)" pitchFamily="2" charset="-120"/>
              </a:rPr>
              <a:t>+</a:t>
            </a:r>
            <a:endParaRPr kumimoji="0" lang="zh-TW" altLang="en-US" sz="2000" b="1" dirty="0">
              <a:solidFill>
                <a:prstClr val="white"/>
              </a:solidFill>
              <a:latin typeface="華康娃娃體(P)" pitchFamily="2" charset="-120"/>
              <a:ea typeface="華康娃娃體(P)" pitchFamily="2" charset="-120"/>
            </a:endParaRPr>
          </a:p>
        </p:txBody>
      </p:sp>
      <p:sp>
        <p:nvSpPr>
          <p:cNvPr id="21" name="橢圓 20"/>
          <p:cNvSpPr/>
          <p:nvPr/>
        </p:nvSpPr>
        <p:spPr>
          <a:xfrm>
            <a:off x="3317875" y="2276872"/>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2" name="橢圓 21"/>
          <p:cNvSpPr/>
          <p:nvPr/>
        </p:nvSpPr>
        <p:spPr>
          <a:xfrm>
            <a:off x="4448175" y="2276872"/>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3" name="橢圓 22"/>
          <p:cNvSpPr/>
          <p:nvPr/>
        </p:nvSpPr>
        <p:spPr>
          <a:xfrm>
            <a:off x="5629275" y="2276872"/>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4" name="橢圓 23"/>
          <p:cNvSpPr/>
          <p:nvPr/>
        </p:nvSpPr>
        <p:spPr>
          <a:xfrm>
            <a:off x="6784975" y="2276872"/>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5" name="橢圓 24"/>
          <p:cNvSpPr/>
          <p:nvPr/>
        </p:nvSpPr>
        <p:spPr>
          <a:xfrm>
            <a:off x="7953375" y="2276872"/>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6" name="橢圓 25"/>
          <p:cNvSpPr/>
          <p:nvPr/>
        </p:nvSpPr>
        <p:spPr>
          <a:xfrm>
            <a:off x="9121775" y="2276872"/>
            <a:ext cx="917575" cy="10874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0" name="Freeform 27">
            <a:extLst>
              <a:ext uri="{FF2B5EF4-FFF2-40B4-BE49-F238E27FC236}">
                <a16:creationId xmlns:a16="http://schemas.microsoft.com/office/drawing/2014/main" id="{915A1001-574D-48CF-9603-D66E65D992B2}"/>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extLst>
      <p:ext uri="{BB962C8B-B14F-4D97-AF65-F5344CB8AC3E}">
        <p14:creationId xmlns:p14="http://schemas.microsoft.com/office/powerpoint/2010/main" val="38796207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0" presetClass="exit" presetSubtype="0" fill="hold" grpId="1" nodeType="withEffect">
                                  <p:stCondLst>
                                    <p:cond delay="0"/>
                                  </p:stCondLst>
                                  <p:childTnLst>
                                    <p:animEffect transition="out" filter="fade">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childTnLst>
                                </p:cTn>
                              </p:par>
                              <p:par>
                                <p:cTn id="18" presetID="10" presetClass="exit" presetSubtype="0" fill="hold" grpId="1"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0" presetClass="exit" presetSubtype="0" fill="hold" grpId="1" nodeType="withEffect">
                                  <p:stCondLst>
                                    <p:cond delay="0"/>
                                  </p:stCondLst>
                                  <p:childTnLst>
                                    <p:animEffect transition="out" filter="fade">
                                      <p:cBhvr>
                                        <p:cTn id="26" dur="500"/>
                                        <p:tgtEl>
                                          <p:spTgt spid="23"/>
                                        </p:tgtEl>
                                      </p:cBhvr>
                                    </p:animEffect>
                                    <p:set>
                                      <p:cBhvr>
                                        <p:cTn id="27" dur="1" fill="hold">
                                          <p:stCondLst>
                                            <p:cond delay="499"/>
                                          </p:stCondLst>
                                        </p:cTn>
                                        <p:tgtEl>
                                          <p:spTgt spid="23"/>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childTnLst>
                                </p:cTn>
                              </p:par>
                              <p:par>
                                <p:cTn id="32" presetID="10" presetClass="exit" presetSubtype="0" fill="hold" grpId="1" nodeType="withEffect">
                                  <p:stCondLst>
                                    <p:cond delay="0"/>
                                  </p:stCondLst>
                                  <p:childTnLst>
                                    <p:animEffect transition="out" filter="fade">
                                      <p:cBhvr>
                                        <p:cTn id="33" dur="500"/>
                                        <p:tgtEl>
                                          <p:spTgt spid="24"/>
                                        </p:tgtEl>
                                      </p:cBhvr>
                                    </p:animEffect>
                                    <p:set>
                                      <p:cBhvr>
                                        <p:cTn id="34" dur="1" fill="hold">
                                          <p:stCondLst>
                                            <p:cond delay="499"/>
                                          </p:stCondLst>
                                        </p:cTn>
                                        <p:tgtEl>
                                          <p:spTgt spid="24"/>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0" presetClass="exit" presetSubtype="0" fill="hold" grpId="1" nodeType="withEffect">
                                  <p:stCondLst>
                                    <p:cond delay="0"/>
                                  </p:stCondLst>
                                  <p:childTnLst>
                                    <p:animEffect transition="out" filter="fade">
                                      <p:cBhvr>
                                        <p:cTn id="40" dur="500"/>
                                        <p:tgtEl>
                                          <p:spTgt spid="25"/>
                                        </p:tgtEl>
                                      </p:cBhvr>
                                    </p:animEffect>
                                    <p:set>
                                      <p:cBhvr>
                                        <p:cTn id="41" dur="1" fill="hold">
                                          <p:stCondLst>
                                            <p:cond delay="499"/>
                                          </p:stCondLst>
                                        </p:cTn>
                                        <p:tgtEl>
                                          <p:spTgt spid="2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6"/>
                                        </p:tgtEl>
                                      </p:cBhvr>
                                    </p:animEffect>
                                    <p:set>
                                      <p:cBhvr>
                                        <p:cTn id="44" dur="1" fill="hold">
                                          <p:stCondLst>
                                            <p:cond delay="499"/>
                                          </p:stCondLst>
                                        </p:cTn>
                                        <p:tgtEl>
                                          <p:spTgt spid="26"/>
                                        </p:tgtEl>
                                        <p:attrNameLst>
                                          <p:attrName>style.visibility</p:attrName>
                                        </p:attrNameLst>
                                      </p:cBhvr>
                                      <p:to>
                                        <p:strVal val="hidden"/>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0" presetClass="exit" presetSubtype="0" fill="hold" grpId="1" nodeType="withEffect">
                                  <p:stCondLst>
                                    <p:cond delay="0"/>
                                  </p:stCondLst>
                                  <p:childTnLst>
                                    <p:animEffect transition="out" filter="fade">
                                      <p:cBhvr>
                                        <p:cTn id="58" dur="500"/>
                                        <p:tgtEl>
                                          <p:spTgt spid="11"/>
                                        </p:tgtEl>
                                      </p:cBhvr>
                                    </p:animEffect>
                                    <p:set>
                                      <p:cBhvr>
                                        <p:cTn id="59" dur="1" fill="hold">
                                          <p:stCondLst>
                                            <p:cond delay="499"/>
                                          </p:stCondLst>
                                        </p:cTn>
                                        <p:tgtEl>
                                          <p:spTgt spid="11"/>
                                        </p:tgtEl>
                                        <p:attrNameLst>
                                          <p:attrName>style.visibility</p:attrName>
                                        </p:attrNameLst>
                                      </p:cBhvr>
                                      <p:to>
                                        <p:strVal val="hidden"/>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2" grpId="0" animBg="1"/>
      <p:bldP spid="13" grpId="0" animBg="1"/>
      <p:bldP spid="11" grpId="0" animBg="1"/>
      <p:bldP spid="11" grpId="1" animBg="1"/>
      <p:bldP spid="15" grpId="0" animBg="1"/>
      <p:bldP spid="18" grpId="0"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E29EA826-CB48-4D2A-894B-42FC246B4339}"/>
              </a:ext>
            </a:extLst>
          </p:cNvPr>
          <p:cNvSpPr/>
          <p:nvPr/>
        </p:nvSpPr>
        <p:spPr>
          <a:xfrm>
            <a:off x="1271464" y="251422"/>
            <a:ext cx="9577064" cy="547260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a:t>｛</a:t>
            </a:r>
          </a:p>
        </p:txBody>
      </p:sp>
      <p:pic>
        <p:nvPicPr>
          <p:cNvPr id="125954" name="圖片 10"/>
          <p:cNvPicPr>
            <a:picLocks noChangeAspect="1"/>
          </p:cNvPicPr>
          <p:nvPr/>
        </p:nvPicPr>
        <p:blipFill>
          <a:blip r:embed="rId3">
            <a:extLst>
              <a:ext uri="{28A0092B-C50C-407E-A947-70E740481C1C}">
                <a14:useLocalDpi xmlns:a14="http://schemas.microsoft.com/office/drawing/2010/main"/>
              </a:ext>
            </a:extLst>
          </a:blip>
          <a:srcRect/>
          <a:stretch/>
        </p:blipFill>
        <p:spPr bwMode="auto">
          <a:xfrm>
            <a:off x="1044066" y="0"/>
            <a:ext cx="101038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表格 18"/>
          <p:cNvGraphicFramePr>
            <a:graphicFrameLocks noGrp="1"/>
          </p:cNvGraphicFramePr>
          <p:nvPr>
            <p:extLst>
              <p:ext uri="{D42A27DB-BD31-4B8C-83A1-F6EECF244321}">
                <p14:modId xmlns:p14="http://schemas.microsoft.com/office/powerpoint/2010/main" val="3662325971"/>
              </p:ext>
            </p:extLst>
          </p:nvPr>
        </p:nvGraphicFramePr>
        <p:xfrm>
          <a:off x="2063750" y="1175849"/>
          <a:ext cx="8064497" cy="2225674"/>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val="20000"/>
                    </a:ext>
                  </a:extLst>
                </a:gridCol>
                <a:gridCol w="1152071">
                  <a:extLst>
                    <a:ext uri="{9D8B030D-6E8A-4147-A177-3AD203B41FA5}">
                      <a16:colId xmlns:a16="http://schemas.microsoft.com/office/drawing/2014/main" val="20001"/>
                    </a:ext>
                  </a:extLst>
                </a:gridCol>
                <a:gridCol w="1152071">
                  <a:extLst>
                    <a:ext uri="{9D8B030D-6E8A-4147-A177-3AD203B41FA5}">
                      <a16:colId xmlns:a16="http://schemas.microsoft.com/office/drawing/2014/main" val="20002"/>
                    </a:ext>
                  </a:extLst>
                </a:gridCol>
                <a:gridCol w="1152071">
                  <a:extLst>
                    <a:ext uri="{9D8B030D-6E8A-4147-A177-3AD203B41FA5}">
                      <a16:colId xmlns:a16="http://schemas.microsoft.com/office/drawing/2014/main" val="20003"/>
                    </a:ext>
                  </a:extLst>
                </a:gridCol>
                <a:gridCol w="1152071">
                  <a:extLst>
                    <a:ext uri="{9D8B030D-6E8A-4147-A177-3AD203B41FA5}">
                      <a16:colId xmlns:a16="http://schemas.microsoft.com/office/drawing/2014/main" val="20004"/>
                    </a:ext>
                  </a:extLst>
                </a:gridCol>
                <a:gridCol w="1152071">
                  <a:extLst>
                    <a:ext uri="{9D8B030D-6E8A-4147-A177-3AD203B41FA5}">
                      <a16:colId xmlns:a16="http://schemas.microsoft.com/office/drawing/2014/main" val="20005"/>
                    </a:ext>
                  </a:extLst>
                </a:gridCol>
                <a:gridCol w="1152071">
                  <a:extLst>
                    <a:ext uri="{9D8B030D-6E8A-4147-A177-3AD203B41FA5}">
                      <a16:colId xmlns:a16="http://schemas.microsoft.com/office/drawing/2014/main" val="20006"/>
                    </a:ext>
                  </a:extLst>
                </a:gridCol>
              </a:tblGrid>
              <a:tr h="1067104">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項目</a:t>
                      </a:r>
                    </a:p>
                  </a:txBody>
                  <a:tcPr marL="91436" marR="91436" marT="45733" marB="4573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微軟正黑體" panose="020B0604030504040204" pitchFamily="34" charset="-120"/>
                          <a:ea typeface="微軟正黑體" panose="020B0604030504040204" pitchFamily="34" charset="-120"/>
                        </a:rPr>
                        <a:t>總</a:t>
                      </a:r>
                      <a:endParaRPr lang="en-US" altLang="zh-TW" sz="3200" dirty="0">
                        <a:solidFill>
                          <a:schemeClr val="bg1"/>
                        </a:solidFill>
                        <a:latin typeface="微軟正黑體" panose="020B0604030504040204" pitchFamily="34" charset="-120"/>
                        <a:ea typeface="微軟正黑體" panose="020B0604030504040204" pitchFamily="34" charset="-12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微軟正黑體" panose="020B0604030504040204" pitchFamily="34" charset="-120"/>
                          <a:ea typeface="微軟正黑體" panose="020B0604030504040204" pitchFamily="34" charset="-120"/>
                        </a:rPr>
                        <a:t>積分</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均衡</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3200" dirty="0">
                          <a:solidFill>
                            <a:schemeClr val="bg1"/>
                          </a:solidFill>
                          <a:latin typeface="微軟正黑體" panose="020B0604030504040204" pitchFamily="34" charset="-120"/>
                          <a:ea typeface="微軟正黑體" panose="020B0604030504040204" pitchFamily="34" charset="-120"/>
                        </a:rPr>
                        <a:t>發展</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扶助</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3200" dirty="0">
                          <a:solidFill>
                            <a:schemeClr val="bg1"/>
                          </a:solidFill>
                          <a:latin typeface="微軟正黑體" panose="020B0604030504040204" pitchFamily="34" charset="-120"/>
                          <a:ea typeface="微軟正黑體" panose="020B0604030504040204" pitchFamily="34" charset="-120"/>
                        </a:rPr>
                        <a:t>弱勢</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志願</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3200" dirty="0">
                          <a:solidFill>
                            <a:schemeClr val="bg1"/>
                          </a:solidFill>
                          <a:latin typeface="微軟正黑體" panose="020B0604030504040204" pitchFamily="34" charset="-120"/>
                          <a:ea typeface="微軟正黑體" panose="020B0604030504040204" pitchFamily="34" charset="-120"/>
                        </a:rPr>
                        <a:t>序位</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多元</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3200" dirty="0">
                          <a:solidFill>
                            <a:schemeClr val="bg1"/>
                          </a:solidFill>
                          <a:latin typeface="微軟正黑體" panose="020B0604030504040204" pitchFamily="34" charset="-120"/>
                          <a:ea typeface="微軟正黑體" panose="020B0604030504040204" pitchFamily="34" charset="-120"/>
                        </a:rPr>
                        <a:t>學習</a:t>
                      </a:r>
                    </a:p>
                  </a:txBody>
                  <a:tcPr marL="91436" marR="91436" marT="45733" marB="45733" anchor="ctr"/>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會考</a:t>
                      </a:r>
                      <a:endParaRPr lang="en-US" altLang="zh-TW" sz="3200" dirty="0">
                        <a:solidFill>
                          <a:schemeClr val="bg1"/>
                        </a:solidFill>
                        <a:latin typeface="微軟正黑體" panose="020B0604030504040204" pitchFamily="34" charset="-120"/>
                        <a:ea typeface="微軟正黑體" panose="020B0604030504040204" pitchFamily="34" charset="-120"/>
                      </a:endParaRPr>
                    </a:p>
                    <a:p>
                      <a:pPr algn="ctr"/>
                      <a:r>
                        <a:rPr lang="zh-TW" altLang="en-US" sz="2400" dirty="0">
                          <a:solidFill>
                            <a:schemeClr val="bg1"/>
                          </a:solidFill>
                          <a:latin typeface="微軟正黑體" panose="020B0604030504040204" pitchFamily="34" charset="-120"/>
                          <a:ea typeface="微軟正黑體" panose="020B0604030504040204" pitchFamily="34" charset="-120"/>
                        </a:rPr>
                        <a:t>總積分</a:t>
                      </a:r>
                    </a:p>
                  </a:txBody>
                  <a:tcPr marL="91436" marR="91436" marT="45733" marB="45733"/>
                </a:tc>
                <a:extLst>
                  <a:ext uri="{0D108BD9-81ED-4DB2-BD59-A6C34878D82A}">
                    <a16:rowId xmlns:a16="http://schemas.microsoft.com/office/drawing/2014/main" val="10000"/>
                  </a:ext>
                </a:extLst>
              </a:tr>
              <a:tr h="579285">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733" marB="45733"/>
                </a:tc>
                <a:tc>
                  <a:txBody>
                    <a:bodyPr/>
                    <a:lstStyle/>
                    <a:p>
                      <a:pPr algn="ctr"/>
                      <a:r>
                        <a:rPr lang="en-US" altLang="zh-TW" sz="3200" b="1" dirty="0">
                          <a:solidFill>
                            <a:srgbClr val="FFFF00"/>
                          </a:solidFill>
                        </a:rPr>
                        <a:t>94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30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1</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40</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FF00"/>
                          </a:solidFill>
                        </a:rPr>
                        <a:t>24</a:t>
                      </a:r>
                      <a:endParaRPr lang="zh-TW" altLang="en-US" sz="3200" b="1" dirty="0">
                        <a:solidFill>
                          <a:srgbClr val="FFFF00"/>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val="10001"/>
                  </a:ext>
                </a:extLst>
              </a:tr>
              <a:tr h="579285">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733" marB="45733"/>
                </a:tc>
                <a:tc>
                  <a:txBody>
                    <a:bodyPr/>
                    <a:lstStyle/>
                    <a:p>
                      <a:pPr algn="ctr"/>
                      <a:r>
                        <a:rPr lang="en-US" altLang="zh-TW" sz="3200" b="1" dirty="0">
                          <a:solidFill>
                            <a:srgbClr val="FF99FF"/>
                          </a:solidFill>
                        </a:rPr>
                        <a:t>94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30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1</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40</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tc>
                  <a:txBody>
                    <a:bodyPr/>
                    <a:lstStyle/>
                    <a:p>
                      <a:pPr algn="ctr"/>
                      <a:r>
                        <a:rPr lang="en-US" altLang="zh-TW" sz="3200" b="1" dirty="0">
                          <a:solidFill>
                            <a:srgbClr val="FF99FF"/>
                          </a:solidFill>
                        </a:rPr>
                        <a:t>24</a:t>
                      </a:r>
                      <a:endParaRPr lang="zh-TW" altLang="en-US" sz="3200" b="1" dirty="0">
                        <a:solidFill>
                          <a:srgbClr val="FF99FF"/>
                        </a:solidFill>
                        <a:ea typeface="華康少女文字W7" pitchFamily="49" charset="-120"/>
                      </a:endParaRPr>
                    </a:p>
                  </a:txBody>
                  <a:tcPr marL="91436" marR="91436" marT="45733" marB="45733">
                    <a:solidFill>
                      <a:schemeClr val="accent3">
                        <a:lumMod val="75000"/>
                      </a:schemeClr>
                    </a:solidFill>
                  </a:tcPr>
                </a:tc>
                <a:extLst>
                  <a:ext uri="{0D108BD9-81ED-4DB2-BD59-A6C34878D82A}">
                    <a16:rowId xmlns:a16="http://schemas.microsoft.com/office/drawing/2014/main" val="10002"/>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819049027"/>
              </p:ext>
            </p:extLst>
          </p:nvPr>
        </p:nvGraphicFramePr>
        <p:xfrm>
          <a:off x="2063750" y="3636474"/>
          <a:ext cx="8064497" cy="1736742"/>
        </p:xfrm>
        <a:graphic>
          <a:graphicData uri="http://schemas.openxmlformats.org/drawingml/2006/table">
            <a:tbl>
              <a:tblPr firstRow="1" firstCol="1">
                <a:tableStyleId>{5C22544A-7EE6-4342-B048-85BDC9FD1C3A}</a:tableStyleId>
              </a:tblPr>
              <a:tblGrid>
                <a:gridCol w="1152071">
                  <a:extLst>
                    <a:ext uri="{9D8B030D-6E8A-4147-A177-3AD203B41FA5}">
                      <a16:colId xmlns:a16="http://schemas.microsoft.com/office/drawing/2014/main" val="20000"/>
                    </a:ext>
                  </a:extLst>
                </a:gridCol>
                <a:gridCol w="1152071">
                  <a:extLst>
                    <a:ext uri="{9D8B030D-6E8A-4147-A177-3AD203B41FA5}">
                      <a16:colId xmlns:a16="http://schemas.microsoft.com/office/drawing/2014/main" val="20001"/>
                    </a:ext>
                  </a:extLst>
                </a:gridCol>
                <a:gridCol w="1152071">
                  <a:extLst>
                    <a:ext uri="{9D8B030D-6E8A-4147-A177-3AD203B41FA5}">
                      <a16:colId xmlns:a16="http://schemas.microsoft.com/office/drawing/2014/main" val="20002"/>
                    </a:ext>
                  </a:extLst>
                </a:gridCol>
                <a:gridCol w="1152071">
                  <a:extLst>
                    <a:ext uri="{9D8B030D-6E8A-4147-A177-3AD203B41FA5}">
                      <a16:colId xmlns:a16="http://schemas.microsoft.com/office/drawing/2014/main" val="20003"/>
                    </a:ext>
                  </a:extLst>
                </a:gridCol>
                <a:gridCol w="1152071">
                  <a:extLst>
                    <a:ext uri="{9D8B030D-6E8A-4147-A177-3AD203B41FA5}">
                      <a16:colId xmlns:a16="http://schemas.microsoft.com/office/drawing/2014/main" val="20004"/>
                    </a:ext>
                  </a:extLst>
                </a:gridCol>
                <a:gridCol w="1152071">
                  <a:extLst>
                    <a:ext uri="{9D8B030D-6E8A-4147-A177-3AD203B41FA5}">
                      <a16:colId xmlns:a16="http://schemas.microsoft.com/office/drawing/2014/main" val="20005"/>
                    </a:ext>
                  </a:extLst>
                </a:gridCol>
                <a:gridCol w="1152071">
                  <a:extLst>
                    <a:ext uri="{9D8B030D-6E8A-4147-A177-3AD203B41FA5}">
                      <a16:colId xmlns:a16="http://schemas.microsoft.com/office/drawing/2014/main" val="20006"/>
                    </a:ext>
                  </a:extLst>
                </a:gridCol>
              </a:tblGrid>
              <a:tr h="5789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3200" dirty="0">
                          <a:solidFill>
                            <a:schemeClr val="bg1"/>
                          </a:solidFill>
                          <a:latin typeface="微軟正黑體" panose="020B0604030504040204" pitchFamily="34" charset="-120"/>
                          <a:ea typeface="微軟正黑體" panose="020B0604030504040204" pitchFamily="34" charset="-120"/>
                        </a:rPr>
                        <a:t>項目</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國</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數</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英</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社</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自</a:t>
                      </a:r>
                    </a:p>
                  </a:txBody>
                  <a:tcPr marL="91436" marR="91436" marT="45617" marB="45617"/>
                </a:tc>
                <a:tc>
                  <a:txBody>
                    <a:bodyPr/>
                    <a:lstStyle/>
                    <a:p>
                      <a:pPr algn="ctr"/>
                      <a:r>
                        <a:rPr lang="zh-TW" altLang="en-US" sz="3200" dirty="0">
                          <a:solidFill>
                            <a:schemeClr val="bg1"/>
                          </a:solidFill>
                          <a:latin typeface="微軟正黑體" panose="020B0604030504040204" pitchFamily="34" charset="-120"/>
                          <a:ea typeface="微軟正黑體" panose="020B0604030504040204" pitchFamily="34" charset="-120"/>
                        </a:rPr>
                        <a:t>寫</a:t>
                      </a:r>
                    </a:p>
                  </a:txBody>
                  <a:tcPr marL="91436" marR="91436" marT="45617" marB="45617"/>
                </a:tc>
                <a:extLst>
                  <a:ext uri="{0D108BD9-81ED-4DB2-BD59-A6C34878D82A}">
                    <a16:rowId xmlns:a16="http://schemas.microsoft.com/office/drawing/2014/main" val="10000"/>
                  </a:ext>
                </a:extLst>
              </a:tr>
              <a:tr h="578908">
                <a:tc>
                  <a:txBody>
                    <a:bodyPr/>
                    <a:lstStyle/>
                    <a:p>
                      <a:pPr algn="ctr"/>
                      <a:r>
                        <a:rPr lang="zh-TW" altLang="en-US" sz="3200" dirty="0">
                          <a:solidFill>
                            <a:srgbClr val="FFFF00"/>
                          </a:solidFill>
                        </a:rPr>
                        <a:t>甲</a:t>
                      </a:r>
                      <a:endParaRPr lang="zh-TW" altLang="en-US" sz="3200" dirty="0">
                        <a:solidFill>
                          <a:srgbClr val="FFFF00"/>
                        </a:solidFill>
                        <a:ea typeface="華康少女文字W7" pitchFamily="49" charset="-120"/>
                      </a:endParaRPr>
                    </a:p>
                  </a:txBody>
                  <a:tcPr marL="91436" marR="91436" marT="45617" marB="45617"/>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B+</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A+</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C</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FF00"/>
                          </a:solidFill>
                        </a:rPr>
                        <a:t>5</a:t>
                      </a:r>
                      <a:endParaRPr lang="zh-TW" altLang="en-US" sz="3200" b="1" dirty="0">
                        <a:solidFill>
                          <a:srgbClr val="FFFF00"/>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val="10001"/>
                  </a:ext>
                </a:extLst>
              </a:tr>
              <a:tr h="578908">
                <a:tc>
                  <a:txBody>
                    <a:bodyPr/>
                    <a:lstStyle/>
                    <a:p>
                      <a:pPr algn="ctr"/>
                      <a:r>
                        <a:rPr lang="zh-TW" altLang="en-US" sz="3200" dirty="0">
                          <a:solidFill>
                            <a:srgbClr val="FF99FF"/>
                          </a:solidFill>
                        </a:rPr>
                        <a:t>乙</a:t>
                      </a:r>
                      <a:endParaRPr lang="zh-TW" altLang="en-US" sz="3200" dirty="0">
                        <a:solidFill>
                          <a:srgbClr val="FF99FF"/>
                        </a:solidFill>
                        <a:ea typeface="華康少女文字W7" pitchFamily="49" charset="-120"/>
                      </a:endParaRPr>
                    </a:p>
                  </a:txBody>
                  <a:tcPr marL="91436" marR="91436" marT="45617" marB="45617"/>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B+</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A+</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C</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tc>
                  <a:txBody>
                    <a:bodyPr/>
                    <a:lstStyle/>
                    <a:p>
                      <a:pPr algn="ctr"/>
                      <a:r>
                        <a:rPr lang="en-US" altLang="zh-TW" sz="3200" b="1" dirty="0">
                          <a:solidFill>
                            <a:srgbClr val="FF99FF"/>
                          </a:solidFill>
                        </a:rPr>
                        <a:t>4</a:t>
                      </a:r>
                      <a:endParaRPr lang="zh-TW" altLang="en-US" sz="3200" b="1" dirty="0">
                        <a:solidFill>
                          <a:srgbClr val="FF99FF"/>
                        </a:solidFill>
                        <a:ea typeface="華康少女文字W7" pitchFamily="49" charset="-120"/>
                      </a:endParaRPr>
                    </a:p>
                  </a:txBody>
                  <a:tcPr marL="91436" marR="91436" marT="45617" marB="45617">
                    <a:solidFill>
                      <a:schemeClr val="accent3">
                        <a:lumMod val="75000"/>
                      </a:schemeClr>
                    </a:solidFill>
                  </a:tcPr>
                </a:tc>
                <a:extLst>
                  <a:ext uri="{0D108BD9-81ED-4DB2-BD59-A6C34878D82A}">
                    <a16:rowId xmlns:a16="http://schemas.microsoft.com/office/drawing/2014/main" val="10002"/>
                  </a:ext>
                </a:extLst>
              </a:tr>
            </a:tbl>
          </a:graphicData>
        </a:graphic>
      </p:graphicFrame>
      <p:sp>
        <p:nvSpPr>
          <p:cNvPr id="126023" name="矩形 16"/>
          <p:cNvSpPr>
            <a:spLocks noChangeArrowheads="1"/>
          </p:cNvSpPr>
          <p:nvPr/>
        </p:nvSpPr>
        <p:spPr bwMode="auto">
          <a:xfrm>
            <a:off x="1919288" y="366224"/>
            <a:ext cx="8353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kumimoji="0" lang="zh-TW" altLang="en-US" sz="3600" b="1" dirty="0">
                <a:solidFill>
                  <a:srgbClr val="93634C"/>
                </a:solidFill>
                <a:latin typeface="標楷體" pitchFamily="65" charset="-120"/>
                <a:ea typeface="華康少女文字W7"/>
                <a:cs typeface="華康少女文字W7"/>
              </a:rPr>
              <a:t>題三：請問誰先錄取？</a:t>
            </a:r>
            <a:endParaRPr kumimoji="0" lang="zh-TW" altLang="en-US" sz="3600" dirty="0">
              <a:solidFill>
                <a:srgbClr val="93634C"/>
              </a:solidFill>
              <a:ea typeface="華康少女文字W7"/>
              <a:cs typeface="華康少女文字W7"/>
            </a:endParaRPr>
          </a:p>
        </p:txBody>
      </p:sp>
      <p:sp>
        <p:nvSpPr>
          <p:cNvPr id="14" name="矩形 13"/>
          <p:cNvSpPr/>
          <p:nvPr/>
        </p:nvSpPr>
        <p:spPr>
          <a:xfrm>
            <a:off x="2092323" y="1175849"/>
            <a:ext cx="8007350" cy="2253150"/>
          </a:xfrm>
          <a:prstGeom prst="rect">
            <a:avLst/>
          </a:prstGeom>
          <a:solidFill>
            <a:srgbClr val="4F81BD">
              <a:alpha val="67843"/>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5" name="圓角矩形 14"/>
          <p:cNvSpPr/>
          <p:nvPr/>
        </p:nvSpPr>
        <p:spPr>
          <a:xfrm>
            <a:off x="3211513" y="4236566"/>
            <a:ext cx="5768975" cy="11049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8" name="橢圓 17"/>
          <p:cNvSpPr/>
          <p:nvPr/>
        </p:nvSpPr>
        <p:spPr>
          <a:xfrm>
            <a:off x="9048750" y="4254028"/>
            <a:ext cx="9175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0" name="圓角矩形 9"/>
          <p:cNvSpPr/>
          <p:nvPr/>
        </p:nvSpPr>
        <p:spPr>
          <a:xfrm>
            <a:off x="4178300" y="4284191"/>
            <a:ext cx="3467100" cy="99853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kumimoji="0" lang="en-US" altLang="zh-TW" sz="2000" b="1" dirty="0">
                <a:solidFill>
                  <a:prstClr val="white"/>
                </a:solidFill>
                <a:latin typeface="標楷體" pitchFamily="65" charset="-120"/>
                <a:ea typeface="華康少女文字W7" pitchFamily="49" charset="-120"/>
              </a:rPr>
              <a:t>A</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3</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標楷體" pitchFamily="65" charset="-120"/>
                <a:ea typeface="華康少女文字W7" pitchFamily="49" charset="-120"/>
              </a:rPr>
              <a:t>+</a:t>
            </a:r>
            <a:br>
              <a:rPr kumimoji="0" lang="en-US" altLang="zh-TW" sz="2000" b="1" dirty="0">
                <a:solidFill>
                  <a:prstClr val="white"/>
                </a:solidFill>
                <a:latin typeface="標楷體" pitchFamily="65" charset="-120"/>
                <a:ea typeface="華康少女文字W7" pitchFamily="49" charset="-120"/>
              </a:rPr>
            </a:br>
            <a:r>
              <a:rPr kumimoji="0" lang="en-US" altLang="zh-TW" sz="2000" b="1" dirty="0">
                <a:solidFill>
                  <a:prstClr val="white"/>
                </a:solidFill>
                <a:latin typeface="標楷體" pitchFamily="65" charset="-120"/>
                <a:ea typeface="華康少女文字W7" pitchFamily="49" charset="-120"/>
              </a:rPr>
              <a:t>B</a:t>
            </a:r>
            <a:r>
              <a:rPr kumimoji="0" lang="zh-TW" altLang="en-US" sz="2000" b="1" dirty="0">
                <a:solidFill>
                  <a:prstClr val="white"/>
                </a:solidFill>
                <a:latin typeface="標楷體" pitchFamily="65" charset="-120"/>
                <a:ea typeface="華康少女文字W7" pitchFamily="49" charset="-120"/>
              </a:rPr>
              <a:t>： </a:t>
            </a:r>
            <a:r>
              <a:rPr kumimoji="0" lang="en-US" altLang="zh-TW" sz="2000" b="1" dirty="0">
                <a:solidFill>
                  <a:prstClr val="white"/>
                </a:solidFill>
                <a:latin typeface="標楷體" pitchFamily="65" charset="-120"/>
                <a:ea typeface="華康少女文字W7" pitchFamily="49" charset="-120"/>
              </a:rPr>
              <a:t>1</a:t>
            </a:r>
            <a:r>
              <a:rPr kumimoji="0" lang="zh-TW" altLang="en-US" sz="2000" b="1" dirty="0">
                <a:solidFill>
                  <a:prstClr val="white"/>
                </a:solidFill>
                <a:latin typeface="標楷體" pitchFamily="65" charset="-120"/>
                <a:ea typeface="華康少女文字W7" pitchFamily="49" charset="-120"/>
              </a:rPr>
              <a:t>個</a:t>
            </a:r>
            <a:r>
              <a:rPr kumimoji="0" lang="en-US" altLang="zh-TW" sz="2000" b="1" dirty="0">
                <a:solidFill>
                  <a:prstClr val="white"/>
                </a:solidFill>
                <a:latin typeface="標楷體" pitchFamily="65" charset="-120"/>
                <a:ea typeface="華康少女文字W7" pitchFamily="49" charset="-120"/>
              </a:rPr>
              <a:t>+</a:t>
            </a:r>
            <a:endParaRPr kumimoji="0" lang="zh-TW" altLang="en-US" sz="2000" b="1" dirty="0">
              <a:solidFill>
                <a:prstClr val="white"/>
              </a:solidFill>
              <a:latin typeface="標楷體" pitchFamily="65" charset="-120"/>
              <a:ea typeface="華康少女文字W7" pitchFamily="49" charset="-120"/>
            </a:endParaRPr>
          </a:p>
        </p:txBody>
      </p:sp>
      <p:sp>
        <p:nvSpPr>
          <p:cNvPr id="7" name="十二角星形 6"/>
          <p:cNvSpPr/>
          <p:nvPr/>
        </p:nvSpPr>
        <p:spPr>
          <a:xfrm>
            <a:off x="8226425" y="3976216"/>
            <a:ext cx="1093788" cy="969962"/>
          </a:xfrm>
          <a:prstGeom prst="star12">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kumimoji="0" lang="zh-TW" altLang="en-US" sz="4500" dirty="0">
                <a:solidFill>
                  <a:srgbClr val="FF0000"/>
                </a:solidFill>
                <a:ea typeface="文鼎粗行楷" pitchFamily="49" charset="-120"/>
              </a:rPr>
              <a:t>勝</a:t>
            </a:r>
          </a:p>
        </p:txBody>
      </p:sp>
      <p:sp>
        <p:nvSpPr>
          <p:cNvPr id="12" name="橢圓 11"/>
          <p:cNvSpPr/>
          <p:nvPr/>
        </p:nvSpPr>
        <p:spPr>
          <a:xfrm>
            <a:off x="3260725" y="4285778"/>
            <a:ext cx="1106488"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17" name="橢圓 16"/>
          <p:cNvSpPr/>
          <p:nvPr/>
        </p:nvSpPr>
        <p:spPr>
          <a:xfrm>
            <a:off x="4367213" y="4285778"/>
            <a:ext cx="11080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0" name="橢圓 19"/>
          <p:cNvSpPr/>
          <p:nvPr/>
        </p:nvSpPr>
        <p:spPr>
          <a:xfrm>
            <a:off x="5541963" y="4285778"/>
            <a:ext cx="11080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1" name="橢圓 20"/>
          <p:cNvSpPr/>
          <p:nvPr/>
        </p:nvSpPr>
        <p:spPr>
          <a:xfrm>
            <a:off x="6684963" y="4285778"/>
            <a:ext cx="1108075"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2" name="橢圓 21"/>
          <p:cNvSpPr/>
          <p:nvPr/>
        </p:nvSpPr>
        <p:spPr>
          <a:xfrm>
            <a:off x="7843838" y="4285778"/>
            <a:ext cx="1106487" cy="108743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0" lang="zh-TW" altLang="en-US">
              <a:solidFill>
                <a:prstClr val="white"/>
              </a:solidFill>
            </a:endParaRPr>
          </a:p>
        </p:txBody>
      </p:sp>
      <p:sp>
        <p:nvSpPr>
          <p:cNvPr id="24" name="Freeform 27">
            <a:extLst>
              <a:ext uri="{FF2B5EF4-FFF2-40B4-BE49-F238E27FC236}">
                <a16:creationId xmlns:a16="http://schemas.microsoft.com/office/drawing/2014/main" id="{D68353BE-875C-4DAE-96AE-5387635CA908}"/>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extLst>
      <p:ext uri="{BB962C8B-B14F-4D97-AF65-F5344CB8AC3E}">
        <p14:creationId xmlns:p14="http://schemas.microsoft.com/office/powerpoint/2010/main" val="35806595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par>
                                <p:cTn id="20" presetID="1" presetClass="exit" presetSubtype="0" fill="hold" grpId="1" nodeType="withEffect">
                                  <p:stCondLst>
                                    <p:cond delay="0"/>
                                  </p:stCondLst>
                                  <p:childTnLst>
                                    <p:set>
                                      <p:cBhvr>
                                        <p:cTn id="21" dur="1" fill="hold">
                                          <p:stCondLst>
                                            <p:cond delay="0"/>
                                          </p:stCondLst>
                                        </p:cTn>
                                        <p:tgtEl>
                                          <p:spTgt spid="15"/>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10"/>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par>
                                <p:cTn id="28" presetID="1" presetClass="exit" presetSubtype="0" fill="hold" grpId="1" nodeType="withEffect">
                                  <p:stCondLst>
                                    <p:cond delay="0"/>
                                  </p:stCondLst>
                                  <p:childTnLst>
                                    <p:set>
                                      <p:cBhvr>
                                        <p:cTn id="29" dur="1" fill="hold">
                                          <p:stCondLst>
                                            <p:cond delay="0"/>
                                          </p:stCondLst>
                                        </p:cTn>
                                        <p:tgtEl>
                                          <p:spTgt spid="12"/>
                                        </p:tgtEl>
                                        <p:attrNameLst>
                                          <p:attrName>style.visibility</p:attrName>
                                        </p:attrNameLst>
                                      </p:cBhvr>
                                      <p:to>
                                        <p:strVal val="hidden"/>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par>
                                <p:cTn id="34" presetID="1" presetClass="exit" presetSubtype="0" fill="hold" grpId="1" nodeType="withEffect">
                                  <p:stCondLst>
                                    <p:cond delay="0"/>
                                  </p:stCondLst>
                                  <p:childTnLst>
                                    <p:set>
                                      <p:cBhvr>
                                        <p:cTn id="35" dur="1" fill="hold">
                                          <p:stCondLst>
                                            <p:cond delay="0"/>
                                          </p:stCondLst>
                                        </p:cTn>
                                        <p:tgtEl>
                                          <p:spTgt spid="17"/>
                                        </p:tgtEl>
                                        <p:attrNameLst>
                                          <p:attrName>style.visibility</p:attrName>
                                        </p:attrNameLst>
                                      </p:cBhvr>
                                      <p:to>
                                        <p:strVal val="hidden"/>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1" presetClass="exit" presetSubtype="0" fill="hold" grpId="1" nodeType="withEffect">
                                  <p:stCondLst>
                                    <p:cond delay="0"/>
                                  </p:stCondLst>
                                  <p:childTnLst>
                                    <p:set>
                                      <p:cBhvr>
                                        <p:cTn id="41" dur="1" fill="hold">
                                          <p:stCondLst>
                                            <p:cond delay="0"/>
                                          </p:stCondLst>
                                        </p:cTn>
                                        <p:tgtEl>
                                          <p:spTgt spid="20"/>
                                        </p:tgtEl>
                                        <p:attrNameLst>
                                          <p:attrName>style.visibility</p:attrName>
                                        </p:attrNameLst>
                                      </p:cBhvr>
                                      <p:to>
                                        <p:strVal val="hidden"/>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childTnLst>
                                </p:cTn>
                              </p:par>
                              <p:par>
                                <p:cTn id="46" presetID="1" presetClass="exit" presetSubtype="0" fill="hold" grpId="1" nodeType="withEffect">
                                  <p:stCondLst>
                                    <p:cond delay="0"/>
                                  </p:stCondLst>
                                  <p:childTnLst>
                                    <p:set>
                                      <p:cBhvr>
                                        <p:cTn id="47" dur="1" fill="hold">
                                          <p:stCondLst>
                                            <p:cond delay="0"/>
                                          </p:stCondLst>
                                        </p:cTn>
                                        <p:tgtEl>
                                          <p:spTgt spid="21"/>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childTnLst>
                                </p:cTn>
                              </p:par>
                              <p:par>
                                <p:cTn id="52" presetID="1" presetClass="exit" presetSubtype="0" fill="hold" grpId="1" nodeType="withEffect">
                                  <p:stCondLst>
                                    <p:cond delay="0"/>
                                  </p:stCondLst>
                                  <p:childTnLst>
                                    <p:set>
                                      <p:cBhvr>
                                        <p:cTn id="53" dur="1" fill="hold">
                                          <p:stCondLst>
                                            <p:cond delay="0"/>
                                          </p:stCondLst>
                                        </p:cTn>
                                        <p:tgtEl>
                                          <p:spTgt spid="22"/>
                                        </p:tgtEl>
                                        <p:attrNameLst>
                                          <p:attrName>style.visibility</p:attrName>
                                        </p:attrNameLst>
                                      </p:cBhvr>
                                      <p:to>
                                        <p:strVal val="hidden"/>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5" grpId="1" animBg="1"/>
      <p:bldP spid="18" grpId="0" animBg="1"/>
      <p:bldP spid="10" grpId="0" animBg="1"/>
      <p:bldP spid="10" grpId="1" animBg="1"/>
      <p:bldP spid="7" grpId="0" animBg="1"/>
      <p:bldP spid="12" grpId="0" animBg="1"/>
      <p:bldP spid="12" grpId="1" animBg="1"/>
      <p:bldP spid="17" grpId="0" animBg="1"/>
      <p:bldP spid="17" grpId="1" animBg="1"/>
      <p:bldP spid="20" grpId="0" animBg="1"/>
      <p:bldP spid="20" grpId="1" animBg="1"/>
      <p:bldP spid="21" grpId="0" animBg="1"/>
      <p:bldP spid="21" grpId="1" animBg="1"/>
      <p:bldP spid="22" grpId="0" animBg="1"/>
      <p:bldP spid="22"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47" name="矩形 46">
            <a:extLst>
              <a:ext uri="{FF2B5EF4-FFF2-40B4-BE49-F238E27FC236}">
                <a16:creationId xmlns:a16="http://schemas.microsoft.com/office/drawing/2014/main" id="{19070DD2-DE3D-4A07-9BAA-8ACF8E5413C3}"/>
              </a:ext>
            </a:extLst>
          </p:cNvPr>
          <p:cNvSpPr/>
          <p:nvPr/>
        </p:nvSpPr>
        <p:spPr>
          <a:xfrm>
            <a:off x="1271464" y="76821"/>
            <a:ext cx="10081120" cy="576064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02402" name="圖片 45"/>
          <p:cNvPicPr>
            <a:picLocks noChangeAspect="1"/>
          </p:cNvPicPr>
          <p:nvPr/>
        </p:nvPicPr>
        <p:blipFill>
          <a:blip r:embed="rId3">
            <a:extLst>
              <a:ext uri="{28A0092B-C50C-407E-A947-70E740481C1C}">
                <a14:useLocalDpi xmlns:a14="http://schemas.microsoft.com/office/drawing/2010/main"/>
              </a:ext>
            </a:extLst>
          </a:blip>
          <a:srcRect/>
          <a:stretch/>
        </p:blipFill>
        <p:spPr bwMode="auto">
          <a:xfrm>
            <a:off x="1055440" y="-135970"/>
            <a:ext cx="10585176" cy="718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表格 5"/>
          <p:cNvGraphicFramePr>
            <a:graphicFrameLocks noGrp="1"/>
          </p:cNvGraphicFramePr>
          <p:nvPr>
            <p:extLst>
              <p:ext uri="{D42A27DB-BD31-4B8C-83A1-F6EECF244321}">
                <p14:modId xmlns:p14="http://schemas.microsoft.com/office/powerpoint/2010/main" val="3016763381"/>
              </p:ext>
            </p:extLst>
          </p:nvPr>
        </p:nvGraphicFramePr>
        <p:xfrm>
          <a:off x="2293938" y="692696"/>
          <a:ext cx="7589838" cy="4719904"/>
        </p:xfrm>
        <a:graphic>
          <a:graphicData uri="http://schemas.openxmlformats.org/drawingml/2006/table">
            <a:tbl>
              <a:tblPr firstRow="1" bandRow="1">
                <a:tableStyleId>{5C22544A-7EE6-4342-B048-85BDC9FD1C3A}</a:tableStyleId>
              </a:tblPr>
              <a:tblGrid>
                <a:gridCol w="1179583">
                  <a:extLst>
                    <a:ext uri="{9D8B030D-6E8A-4147-A177-3AD203B41FA5}">
                      <a16:colId xmlns:a16="http://schemas.microsoft.com/office/drawing/2014/main" val="20000"/>
                    </a:ext>
                  </a:extLst>
                </a:gridCol>
                <a:gridCol w="737239">
                  <a:extLst>
                    <a:ext uri="{9D8B030D-6E8A-4147-A177-3AD203B41FA5}">
                      <a16:colId xmlns:a16="http://schemas.microsoft.com/office/drawing/2014/main" val="20001"/>
                    </a:ext>
                  </a:extLst>
                </a:gridCol>
                <a:gridCol w="949136">
                  <a:extLst>
                    <a:ext uri="{9D8B030D-6E8A-4147-A177-3AD203B41FA5}">
                      <a16:colId xmlns:a16="http://schemas.microsoft.com/office/drawing/2014/main" val="20002"/>
                    </a:ext>
                  </a:extLst>
                </a:gridCol>
                <a:gridCol w="1174112">
                  <a:extLst>
                    <a:ext uri="{9D8B030D-6E8A-4147-A177-3AD203B41FA5}">
                      <a16:colId xmlns:a16="http://schemas.microsoft.com/office/drawing/2014/main" val="20003"/>
                    </a:ext>
                  </a:extLst>
                </a:gridCol>
                <a:gridCol w="1253305">
                  <a:extLst>
                    <a:ext uri="{9D8B030D-6E8A-4147-A177-3AD203B41FA5}">
                      <a16:colId xmlns:a16="http://schemas.microsoft.com/office/drawing/2014/main" val="20004"/>
                    </a:ext>
                  </a:extLst>
                </a:gridCol>
                <a:gridCol w="2296463">
                  <a:extLst>
                    <a:ext uri="{9D8B030D-6E8A-4147-A177-3AD203B41FA5}">
                      <a16:colId xmlns:a16="http://schemas.microsoft.com/office/drawing/2014/main" val="20005"/>
                    </a:ext>
                  </a:extLst>
                </a:gridCol>
              </a:tblGrid>
              <a:tr h="496621">
                <a:tc>
                  <a:txBody>
                    <a:bodyPr/>
                    <a:lstStyle/>
                    <a:p>
                      <a:pPr algn="ctr"/>
                      <a:r>
                        <a:rPr lang="zh-TW" altLang="en-US" sz="1900" b="1" dirty="0">
                          <a:solidFill>
                            <a:schemeClr val="bg1"/>
                          </a:solidFill>
                          <a:latin typeface="微軟正黑體" panose="020B0604030504040204" pitchFamily="34" charset="-120"/>
                          <a:ea typeface="微軟正黑體" panose="020B0604030504040204" pitchFamily="34" charset="-120"/>
                        </a:rPr>
                        <a:t>志願序位</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latin typeface="微軟正黑體" panose="020B0604030504040204" pitchFamily="34" charset="-120"/>
                          <a:ea typeface="微軟正黑體" panose="020B0604030504040204" pitchFamily="34" charset="-120"/>
                        </a:rPr>
                        <a:t>積分</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latin typeface="微軟正黑體" panose="020B0604030504040204" pitchFamily="34" charset="-120"/>
                          <a:ea typeface="微軟正黑體" panose="020B0604030504040204" pitchFamily="34" charset="-120"/>
                        </a:rPr>
                        <a:t>志願</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latin typeface="微軟正黑體" panose="020B0604030504040204" pitchFamily="34" charset="-120"/>
                          <a:ea typeface="微軟正黑體" panose="020B0604030504040204" pitchFamily="34" charset="-120"/>
                        </a:rPr>
                        <a:t>學校</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latin typeface="微軟正黑體" panose="020B0604030504040204" pitchFamily="34" charset="-120"/>
                          <a:ea typeface="微軟正黑體" panose="020B0604030504040204" pitchFamily="34" charset="-120"/>
                        </a:rPr>
                        <a:t>群</a:t>
                      </a:r>
                    </a:p>
                  </a:txBody>
                  <a:tcPr marL="91427" marR="91427" marT="45707" marB="45707" anchor="ctr">
                    <a:solidFill>
                      <a:schemeClr val="accent3">
                        <a:lumMod val="20000"/>
                        <a:lumOff val="80000"/>
                      </a:schemeClr>
                    </a:solidFill>
                  </a:tcPr>
                </a:tc>
                <a:tc>
                  <a:txBody>
                    <a:bodyPr/>
                    <a:lstStyle/>
                    <a:p>
                      <a:pPr algn="ctr"/>
                      <a:r>
                        <a:rPr lang="zh-TW" altLang="en-US" sz="1900" b="1" dirty="0">
                          <a:solidFill>
                            <a:schemeClr val="bg1"/>
                          </a:solidFill>
                          <a:latin typeface="微軟正黑體" panose="020B0604030504040204" pitchFamily="34" charset="-120"/>
                          <a:ea typeface="微軟正黑體" panose="020B0604030504040204" pitchFamily="34" charset="-120"/>
                        </a:rPr>
                        <a:t>科</a:t>
                      </a:r>
                    </a:p>
                  </a:txBody>
                  <a:tcPr marL="91427" marR="91427" marT="45707" marB="45707" anchor="ctr">
                    <a:solidFill>
                      <a:schemeClr val="accent3">
                        <a:lumMod val="20000"/>
                        <a:lumOff val="80000"/>
                      </a:schemeClr>
                    </a:solidFill>
                  </a:tcPr>
                </a:tc>
                <a:extLst>
                  <a:ext uri="{0D108BD9-81ED-4DB2-BD59-A6C34878D82A}">
                    <a16:rowId xmlns:a16="http://schemas.microsoft.com/office/drawing/2014/main" val="10000"/>
                  </a:ext>
                </a:extLst>
              </a:tr>
              <a:tr h="496621">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r>
                        <a:rPr lang="en-US" altLang="zh-TW" sz="1900" b="1" dirty="0">
                          <a:solidFill>
                            <a:schemeClr val="bg1"/>
                          </a:solidFill>
                        </a:rPr>
                        <a:t>A</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機械科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val="10001"/>
                  </a:ext>
                </a:extLst>
              </a:tr>
              <a:tr h="496621">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A</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板金科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val="10002"/>
                  </a:ext>
                </a:extLst>
              </a:tr>
              <a:tr h="496621">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B</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機械科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val="10003"/>
                  </a:ext>
                </a:extLst>
              </a:tr>
              <a:tr h="496621">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B</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板金科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val="10004"/>
                  </a:ext>
                </a:extLst>
              </a:tr>
              <a:tr h="460070">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C</a:t>
                      </a:r>
                      <a:r>
                        <a:rPr lang="zh-TW" altLang="en-US" sz="1900" b="1" dirty="0">
                          <a:solidFill>
                            <a:schemeClr val="bg1"/>
                          </a:solidFill>
                        </a:rPr>
                        <a:t>校</a:t>
                      </a:r>
                    </a:p>
                  </a:txBody>
                  <a:tcPr marL="91427" marR="91427" marT="45707" marB="45707" anchor="ctr">
                    <a:solidFill>
                      <a:schemeClr val="accent6">
                        <a:lumMod val="40000"/>
                        <a:lumOff val="60000"/>
                      </a:schemeClr>
                    </a:solidFill>
                  </a:tcPr>
                </a:tc>
                <a:tc gridSpan="2">
                  <a:txBody>
                    <a:bodyPr/>
                    <a:lstStyle/>
                    <a:p>
                      <a:pPr algn="ctr"/>
                      <a:r>
                        <a:rPr lang="zh-TW" altLang="en-US" sz="1900" b="1" dirty="0">
                          <a:solidFill>
                            <a:schemeClr val="bg1"/>
                          </a:solidFill>
                        </a:rPr>
                        <a:t>普通科</a:t>
                      </a:r>
                    </a:p>
                  </a:txBody>
                  <a:tcPr marL="91427" marR="91427" marT="45707" marB="45707" anchor="ctr">
                    <a:solidFill>
                      <a:schemeClr val="accent6">
                        <a:lumMod val="40000"/>
                        <a:lumOff val="60000"/>
                      </a:schemeClr>
                    </a:solidFill>
                  </a:tcPr>
                </a:tc>
                <a:tc hMerge="1">
                  <a:txBody>
                    <a:bodyPr/>
                    <a:lstStyle/>
                    <a:p>
                      <a:pPr algn="ctr"/>
                      <a:endParaRPr lang="zh-TW" altLang="en-US" b="1" dirty="0">
                        <a:solidFill>
                          <a:schemeClr val="bg1"/>
                        </a:solidFill>
                      </a:endParaRPr>
                    </a:p>
                  </a:txBody>
                  <a:tcPr anchor="ctr">
                    <a:noFill/>
                  </a:tcPr>
                </a:tc>
                <a:extLst>
                  <a:ext uri="{0D108BD9-81ED-4DB2-BD59-A6C34878D82A}">
                    <a16:rowId xmlns:a16="http://schemas.microsoft.com/office/drawing/2014/main" val="10005"/>
                  </a:ext>
                </a:extLst>
              </a:tr>
              <a:tr h="496621">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algn="ctr"/>
                      <a:endParaRPr lang="zh-TW" altLang="en-US" sz="1900" b="1" dirty="0">
                        <a:solidFill>
                          <a:schemeClr val="bg1"/>
                        </a:solidFill>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C</a:t>
                      </a:r>
                      <a:r>
                        <a:rPr lang="zh-TW" altLang="en-US" sz="1900" b="1" dirty="0">
                          <a:solidFill>
                            <a:schemeClr val="bg1"/>
                          </a:solidFill>
                        </a:rPr>
                        <a:t>校</a:t>
                      </a:r>
                    </a:p>
                  </a:txBody>
                  <a:tcPr marL="91427" marR="91427" marT="45707" marB="45707" anchor="ctr">
                    <a:solidFill>
                      <a:schemeClr val="accent6">
                        <a:lumMod val="40000"/>
                        <a:lumOff val="60000"/>
                      </a:schemeClr>
                    </a:solidFill>
                  </a:tcPr>
                </a:tc>
                <a:tc gridSpan="2">
                  <a:txBody>
                    <a:bodyPr/>
                    <a:lstStyle/>
                    <a:p>
                      <a:pPr algn="ctr"/>
                      <a:r>
                        <a:rPr lang="zh-TW" altLang="en-US" sz="1900" b="1" dirty="0">
                          <a:solidFill>
                            <a:schemeClr val="bg1"/>
                          </a:solidFill>
                        </a:rPr>
                        <a:t>綜合高中</a:t>
                      </a:r>
                    </a:p>
                  </a:txBody>
                  <a:tcPr marL="91427" marR="91427" marT="45707" marB="45707" anchor="ctr">
                    <a:solidFill>
                      <a:schemeClr val="accent6">
                        <a:lumMod val="40000"/>
                        <a:lumOff val="60000"/>
                      </a:schemeClr>
                    </a:solidFill>
                  </a:tcPr>
                </a:tc>
                <a:tc hMerge="1">
                  <a:txBody>
                    <a:bodyPr/>
                    <a:lstStyle/>
                    <a:p>
                      <a:pPr algn="ctr"/>
                      <a:endParaRPr lang="zh-TW" altLang="en-US" b="1" dirty="0">
                        <a:solidFill>
                          <a:schemeClr val="bg1"/>
                        </a:solidFill>
                      </a:endParaRPr>
                    </a:p>
                  </a:txBody>
                  <a:tcPr anchor="ctr">
                    <a:noFill/>
                  </a:tcPr>
                </a:tc>
                <a:extLst>
                  <a:ext uri="{0D108BD9-81ED-4DB2-BD59-A6C34878D82A}">
                    <a16:rowId xmlns:a16="http://schemas.microsoft.com/office/drawing/2014/main" val="10006"/>
                  </a:ext>
                </a:extLst>
              </a:tr>
              <a:tr h="6400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kumimoji="0" lang="zh-TW" altLang="en-US" sz="3600" b="1" dirty="0">
                        <a:solidFill>
                          <a:srgbClr val="FFFF00"/>
                        </a:solidFill>
                        <a:latin typeface="Arial" pitchFamily="34" charset="0"/>
                      </a:endParaRPr>
                    </a:p>
                  </a:txBody>
                  <a:tcPr marL="91427" marR="91427" marT="45707" marB="45707" anchor="ctr">
                    <a:solidFill>
                      <a:srgbClr val="663300"/>
                    </a:solidFill>
                  </a:tcPr>
                </a:tc>
                <a:tc>
                  <a:txBody>
                    <a:bodyPr/>
                    <a:lstStyle/>
                    <a:p>
                      <a:pPr eaLnBrk="1" hangingPunct="1"/>
                      <a:endParaRPr kumimoji="0" lang="zh-TW" altLang="en-US" sz="3600" b="1" dirty="0">
                        <a:solidFill>
                          <a:srgbClr val="FFFF00"/>
                        </a:solidFill>
                        <a:latin typeface="Arial" pitchFamily="34" charset="0"/>
                      </a:endParaRPr>
                    </a:p>
                  </a:txBody>
                  <a:tcPr marL="91427" marR="91427" marT="45707" marB="45707" anchor="ctr">
                    <a:solidFill>
                      <a:srgbClr val="663300"/>
                    </a:solidFill>
                  </a:tcPr>
                </a:tc>
                <a:tc>
                  <a:txBody>
                    <a:bodyPr/>
                    <a:lstStyle/>
                    <a:p>
                      <a:pPr eaLnBrk="1" hangingPunct="1"/>
                      <a:endParaRPr kumimoji="0" lang="zh-TW" altLang="en-US" sz="3200" b="1" dirty="0">
                        <a:solidFill>
                          <a:srgbClr val="FFFF00"/>
                        </a:solidFill>
                        <a:latin typeface="Arial" pitchFamily="34" charset="0"/>
                      </a:endParaRPr>
                    </a:p>
                  </a:txBody>
                  <a:tcPr marL="91427" marR="91427" marT="45707" marB="45707" anchor="ctr">
                    <a:solidFill>
                      <a:srgbClr val="663300"/>
                    </a:solidFill>
                  </a:tcPr>
                </a:tc>
                <a:tc>
                  <a:txBody>
                    <a:bodyPr/>
                    <a:lstStyle/>
                    <a:p>
                      <a:pPr algn="ctr"/>
                      <a:r>
                        <a:rPr lang="en-US" altLang="zh-TW" sz="1900" b="1" dirty="0">
                          <a:solidFill>
                            <a:schemeClr val="bg1"/>
                          </a:solidFill>
                        </a:rPr>
                        <a:t>A</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製圖科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val="10007"/>
                  </a:ext>
                </a:extLst>
              </a:tr>
              <a:tr h="6400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kumimoji="0" lang="zh-TW" altLang="en-US" sz="3600" b="1" dirty="0">
                        <a:solidFill>
                          <a:srgbClr val="FFFF00"/>
                        </a:solidFill>
                        <a:latin typeface="Arial" pitchFamily="34" charset="0"/>
                      </a:endParaRPr>
                    </a:p>
                  </a:txBody>
                  <a:tcPr marL="91427" marR="91427" marT="45707" marB="45707" anchor="ctr">
                    <a:solidFill>
                      <a:srgbClr val="663300"/>
                    </a:solidFill>
                  </a:tcPr>
                </a:tc>
                <a:tc>
                  <a:txBody>
                    <a:bodyPr/>
                    <a:lstStyle/>
                    <a:p>
                      <a:pPr eaLnBrk="1" hangingPunct="1"/>
                      <a:r>
                        <a:rPr kumimoji="0" lang="en-US" altLang="zh-TW" sz="3600" b="1" dirty="0">
                          <a:solidFill>
                            <a:srgbClr val="FFFF00"/>
                          </a:solidFill>
                          <a:latin typeface="Arial" pitchFamily="34" charset="0"/>
                        </a:rPr>
                        <a:t> </a:t>
                      </a:r>
                      <a:endParaRPr kumimoji="0" lang="zh-TW" altLang="en-US" sz="3600" b="1" dirty="0">
                        <a:solidFill>
                          <a:srgbClr val="FFFF00"/>
                        </a:solidFill>
                        <a:latin typeface="Arial" pitchFamily="34" charset="0"/>
                      </a:endParaRPr>
                    </a:p>
                  </a:txBody>
                  <a:tcPr marL="91427" marR="91427" marT="45707" marB="45707" anchor="ctr">
                    <a:solidFill>
                      <a:srgbClr val="663300"/>
                    </a:solidFill>
                  </a:tcPr>
                </a:tc>
                <a:tc>
                  <a:txBody>
                    <a:bodyPr/>
                    <a:lstStyle/>
                    <a:p>
                      <a:pPr eaLnBrk="1" hangingPunct="1"/>
                      <a:endParaRPr kumimoji="0" lang="zh-TW" altLang="en-US" sz="3200" b="1" dirty="0">
                        <a:solidFill>
                          <a:srgbClr val="FFFF00"/>
                        </a:solidFill>
                        <a:latin typeface="Arial" pitchFamily="34" charset="0"/>
                      </a:endParaRPr>
                    </a:p>
                  </a:txBody>
                  <a:tcPr marL="91427" marR="91427" marT="45707" marB="45707" anchor="ctr">
                    <a:solidFill>
                      <a:srgbClr val="6633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1" dirty="0">
                          <a:solidFill>
                            <a:schemeClr val="bg1"/>
                          </a:solidFill>
                        </a:rPr>
                        <a:t>B</a:t>
                      </a:r>
                      <a:r>
                        <a:rPr lang="zh-TW" altLang="en-US" sz="1900" b="1" dirty="0">
                          <a:solidFill>
                            <a:schemeClr val="bg1"/>
                          </a:solidFill>
                        </a:rPr>
                        <a:t>校</a:t>
                      </a:r>
                    </a:p>
                  </a:txBody>
                  <a:tcPr marL="91427" marR="91427" marT="45707" marB="45707"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900" b="1" dirty="0">
                          <a:solidFill>
                            <a:schemeClr val="bg1"/>
                          </a:solidFill>
                        </a:rPr>
                        <a:t>機械群</a:t>
                      </a:r>
                    </a:p>
                  </a:txBody>
                  <a:tcPr marL="91427" marR="91427" marT="45707" marB="45707" anchor="ctr">
                    <a:solidFill>
                      <a:schemeClr val="accent6">
                        <a:lumMod val="40000"/>
                        <a:lumOff val="60000"/>
                      </a:schemeClr>
                    </a:solidFill>
                  </a:tcPr>
                </a:tc>
                <a:tc>
                  <a:txBody>
                    <a:bodyPr/>
                    <a:lstStyle/>
                    <a:p>
                      <a:pPr algn="ctr"/>
                      <a:r>
                        <a:rPr lang="zh-TW" altLang="en-US" sz="1900" b="1" dirty="0">
                          <a:solidFill>
                            <a:schemeClr val="bg1"/>
                          </a:solidFill>
                        </a:rPr>
                        <a:t>製圖科</a:t>
                      </a:r>
                    </a:p>
                  </a:txBody>
                  <a:tcPr marL="91427" marR="91427" marT="45707" marB="45707" anchor="ctr">
                    <a:solidFill>
                      <a:schemeClr val="accent6">
                        <a:lumMod val="40000"/>
                        <a:lumOff val="60000"/>
                      </a:schemeClr>
                    </a:solidFill>
                  </a:tcPr>
                </a:tc>
                <a:extLst>
                  <a:ext uri="{0D108BD9-81ED-4DB2-BD59-A6C34878D82A}">
                    <a16:rowId xmlns:a16="http://schemas.microsoft.com/office/drawing/2014/main" val="2821248467"/>
                  </a:ext>
                </a:extLst>
              </a:tr>
            </a:tbl>
          </a:graphicData>
        </a:graphic>
      </p:graphicFrame>
      <p:sp>
        <p:nvSpPr>
          <p:cNvPr id="7" name="圓角矩形 6"/>
          <p:cNvSpPr/>
          <p:nvPr/>
        </p:nvSpPr>
        <p:spPr>
          <a:xfrm>
            <a:off x="5159375" y="1184821"/>
            <a:ext cx="4724400" cy="1008063"/>
          </a:xfrm>
          <a:prstGeom prst="round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kumimoji="0" lang="zh-TW" altLang="en-US">
              <a:solidFill>
                <a:prstClr val="black"/>
              </a:solidFill>
              <a:latin typeface="標楷體" pitchFamily="65" charset="-120"/>
              <a:ea typeface="標楷體" pitchFamily="65" charset="-120"/>
            </a:endParaRPr>
          </a:p>
        </p:txBody>
      </p:sp>
      <p:sp>
        <p:nvSpPr>
          <p:cNvPr id="19" name="文字方塊 18"/>
          <p:cNvSpPr txBox="1">
            <a:spLocks noChangeArrowheads="1"/>
          </p:cNvSpPr>
          <p:nvPr/>
        </p:nvSpPr>
        <p:spPr bwMode="auto">
          <a:xfrm>
            <a:off x="4346525" y="1157834"/>
            <a:ext cx="7413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dirty="0">
                <a:solidFill>
                  <a:srgbClr val="FFFF00"/>
                </a:solidFill>
                <a:ea typeface="SimSun" pitchFamily="2" charset="-122"/>
              </a:rPr>
              <a:t>1-1</a:t>
            </a:r>
            <a:endParaRPr kumimoji="0" lang="zh-TW" altLang="en-US" sz="3000" b="1" dirty="0">
              <a:solidFill>
                <a:srgbClr val="FFFF00"/>
              </a:solidFill>
              <a:ea typeface="SimSun" pitchFamily="2" charset="-122"/>
            </a:endParaRPr>
          </a:p>
        </p:txBody>
      </p:sp>
      <p:sp>
        <p:nvSpPr>
          <p:cNvPr id="20" name="文字方塊 19"/>
          <p:cNvSpPr txBox="1">
            <a:spLocks noChangeArrowheads="1"/>
          </p:cNvSpPr>
          <p:nvPr/>
        </p:nvSpPr>
        <p:spPr bwMode="auto">
          <a:xfrm>
            <a:off x="4346525" y="1649959"/>
            <a:ext cx="7413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dirty="0">
                <a:solidFill>
                  <a:srgbClr val="FFFF00"/>
                </a:solidFill>
                <a:ea typeface="SimSun" pitchFamily="2" charset="-122"/>
              </a:rPr>
              <a:t>1-2</a:t>
            </a:r>
            <a:endParaRPr kumimoji="0" lang="zh-TW" altLang="en-US" sz="3000" b="1" dirty="0">
              <a:solidFill>
                <a:srgbClr val="FFFF00"/>
              </a:solidFill>
              <a:ea typeface="SimSun" pitchFamily="2" charset="-122"/>
            </a:endParaRPr>
          </a:p>
        </p:txBody>
      </p:sp>
      <p:sp>
        <p:nvSpPr>
          <p:cNvPr id="21" name="圓角矩形 20"/>
          <p:cNvSpPr/>
          <p:nvPr/>
        </p:nvSpPr>
        <p:spPr>
          <a:xfrm>
            <a:off x="5159375" y="2132856"/>
            <a:ext cx="4724400" cy="1060450"/>
          </a:xfrm>
          <a:prstGeom prst="round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kumimoji="0" lang="zh-TW" altLang="en-US">
              <a:solidFill>
                <a:prstClr val="black"/>
              </a:solidFill>
              <a:latin typeface="標楷體" pitchFamily="65" charset="-120"/>
              <a:ea typeface="標楷體" pitchFamily="65" charset="-120"/>
            </a:endParaRPr>
          </a:p>
        </p:txBody>
      </p:sp>
      <p:sp>
        <p:nvSpPr>
          <p:cNvPr id="27" name="文字方塊 26"/>
          <p:cNvSpPr txBox="1">
            <a:spLocks noChangeArrowheads="1"/>
          </p:cNvSpPr>
          <p:nvPr/>
        </p:nvSpPr>
        <p:spPr bwMode="auto">
          <a:xfrm>
            <a:off x="4346525" y="2157959"/>
            <a:ext cx="7413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a:solidFill>
                  <a:srgbClr val="FFFF00"/>
                </a:solidFill>
                <a:ea typeface="SimSun" pitchFamily="2" charset="-122"/>
              </a:rPr>
              <a:t>2-1</a:t>
            </a:r>
            <a:endParaRPr kumimoji="0" lang="zh-TW" altLang="en-US" sz="3000" b="1">
              <a:solidFill>
                <a:srgbClr val="FFFF00"/>
              </a:solidFill>
              <a:ea typeface="SimSun" pitchFamily="2" charset="-122"/>
            </a:endParaRPr>
          </a:p>
        </p:txBody>
      </p:sp>
      <p:sp>
        <p:nvSpPr>
          <p:cNvPr id="31" name="文字方塊 30"/>
          <p:cNvSpPr txBox="1">
            <a:spLocks noChangeArrowheads="1"/>
          </p:cNvSpPr>
          <p:nvPr/>
        </p:nvSpPr>
        <p:spPr bwMode="auto">
          <a:xfrm>
            <a:off x="4346525" y="2651671"/>
            <a:ext cx="74136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a:solidFill>
                  <a:srgbClr val="FFFF00"/>
                </a:solidFill>
                <a:ea typeface="SimSun" pitchFamily="2" charset="-122"/>
              </a:rPr>
              <a:t>2-2</a:t>
            </a:r>
            <a:endParaRPr kumimoji="0" lang="zh-TW" altLang="en-US" sz="3000" b="1">
              <a:solidFill>
                <a:srgbClr val="FFFF00"/>
              </a:solidFill>
              <a:ea typeface="SimSun" pitchFamily="2" charset="-122"/>
            </a:endParaRPr>
          </a:p>
        </p:txBody>
      </p:sp>
      <p:sp>
        <p:nvSpPr>
          <p:cNvPr id="33" name="圓角矩形 32"/>
          <p:cNvSpPr/>
          <p:nvPr/>
        </p:nvSpPr>
        <p:spPr>
          <a:xfrm>
            <a:off x="5159375" y="3140968"/>
            <a:ext cx="4724400" cy="987425"/>
          </a:xfrm>
          <a:prstGeom prst="round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kumimoji="0" lang="zh-TW" altLang="en-US">
              <a:solidFill>
                <a:prstClr val="black"/>
              </a:solidFill>
              <a:latin typeface="標楷體" pitchFamily="65" charset="-120"/>
              <a:ea typeface="標楷體" pitchFamily="65" charset="-120"/>
            </a:endParaRPr>
          </a:p>
        </p:txBody>
      </p:sp>
      <p:sp>
        <p:nvSpPr>
          <p:cNvPr id="34" name="文字方塊 33"/>
          <p:cNvSpPr txBox="1">
            <a:spLocks noChangeArrowheads="1"/>
          </p:cNvSpPr>
          <p:nvPr/>
        </p:nvSpPr>
        <p:spPr bwMode="auto">
          <a:xfrm>
            <a:off x="2684463" y="3102521"/>
            <a:ext cx="4349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3</a:t>
            </a:r>
            <a:endParaRPr kumimoji="0" lang="zh-TW" altLang="en-US" sz="3500" b="1" dirty="0">
              <a:solidFill>
                <a:srgbClr val="FFFF00"/>
              </a:solidFill>
              <a:ea typeface="SimSun" pitchFamily="2" charset="-122"/>
            </a:endParaRPr>
          </a:p>
        </p:txBody>
      </p:sp>
      <p:sp>
        <p:nvSpPr>
          <p:cNvPr id="35" name="文字方塊 34"/>
          <p:cNvSpPr txBox="1">
            <a:spLocks noChangeArrowheads="1"/>
          </p:cNvSpPr>
          <p:nvPr/>
        </p:nvSpPr>
        <p:spPr bwMode="auto">
          <a:xfrm>
            <a:off x="2684463" y="3563863"/>
            <a:ext cx="4349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4</a:t>
            </a:r>
            <a:endParaRPr kumimoji="0" lang="zh-TW" altLang="en-US" sz="3500" b="1" dirty="0">
              <a:solidFill>
                <a:srgbClr val="FFFF00"/>
              </a:solidFill>
              <a:ea typeface="SimSun" pitchFamily="2" charset="-122"/>
            </a:endParaRPr>
          </a:p>
        </p:txBody>
      </p:sp>
      <p:sp>
        <p:nvSpPr>
          <p:cNvPr id="36" name="文字方塊 35"/>
          <p:cNvSpPr txBox="1">
            <a:spLocks noChangeArrowheads="1"/>
          </p:cNvSpPr>
          <p:nvPr/>
        </p:nvSpPr>
        <p:spPr bwMode="auto">
          <a:xfrm>
            <a:off x="3497263" y="3116809"/>
            <a:ext cx="684212"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a:solidFill>
                  <a:srgbClr val="FFFF00"/>
                </a:solidFill>
                <a:ea typeface="SimSun" pitchFamily="2" charset="-122"/>
              </a:rPr>
              <a:t>10</a:t>
            </a:r>
            <a:endParaRPr kumimoji="0" lang="zh-TW" altLang="en-US" sz="3500" b="1">
              <a:solidFill>
                <a:srgbClr val="FFFF00"/>
              </a:solidFill>
              <a:ea typeface="SimSun" pitchFamily="2" charset="-122"/>
            </a:endParaRPr>
          </a:p>
        </p:txBody>
      </p:sp>
      <p:sp>
        <p:nvSpPr>
          <p:cNvPr id="37" name="文字方塊 36"/>
          <p:cNvSpPr txBox="1">
            <a:spLocks noChangeArrowheads="1"/>
          </p:cNvSpPr>
          <p:nvPr/>
        </p:nvSpPr>
        <p:spPr bwMode="auto">
          <a:xfrm>
            <a:off x="3503712" y="3580993"/>
            <a:ext cx="684803"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10</a:t>
            </a:r>
            <a:endParaRPr kumimoji="0" lang="zh-TW" altLang="en-US" sz="3500" b="1" dirty="0">
              <a:solidFill>
                <a:srgbClr val="FFFF00"/>
              </a:solidFill>
              <a:ea typeface="SimSun" pitchFamily="2" charset="-122"/>
            </a:endParaRPr>
          </a:p>
        </p:txBody>
      </p:sp>
      <p:sp>
        <p:nvSpPr>
          <p:cNvPr id="42" name="文字方塊 41"/>
          <p:cNvSpPr txBox="1">
            <a:spLocks noChangeArrowheads="1"/>
          </p:cNvSpPr>
          <p:nvPr/>
        </p:nvSpPr>
        <p:spPr bwMode="auto">
          <a:xfrm>
            <a:off x="4346525" y="3159671"/>
            <a:ext cx="74136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a:solidFill>
                  <a:srgbClr val="FFFF00"/>
                </a:solidFill>
                <a:ea typeface="SimSun" pitchFamily="2" charset="-122"/>
              </a:rPr>
              <a:t>3-1</a:t>
            </a:r>
            <a:endParaRPr kumimoji="0" lang="zh-TW" altLang="en-US" sz="3000" b="1">
              <a:solidFill>
                <a:srgbClr val="FFFF00"/>
              </a:solidFill>
              <a:ea typeface="SimSun" pitchFamily="2" charset="-122"/>
            </a:endParaRPr>
          </a:p>
        </p:txBody>
      </p:sp>
      <p:sp>
        <p:nvSpPr>
          <p:cNvPr id="43" name="文字方塊 42"/>
          <p:cNvSpPr txBox="1">
            <a:spLocks noChangeArrowheads="1"/>
          </p:cNvSpPr>
          <p:nvPr/>
        </p:nvSpPr>
        <p:spPr bwMode="auto">
          <a:xfrm>
            <a:off x="4346525" y="3595043"/>
            <a:ext cx="7413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dirty="0">
                <a:solidFill>
                  <a:srgbClr val="FFFF00"/>
                </a:solidFill>
                <a:ea typeface="SimSun" pitchFamily="2" charset="-122"/>
              </a:rPr>
              <a:t>4-1</a:t>
            </a:r>
            <a:endParaRPr kumimoji="0" lang="zh-TW" altLang="en-US" sz="3000" b="1" dirty="0">
              <a:solidFill>
                <a:srgbClr val="FFFF00"/>
              </a:solidFill>
              <a:ea typeface="SimSun" pitchFamily="2" charset="-122"/>
            </a:endParaRPr>
          </a:p>
        </p:txBody>
      </p:sp>
      <p:sp>
        <p:nvSpPr>
          <p:cNvPr id="57" name="圓角矩形 56"/>
          <p:cNvSpPr/>
          <p:nvPr/>
        </p:nvSpPr>
        <p:spPr>
          <a:xfrm>
            <a:off x="5159375" y="4201269"/>
            <a:ext cx="4687888" cy="523875"/>
          </a:xfrm>
          <a:prstGeom prst="round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kumimoji="0" lang="zh-TW" altLang="en-US">
              <a:solidFill>
                <a:prstClr val="black"/>
              </a:solidFill>
              <a:latin typeface="標楷體" pitchFamily="65" charset="-120"/>
              <a:ea typeface="標楷體" pitchFamily="65" charset="-120"/>
            </a:endParaRPr>
          </a:p>
        </p:txBody>
      </p:sp>
      <p:sp>
        <p:nvSpPr>
          <p:cNvPr id="102481" name="矩形 57"/>
          <p:cNvSpPr>
            <a:spLocks noChangeArrowheads="1"/>
          </p:cNvSpPr>
          <p:nvPr/>
        </p:nvSpPr>
        <p:spPr bwMode="auto">
          <a:xfrm>
            <a:off x="1919288" y="116632"/>
            <a:ext cx="8353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kumimoji="0" lang="zh-TW" altLang="en-US" sz="3600" b="1" dirty="0">
                <a:solidFill>
                  <a:srgbClr val="93634C"/>
                </a:solidFill>
                <a:latin typeface="標楷體" pitchFamily="65" charset="-120"/>
                <a:ea typeface="華康少女文字W7"/>
                <a:cs typeface="華康少女文字W7"/>
              </a:rPr>
              <a:t>題四：請問各志願的積分為何？</a:t>
            </a:r>
            <a:endParaRPr kumimoji="0" lang="zh-TW" altLang="en-US" sz="3600" dirty="0">
              <a:solidFill>
                <a:srgbClr val="93634C"/>
              </a:solidFill>
              <a:ea typeface="華康少女文字W7"/>
              <a:cs typeface="華康少女文字W7"/>
            </a:endParaRPr>
          </a:p>
        </p:txBody>
      </p:sp>
      <p:grpSp>
        <p:nvGrpSpPr>
          <p:cNvPr id="3" name="群組 59"/>
          <p:cNvGrpSpPr>
            <a:grpSpLocks/>
          </p:cNvGrpSpPr>
          <p:nvPr/>
        </p:nvGrpSpPr>
        <p:grpSpPr bwMode="auto">
          <a:xfrm>
            <a:off x="2314575" y="2213521"/>
            <a:ext cx="1162050" cy="936625"/>
            <a:chOff x="775505" y="2638270"/>
            <a:chExt cx="1177200" cy="936000"/>
          </a:xfrm>
        </p:grpSpPr>
        <p:pic>
          <p:nvPicPr>
            <p:cNvPr id="102492" name="Picture 2"/>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75505" y="2638270"/>
              <a:ext cx="1177200" cy="9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3" name="文字方塊 31"/>
            <p:cNvSpPr txBox="1">
              <a:spLocks noChangeArrowheads="1"/>
            </p:cNvSpPr>
            <p:nvPr/>
          </p:nvSpPr>
          <p:spPr bwMode="auto">
            <a:xfrm>
              <a:off x="1161144" y="2844801"/>
              <a:ext cx="439952" cy="63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a:solidFill>
                    <a:srgbClr val="FFFF00"/>
                  </a:solidFill>
                  <a:ea typeface="SimSun" pitchFamily="2" charset="-122"/>
                </a:rPr>
                <a:t>2</a:t>
              </a:r>
              <a:endParaRPr kumimoji="0" lang="zh-TW" altLang="en-US" sz="3500" b="1">
                <a:solidFill>
                  <a:srgbClr val="FFFF00"/>
                </a:solidFill>
                <a:ea typeface="SimSun" pitchFamily="2" charset="-122"/>
              </a:endParaRPr>
            </a:p>
          </p:txBody>
        </p:sp>
      </p:grpSp>
      <p:grpSp>
        <p:nvGrpSpPr>
          <p:cNvPr id="4" name="群組 61"/>
          <p:cNvGrpSpPr>
            <a:grpSpLocks/>
          </p:cNvGrpSpPr>
          <p:nvPr/>
        </p:nvGrpSpPr>
        <p:grpSpPr bwMode="auto">
          <a:xfrm>
            <a:off x="2314575" y="1222922"/>
            <a:ext cx="1163637" cy="935037"/>
            <a:chOff x="774201" y="1648919"/>
            <a:chExt cx="1166367" cy="936000"/>
          </a:xfrm>
        </p:grpSpPr>
        <p:pic>
          <p:nvPicPr>
            <p:cNvPr id="102490" name="Picture 2"/>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74201" y="1648919"/>
              <a:ext cx="1166367" cy="9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1" name="文字方塊 7"/>
            <p:cNvSpPr txBox="1">
              <a:spLocks noChangeArrowheads="1"/>
            </p:cNvSpPr>
            <p:nvPr/>
          </p:nvSpPr>
          <p:spPr bwMode="auto">
            <a:xfrm>
              <a:off x="1161144" y="1814286"/>
              <a:ext cx="435309" cy="631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a:solidFill>
                    <a:srgbClr val="FFFF00"/>
                  </a:solidFill>
                  <a:ea typeface="SimSun" pitchFamily="2" charset="-122"/>
                </a:rPr>
                <a:t>1</a:t>
              </a:r>
              <a:endParaRPr kumimoji="0" lang="zh-TW" altLang="en-US" sz="3500" b="1">
                <a:solidFill>
                  <a:srgbClr val="FFFF00"/>
                </a:solidFill>
                <a:ea typeface="SimSun" pitchFamily="2" charset="-122"/>
              </a:endParaRPr>
            </a:p>
          </p:txBody>
        </p:sp>
      </p:grpSp>
      <p:grpSp>
        <p:nvGrpSpPr>
          <p:cNvPr id="5" name="群組 71"/>
          <p:cNvGrpSpPr>
            <a:grpSpLocks/>
          </p:cNvGrpSpPr>
          <p:nvPr/>
        </p:nvGrpSpPr>
        <p:grpSpPr bwMode="auto">
          <a:xfrm>
            <a:off x="3476625" y="1224509"/>
            <a:ext cx="714375" cy="935037"/>
            <a:chOff x="1952178" y="1648919"/>
            <a:chExt cx="714822" cy="936000"/>
          </a:xfrm>
        </p:grpSpPr>
        <p:pic>
          <p:nvPicPr>
            <p:cNvPr id="102488" name="Picture 2"/>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83000" y="1648919"/>
              <a:ext cx="684000" cy="9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9" name="文字方塊 15"/>
            <p:cNvSpPr txBox="1">
              <a:spLocks noChangeArrowheads="1"/>
            </p:cNvSpPr>
            <p:nvPr/>
          </p:nvSpPr>
          <p:spPr bwMode="auto">
            <a:xfrm>
              <a:off x="1952178" y="1807066"/>
              <a:ext cx="684342" cy="631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10</a:t>
              </a:r>
              <a:endParaRPr kumimoji="0" lang="zh-TW" altLang="en-US" sz="3500" b="1" dirty="0">
                <a:solidFill>
                  <a:srgbClr val="FFFF00"/>
                </a:solidFill>
                <a:ea typeface="SimSun" pitchFamily="2" charset="-122"/>
              </a:endParaRPr>
            </a:p>
          </p:txBody>
        </p:sp>
      </p:grpSp>
      <p:grpSp>
        <p:nvGrpSpPr>
          <p:cNvPr id="9" name="群組 78"/>
          <p:cNvGrpSpPr>
            <a:grpSpLocks/>
          </p:cNvGrpSpPr>
          <p:nvPr/>
        </p:nvGrpSpPr>
        <p:grpSpPr bwMode="auto">
          <a:xfrm>
            <a:off x="3476625" y="2215109"/>
            <a:ext cx="714375" cy="935037"/>
            <a:chOff x="1952178" y="2639519"/>
            <a:chExt cx="714822" cy="936000"/>
          </a:xfrm>
        </p:grpSpPr>
        <p:pic>
          <p:nvPicPr>
            <p:cNvPr id="102486" name="Picture 2"/>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83000" y="2639519"/>
              <a:ext cx="684000" cy="9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7" name="文字方塊 77"/>
            <p:cNvSpPr txBox="1">
              <a:spLocks noChangeArrowheads="1"/>
            </p:cNvSpPr>
            <p:nvPr/>
          </p:nvSpPr>
          <p:spPr bwMode="auto">
            <a:xfrm>
              <a:off x="1952178" y="2797666"/>
              <a:ext cx="684342" cy="631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a:solidFill>
                    <a:srgbClr val="FFFF00"/>
                  </a:solidFill>
                  <a:ea typeface="SimSun" pitchFamily="2" charset="-122"/>
                </a:rPr>
                <a:t>10</a:t>
              </a:r>
              <a:endParaRPr kumimoji="0" lang="zh-TW" altLang="en-US" sz="3500" b="1">
                <a:solidFill>
                  <a:srgbClr val="FFFF00"/>
                </a:solidFill>
                <a:ea typeface="SimSun" pitchFamily="2" charset="-122"/>
              </a:endParaRPr>
            </a:p>
          </p:txBody>
        </p:sp>
      </p:grpSp>
      <p:sp>
        <p:nvSpPr>
          <p:cNvPr id="2" name="矩形 1"/>
          <p:cNvSpPr/>
          <p:nvPr/>
        </p:nvSpPr>
        <p:spPr>
          <a:xfrm>
            <a:off x="2312988" y="5373216"/>
            <a:ext cx="7589836" cy="369332"/>
          </a:xfrm>
          <a:prstGeom prst="rect">
            <a:avLst/>
          </a:prstGeom>
        </p:spPr>
        <p:txBody>
          <a:bodyPr wrap="square">
            <a:spAutoFit/>
          </a:bodyPr>
          <a:lstStyle/>
          <a:p>
            <a:r>
              <a:rPr lang="zh-TW" altLang="en-US" b="1" dirty="0">
                <a:solidFill>
                  <a:srgbClr val="93634C"/>
                </a:solidFill>
                <a:latin typeface="標楷體" pitchFamily="65" charset="-120"/>
                <a:ea typeface="標楷體" pitchFamily="65" charset="-120"/>
              </a:rPr>
              <a:t>每</a:t>
            </a:r>
            <a:r>
              <a:rPr lang="en-US" altLang="zh-TW" b="1" dirty="0">
                <a:solidFill>
                  <a:srgbClr val="93634C"/>
                </a:solidFill>
                <a:latin typeface="標楷體" pitchFamily="65" charset="-120"/>
                <a:ea typeface="標楷體" pitchFamily="65" charset="-120"/>
              </a:rPr>
              <a:t>5</a:t>
            </a:r>
            <a:r>
              <a:rPr lang="zh-TW" altLang="en-US" b="1" dirty="0">
                <a:solidFill>
                  <a:srgbClr val="93634C"/>
                </a:solidFill>
                <a:latin typeface="標楷體" pitchFamily="65" charset="-120"/>
                <a:ea typeface="標楷體" pitchFamily="65" charset="-120"/>
              </a:rPr>
              <a:t>個志願就差</a:t>
            </a:r>
            <a:r>
              <a:rPr lang="en-US" altLang="zh-TW" b="1" dirty="0">
                <a:solidFill>
                  <a:srgbClr val="93634C"/>
                </a:solidFill>
                <a:latin typeface="標楷體" pitchFamily="65" charset="-120"/>
                <a:ea typeface="標楷體" pitchFamily="65" charset="-120"/>
              </a:rPr>
              <a:t>1</a:t>
            </a:r>
            <a:r>
              <a:rPr lang="zh-TW" altLang="en-US" b="1" dirty="0">
                <a:solidFill>
                  <a:srgbClr val="93634C"/>
                </a:solidFill>
                <a:latin typeface="標楷體" pitchFamily="65" charset="-120"/>
                <a:ea typeface="標楷體" pitchFamily="65" charset="-120"/>
              </a:rPr>
              <a:t>分，所以要考量本身條件慎重選擇志願</a:t>
            </a:r>
            <a:endParaRPr lang="zh-TW" altLang="en-US" dirty="0">
              <a:solidFill>
                <a:srgbClr val="93634C"/>
              </a:solidFill>
            </a:endParaRPr>
          </a:p>
        </p:txBody>
      </p:sp>
      <p:sp>
        <p:nvSpPr>
          <p:cNvPr id="8" name="矩形: 圓角 7">
            <a:extLst>
              <a:ext uri="{FF2B5EF4-FFF2-40B4-BE49-F238E27FC236}">
                <a16:creationId xmlns:a16="http://schemas.microsoft.com/office/drawing/2014/main" id="{BE97515A-3AEA-48FB-903F-5905A3ABCBEC}"/>
              </a:ext>
            </a:extLst>
          </p:cNvPr>
          <p:cNvSpPr/>
          <p:nvPr/>
        </p:nvSpPr>
        <p:spPr>
          <a:xfrm>
            <a:off x="3476625" y="4764634"/>
            <a:ext cx="683914" cy="64191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矩形: 圓角 37">
            <a:extLst>
              <a:ext uri="{FF2B5EF4-FFF2-40B4-BE49-F238E27FC236}">
                <a16:creationId xmlns:a16="http://schemas.microsoft.com/office/drawing/2014/main" id="{30D66730-888B-4AF5-B4D9-7DB228F230ED}"/>
              </a:ext>
            </a:extLst>
          </p:cNvPr>
          <p:cNvSpPr/>
          <p:nvPr/>
        </p:nvSpPr>
        <p:spPr>
          <a:xfrm>
            <a:off x="5159374" y="4725144"/>
            <a:ext cx="4687887" cy="64191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9" name="文字方塊 38">
            <a:extLst>
              <a:ext uri="{FF2B5EF4-FFF2-40B4-BE49-F238E27FC236}">
                <a16:creationId xmlns:a16="http://schemas.microsoft.com/office/drawing/2014/main" id="{EF5C9702-D719-4179-9074-09968FC12B7B}"/>
              </a:ext>
            </a:extLst>
          </p:cNvPr>
          <p:cNvSpPr txBox="1">
            <a:spLocks noChangeArrowheads="1"/>
          </p:cNvSpPr>
          <p:nvPr/>
        </p:nvSpPr>
        <p:spPr bwMode="auto">
          <a:xfrm>
            <a:off x="2684463" y="4123568"/>
            <a:ext cx="4349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5</a:t>
            </a:r>
            <a:endParaRPr kumimoji="0" lang="zh-TW" altLang="en-US" sz="3500" b="1" dirty="0">
              <a:solidFill>
                <a:srgbClr val="FFFF00"/>
              </a:solidFill>
              <a:ea typeface="SimSun" pitchFamily="2" charset="-122"/>
            </a:endParaRPr>
          </a:p>
        </p:txBody>
      </p:sp>
      <p:sp>
        <p:nvSpPr>
          <p:cNvPr id="40" name="文字方塊 39">
            <a:extLst>
              <a:ext uri="{FF2B5EF4-FFF2-40B4-BE49-F238E27FC236}">
                <a16:creationId xmlns:a16="http://schemas.microsoft.com/office/drawing/2014/main" id="{1BAD0F87-4AC7-4A47-9DA8-027AF337A70D}"/>
              </a:ext>
            </a:extLst>
          </p:cNvPr>
          <p:cNvSpPr txBox="1">
            <a:spLocks noChangeArrowheads="1"/>
          </p:cNvSpPr>
          <p:nvPr/>
        </p:nvSpPr>
        <p:spPr bwMode="auto">
          <a:xfrm>
            <a:off x="2684463" y="4748392"/>
            <a:ext cx="4349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6</a:t>
            </a:r>
            <a:endParaRPr kumimoji="0" lang="zh-TW" altLang="en-US" sz="3500" b="1" dirty="0">
              <a:solidFill>
                <a:srgbClr val="FFFF00"/>
              </a:solidFill>
              <a:ea typeface="SimSun" pitchFamily="2" charset="-122"/>
            </a:endParaRPr>
          </a:p>
        </p:txBody>
      </p:sp>
      <p:sp>
        <p:nvSpPr>
          <p:cNvPr id="41" name="文字方塊 40">
            <a:extLst>
              <a:ext uri="{FF2B5EF4-FFF2-40B4-BE49-F238E27FC236}">
                <a16:creationId xmlns:a16="http://schemas.microsoft.com/office/drawing/2014/main" id="{F277DDDF-B630-4A6C-B563-6FE613727027}"/>
              </a:ext>
            </a:extLst>
          </p:cNvPr>
          <p:cNvSpPr txBox="1">
            <a:spLocks noChangeArrowheads="1"/>
          </p:cNvSpPr>
          <p:nvPr/>
        </p:nvSpPr>
        <p:spPr bwMode="auto">
          <a:xfrm>
            <a:off x="3503712" y="4141032"/>
            <a:ext cx="684803"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10</a:t>
            </a:r>
            <a:endParaRPr kumimoji="0" lang="zh-TW" altLang="en-US" sz="3500" b="1" dirty="0">
              <a:solidFill>
                <a:srgbClr val="FFFF00"/>
              </a:solidFill>
              <a:ea typeface="SimSun" pitchFamily="2" charset="-122"/>
            </a:endParaRPr>
          </a:p>
        </p:txBody>
      </p:sp>
      <p:sp>
        <p:nvSpPr>
          <p:cNvPr id="44" name="文字方塊 43">
            <a:extLst>
              <a:ext uri="{FF2B5EF4-FFF2-40B4-BE49-F238E27FC236}">
                <a16:creationId xmlns:a16="http://schemas.microsoft.com/office/drawing/2014/main" id="{6E50F650-F2AB-4AA8-A10E-E48B761A45E7}"/>
              </a:ext>
            </a:extLst>
          </p:cNvPr>
          <p:cNvSpPr txBox="1">
            <a:spLocks noChangeArrowheads="1"/>
          </p:cNvSpPr>
          <p:nvPr/>
        </p:nvSpPr>
        <p:spPr bwMode="auto">
          <a:xfrm>
            <a:off x="4346525" y="4161384"/>
            <a:ext cx="7413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dirty="0">
                <a:solidFill>
                  <a:srgbClr val="FFFF00"/>
                </a:solidFill>
                <a:ea typeface="SimSun" pitchFamily="2" charset="-122"/>
              </a:rPr>
              <a:t>5-1</a:t>
            </a:r>
            <a:endParaRPr kumimoji="0" lang="zh-TW" altLang="en-US" sz="3000" b="1" dirty="0">
              <a:solidFill>
                <a:srgbClr val="FFFF00"/>
              </a:solidFill>
              <a:ea typeface="SimSun" pitchFamily="2" charset="-122"/>
            </a:endParaRPr>
          </a:p>
        </p:txBody>
      </p:sp>
      <p:sp>
        <p:nvSpPr>
          <p:cNvPr id="45" name="文字方塊 44">
            <a:extLst>
              <a:ext uri="{FF2B5EF4-FFF2-40B4-BE49-F238E27FC236}">
                <a16:creationId xmlns:a16="http://schemas.microsoft.com/office/drawing/2014/main" id="{B529660C-BE5D-4AD0-B8E5-CDEDBDD3E0E1}"/>
              </a:ext>
            </a:extLst>
          </p:cNvPr>
          <p:cNvSpPr txBox="1">
            <a:spLocks noChangeArrowheads="1"/>
          </p:cNvSpPr>
          <p:nvPr/>
        </p:nvSpPr>
        <p:spPr bwMode="auto">
          <a:xfrm>
            <a:off x="4346525" y="4808166"/>
            <a:ext cx="7413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000" b="1" dirty="0">
                <a:solidFill>
                  <a:srgbClr val="FFFF00"/>
                </a:solidFill>
                <a:ea typeface="SimSun" pitchFamily="2" charset="-122"/>
              </a:rPr>
              <a:t>6-1</a:t>
            </a:r>
            <a:endParaRPr kumimoji="0" lang="zh-TW" altLang="en-US" sz="3000" b="1" dirty="0">
              <a:solidFill>
                <a:srgbClr val="FFFF00"/>
              </a:solidFill>
              <a:ea typeface="SimSun" pitchFamily="2" charset="-122"/>
            </a:endParaRPr>
          </a:p>
        </p:txBody>
      </p:sp>
      <p:sp>
        <p:nvSpPr>
          <p:cNvPr id="46" name="文字方塊 45">
            <a:extLst>
              <a:ext uri="{FF2B5EF4-FFF2-40B4-BE49-F238E27FC236}">
                <a16:creationId xmlns:a16="http://schemas.microsoft.com/office/drawing/2014/main" id="{D14B2F0F-B7A4-43A7-98E9-0BAEC2EB7AB0}"/>
              </a:ext>
            </a:extLst>
          </p:cNvPr>
          <p:cNvSpPr txBox="1">
            <a:spLocks noChangeArrowheads="1"/>
          </p:cNvSpPr>
          <p:nvPr/>
        </p:nvSpPr>
        <p:spPr bwMode="auto">
          <a:xfrm>
            <a:off x="3647728" y="4790603"/>
            <a:ext cx="434734"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r>
              <a:rPr kumimoji="0" lang="en-US" altLang="zh-TW" sz="3500" b="1" dirty="0">
                <a:solidFill>
                  <a:srgbClr val="FFFF00"/>
                </a:solidFill>
                <a:ea typeface="SimSun" pitchFamily="2" charset="-122"/>
              </a:rPr>
              <a:t>9</a:t>
            </a:r>
            <a:endParaRPr kumimoji="0" lang="zh-TW" altLang="en-US" sz="3500" b="1" dirty="0">
              <a:solidFill>
                <a:srgbClr val="FFFF00"/>
              </a:solidFill>
              <a:ea typeface="SimSun" pitchFamily="2" charset="-122"/>
            </a:endParaRPr>
          </a:p>
        </p:txBody>
      </p:sp>
      <p:sp>
        <p:nvSpPr>
          <p:cNvPr id="48" name="Freeform 27">
            <a:extLst>
              <a:ext uri="{FF2B5EF4-FFF2-40B4-BE49-F238E27FC236}">
                <a16:creationId xmlns:a16="http://schemas.microsoft.com/office/drawing/2014/main" id="{38BB209E-CD4F-470A-AAFC-795B9EDBD1D7}"/>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5"/>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childTnLst>
                                </p:cTn>
                              </p:par>
                              <p:par>
                                <p:cTn id="49" presetID="1" presetClass="exit" presetSubtype="0" fill="hold" grpId="1" nodeType="withEffect">
                                  <p:stCondLst>
                                    <p:cond delay="0"/>
                                  </p:stCondLst>
                                  <p:childTnLst>
                                    <p:set>
                                      <p:cBhvr>
                                        <p:cTn id="50" dur="1" fill="hold">
                                          <p:stCondLst>
                                            <p:cond delay="0"/>
                                          </p:stCondLst>
                                        </p:cTn>
                                        <p:tgtEl>
                                          <p:spTgt spid="21"/>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3"/>
                                        </p:tgtEl>
                                        <p:attrNameLst>
                                          <p:attrName>style.visibility</p:attrName>
                                        </p:attrNameLst>
                                      </p:cBhvr>
                                      <p:to>
                                        <p:strVal val="visible"/>
                                      </p:to>
                                    </p:set>
                                  </p:childTnLst>
                                </p:cTn>
                              </p:par>
                              <p:par>
                                <p:cTn id="75" presetID="1" presetClass="exit" presetSubtype="0" fill="hold" grpId="1" nodeType="withEffect">
                                  <p:stCondLst>
                                    <p:cond delay="0"/>
                                  </p:stCondLst>
                                  <p:childTnLst>
                                    <p:set>
                                      <p:cBhvr>
                                        <p:cTn id="76" dur="1" fill="hold">
                                          <p:stCondLst>
                                            <p:cond delay="0"/>
                                          </p:stCondLst>
                                        </p:cTn>
                                        <p:tgtEl>
                                          <p:spTgt spid="33"/>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57"/>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41"/>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44"/>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8"/>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40"/>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46"/>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45"/>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9" grpId="0"/>
      <p:bldP spid="20" grpId="0"/>
      <p:bldP spid="21" grpId="0" animBg="1"/>
      <p:bldP spid="21" grpId="1" animBg="1"/>
      <p:bldP spid="27" grpId="0"/>
      <p:bldP spid="31" grpId="0"/>
      <p:bldP spid="33" grpId="0" animBg="1"/>
      <p:bldP spid="33" grpId="1" animBg="1"/>
      <p:bldP spid="34" grpId="0"/>
      <p:bldP spid="35" grpId="0"/>
      <p:bldP spid="36" grpId="0"/>
      <p:bldP spid="37" grpId="0"/>
      <p:bldP spid="42" grpId="0"/>
      <p:bldP spid="43" grpId="0"/>
      <p:bldP spid="57" grpId="0" animBg="1"/>
      <p:bldP spid="8" grpId="0" animBg="1"/>
      <p:bldP spid="38" grpId="0" animBg="1"/>
      <p:bldP spid="39" grpId="0"/>
      <p:bldP spid="40" grpId="0"/>
      <p:bldP spid="41" grpId="0"/>
      <p:bldP spid="44" grpId="0"/>
      <p:bldP spid="45" grpId="0"/>
      <p:bldP spid="46"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4" name="Freeform 2524">
            <a:extLst>
              <a:ext uri="{FF2B5EF4-FFF2-40B4-BE49-F238E27FC236}">
                <a16:creationId xmlns:a16="http://schemas.microsoft.com/office/drawing/2014/main" id="{F968DA5E-7EA7-46D4-B1F0-F0F8026E6C6D}"/>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157">
            <a:extLst>
              <a:ext uri="{FF2B5EF4-FFF2-40B4-BE49-F238E27FC236}">
                <a16:creationId xmlns:a16="http://schemas.microsoft.com/office/drawing/2014/main" id="{55576236-A1F1-4E01-A696-30634A2F2A1F}"/>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文本框 5">
            <a:extLst>
              <a:ext uri="{FF2B5EF4-FFF2-40B4-BE49-F238E27FC236}">
                <a16:creationId xmlns:a16="http://schemas.microsoft.com/office/drawing/2014/main" id="{34400C00-7F02-4E13-BA09-9D403EE22019}"/>
              </a:ext>
            </a:extLst>
          </p:cNvPr>
          <p:cNvSpPr txBox="1"/>
          <p:nvPr/>
        </p:nvSpPr>
        <p:spPr>
          <a:xfrm rot="-600000">
            <a:off x="3804303" y="2103071"/>
            <a:ext cx="4318847" cy="2308324"/>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rPr>
              <a:t>專業群科簡介</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endParaRPr>
          </a:p>
        </p:txBody>
      </p:sp>
      <p:sp>
        <p:nvSpPr>
          <p:cNvPr id="7" name="Freeform 2543">
            <a:extLst>
              <a:ext uri="{FF2B5EF4-FFF2-40B4-BE49-F238E27FC236}">
                <a16:creationId xmlns:a16="http://schemas.microsoft.com/office/drawing/2014/main" id="{9F96C901-9FA9-4C97-A604-3A148341DF65}"/>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545">
            <a:extLst>
              <a:ext uri="{FF2B5EF4-FFF2-40B4-BE49-F238E27FC236}">
                <a16:creationId xmlns:a16="http://schemas.microsoft.com/office/drawing/2014/main" id="{2B966618-CC2A-469B-8A21-B58A0D31E882}"/>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519">
            <a:extLst>
              <a:ext uri="{FF2B5EF4-FFF2-40B4-BE49-F238E27FC236}">
                <a16:creationId xmlns:a16="http://schemas.microsoft.com/office/drawing/2014/main" id="{8F1A708E-EA07-4671-A338-108C8B2D1A2F}"/>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520">
            <a:extLst>
              <a:ext uri="{FF2B5EF4-FFF2-40B4-BE49-F238E27FC236}">
                <a16:creationId xmlns:a16="http://schemas.microsoft.com/office/drawing/2014/main" id="{66910FC0-1D3F-488A-ABE1-F52AA35AE383}"/>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521">
            <a:extLst>
              <a:ext uri="{FF2B5EF4-FFF2-40B4-BE49-F238E27FC236}">
                <a16:creationId xmlns:a16="http://schemas.microsoft.com/office/drawing/2014/main" id="{C4131573-5E7C-40CC-B318-F1952D7D3054}"/>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2" name="Freeform 2531">
            <a:extLst>
              <a:ext uri="{FF2B5EF4-FFF2-40B4-BE49-F238E27FC236}">
                <a16:creationId xmlns:a16="http://schemas.microsoft.com/office/drawing/2014/main" id="{31B2C26E-3361-47A2-9A55-3BAED7E0CE98}"/>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532">
            <a:extLst>
              <a:ext uri="{FF2B5EF4-FFF2-40B4-BE49-F238E27FC236}">
                <a16:creationId xmlns:a16="http://schemas.microsoft.com/office/drawing/2014/main" id="{B73E45E4-FDC7-4BB0-987A-4246AFDA8289}"/>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533">
            <a:extLst>
              <a:ext uri="{FF2B5EF4-FFF2-40B4-BE49-F238E27FC236}">
                <a16:creationId xmlns:a16="http://schemas.microsoft.com/office/drawing/2014/main" id="{1F48BF84-B338-44A3-891B-D382AABA4D71}"/>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541">
            <a:extLst>
              <a:ext uri="{FF2B5EF4-FFF2-40B4-BE49-F238E27FC236}">
                <a16:creationId xmlns:a16="http://schemas.microsoft.com/office/drawing/2014/main" id="{17AA96B7-A025-4E51-8EA4-8A88D160BE8E}"/>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536">
            <a:extLst>
              <a:ext uri="{FF2B5EF4-FFF2-40B4-BE49-F238E27FC236}">
                <a16:creationId xmlns:a16="http://schemas.microsoft.com/office/drawing/2014/main" id="{4EBBC3F3-5631-455B-82EA-ADD7F4C139E1}"/>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518">
            <a:extLst>
              <a:ext uri="{FF2B5EF4-FFF2-40B4-BE49-F238E27FC236}">
                <a16:creationId xmlns:a16="http://schemas.microsoft.com/office/drawing/2014/main" id="{6D492CA6-B2A8-4B46-B5B1-90B3541CF2AD}"/>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5">
            <a:extLst>
              <a:ext uri="{FF2B5EF4-FFF2-40B4-BE49-F238E27FC236}">
                <a16:creationId xmlns:a16="http://schemas.microsoft.com/office/drawing/2014/main" id="{7AC25EAE-84E4-449D-9692-EF51629F1077}"/>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 name="群組 18">
            <a:extLst>
              <a:ext uri="{FF2B5EF4-FFF2-40B4-BE49-F238E27FC236}">
                <a16:creationId xmlns:a16="http://schemas.microsoft.com/office/drawing/2014/main" id="{0398DD91-6342-45F9-AABE-AEC8067A97D2}"/>
              </a:ext>
            </a:extLst>
          </p:cNvPr>
          <p:cNvGrpSpPr/>
          <p:nvPr/>
        </p:nvGrpSpPr>
        <p:grpSpPr>
          <a:xfrm>
            <a:off x="2470778" y="5211464"/>
            <a:ext cx="1947862" cy="700087"/>
            <a:chOff x="2470778" y="5211464"/>
            <a:chExt cx="1947862" cy="700087"/>
          </a:xfrm>
        </p:grpSpPr>
        <p:sp>
          <p:nvSpPr>
            <p:cNvPr id="20" name="Freeform 44">
              <a:extLst>
                <a:ext uri="{FF2B5EF4-FFF2-40B4-BE49-F238E27FC236}">
                  <a16:creationId xmlns:a16="http://schemas.microsoft.com/office/drawing/2014/main" id="{D6A2545D-9257-45E6-A6D1-7DA7E9DCA24F}"/>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5">
              <a:extLst>
                <a:ext uri="{FF2B5EF4-FFF2-40B4-BE49-F238E27FC236}">
                  <a16:creationId xmlns:a16="http://schemas.microsoft.com/office/drawing/2014/main" id="{92BA4671-88C6-4380-AA97-ADA663146E41}"/>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6">
              <a:extLst>
                <a:ext uri="{FF2B5EF4-FFF2-40B4-BE49-F238E27FC236}">
                  <a16:creationId xmlns:a16="http://schemas.microsoft.com/office/drawing/2014/main" id="{307497B7-57CC-4383-B766-BE514D75A091}"/>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7">
              <a:extLst>
                <a:ext uri="{FF2B5EF4-FFF2-40B4-BE49-F238E27FC236}">
                  <a16:creationId xmlns:a16="http://schemas.microsoft.com/office/drawing/2014/main" id="{A7C6DBB2-D1F2-44BF-9BF9-5C5AD756778A}"/>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8">
              <a:extLst>
                <a:ext uri="{FF2B5EF4-FFF2-40B4-BE49-F238E27FC236}">
                  <a16:creationId xmlns:a16="http://schemas.microsoft.com/office/drawing/2014/main" id="{69675EC3-D36C-4960-9C51-F16397B72C40}"/>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9">
              <a:extLst>
                <a:ext uri="{FF2B5EF4-FFF2-40B4-BE49-F238E27FC236}">
                  <a16:creationId xmlns:a16="http://schemas.microsoft.com/office/drawing/2014/main" id="{6D7755A4-8858-492A-B163-7536919A0073}"/>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2517">
            <a:extLst>
              <a:ext uri="{FF2B5EF4-FFF2-40B4-BE49-F238E27FC236}">
                <a16:creationId xmlns:a16="http://schemas.microsoft.com/office/drawing/2014/main" id="{B6587983-D147-477C-BE73-F9782E73C676}"/>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522">
            <a:extLst>
              <a:ext uri="{FF2B5EF4-FFF2-40B4-BE49-F238E27FC236}">
                <a16:creationId xmlns:a16="http://schemas.microsoft.com/office/drawing/2014/main" id="{ADE653B8-6CD7-40CD-887B-F02DFFF7B1F8}"/>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526">
            <a:extLst>
              <a:ext uri="{FF2B5EF4-FFF2-40B4-BE49-F238E27FC236}">
                <a16:creationId xmlns:a16="http://schemas.microsoft.com/office/drawing/2014/main" id="{63ADDFD9-FB9F-4A93-B0EE-7669DC1CBF54}"/>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534">
            <a:extLst>
              <a:ext uri="{FF2B5EF4-FFF2-40B4-BE49-F238E27FC236}">
                <a16:creationId xmlns:a16="http://schemas.microsoft.com/office/drawing/2014/main" id="{C031F606-73DB-4372-9A10-E571D493540C}"/>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546">
            <a:extLst>
              <a:ext uri="{FF2B5EF4-FFF2-40B4-BE49-F238E27FC236}">
                <a16:creationId xmlns:a16="http://schemas.microsoft.com/office/drawing/2014/main" id="{3F16A1B0-2569-4B36-8A1C-178F0E2AFED2}"/>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1" name="群組 30">
            <a:extLst>
              <a:ext uri="{FF2B5EF4-FFF2-40B4-BE49-F238E27FC236}">
                <a16:creationId xmlns:a16="http://schemas.microsoft.com/office/drawing/2014/main" id="{30C8ACFC-A028-4B5C-B31C-8A4236FA4676}"/>
              </a:ext>
            </a:extLst>
          </p:cNvPr>
          <p:cNvGrpSpPr/>
          <p:nvPr/>
        </p:nvGrpSpPr>
        <p:grpSpPr>
          <a:xfrm>
            <a:off x="8841854" y="2909726"/>
            <a:ext cx="2012950" cy="757238"/>
            <a:chOff x="8841854" y="2909726"/>
            <a:chExt cx="2012950" cy="757238"/>
          </a:xfrm>
        </p:grpSpPr>
        <p:sp>
          <p:nvSpPr>
            <p:cNvPr id="32" name="Freeform 90">
              <a:extLst>
                <a:ext uri="{FF2B5EF4-FFF2-40B4-BE49-F238E27FC236}">
                  <a16:creationId xmlns:a16="http://schemas.microsoft.com/office/drawing/2014/main" id="{259A7057-6404-4D4B-BE37-F9D135E1B525}"/>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3" name="群組 32">
              <a:extLst>
                <a:ext uri="{FF2B5EF4-FFF2-40B4-BE49-F238E27FC236}">
                  <a16:creationId xmlns:a16="http://schemas.microsoft.com/office/drawing/2014/main" id="{4A18D7A5-04CF-4CE4-BE0B-E23F17684186}"/>
                </a:ext>
              </a:extLst>
            </p:cNvPr>
            <p:cNvGrpSpPr/>
            <p:nvPr/>
          </p:nvGrpSpPr>
          <p:grpSpPr>
            <a:xfrm>
              <a:off x="8841854" y="2909726"/>
              <a:ext cx="2012950" cy="757238"/>
              <a:chOff x="8841854" y="2909726"/>
              <a:chExt cx="2012950" cy="757238"/>
            </a:xfrm>
          </p:grpSpPr>
          <p:sp>
            <p:nvSpPr>
              <p:cNvPr id="34" name="Freeform 87">
                <a:extLst>
                  <a:ext uri="{FF2B5EF4-FFF2-40B4-BE49-F238E27FC236}">
                    <a16:creationId xmlns:a16="http://schemas.microsoft.com/office/drawing/2014/main" id="{97D1A9B1-F913-4B7A-B8E2-36DA4437B781}"/>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8">
                <a:extLst>
                  <a:ext uri="{FF2B5EF4-FFF2-40B4-BE49-F238E27FC236}">
                    <a16:creationId xmlns:a16="http://schemas.microsoft.com/office/drawing/2014/main" id="{5446508C-5ABC-42A6-8A34-5DB3890C0381}"/>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9">
                <a:extLst>
                  <a:ext uri="{FF2B5EF4-FFF2-40B4-BE49-F238E27FC236}">
                    <a16:creationId xmlns:a16="http://schemas.microsoft.com/office/drawing/2014/main" id="{D3D43D1D-4162-4F99-A3E9-E49C88DE9D80}"/>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1">
                <a:extLst>
                  <a:ext uri="{FF2B5EF4-FFF2-40B4-BE49-F238E27FC236}">
                    <a16:creationId xmlns:a16="http://schemas.microsoft.com/office/drawing/2014/main" id="{CFCE6F06-4792-470B-9981-7D6A5937A87E}"/>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2">
                <a:extLst>
                  <a:ext uri="{FF2B5EF4-FFF2-40B4-BE49-F238E27FC236}">
                    <a16:creationId xmlns:a16="http://schemas.microsoft.com/office/drawing/2014/main" id="{97CF51BE-DDB4-494E-8384-0B82A2784023}"/>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9" name="Freeform 93">
            <a:extLst>
              <a:ext uri="{FF2B5EF4-FFF2-40B4-BE49-F238E27FC236}">
                <a16:creationId xmlns:a16="http://schemas.microsoft.com/office/drawing/2014/main" id="{5C93EB67-6C2C-4F84-8017-1E9F39C9CBA4}"/>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529">
            <a:extLst>
              <a:ext uri="{FF2B5EF4-FFF2-40B4-BE49-F238E27FC236}">
                <a16:creationId xmlns:a16="http://schemas.microsoft.com/office/drawing/2014/main" id="{63DC63BA-8403-4636-8E69-0E398403B822}"/>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530">
            <a:extLst>
              <a:ext uri="{FF2B5EF4-FFF2-40B4-BE49-F238E27FC236}">
                <a16:creationId xmlns:a16="http://schemas.microsoft.com/office/drawing/2014/main" id="{0016BF92-3602-4C5A-B832-D07BE84252E9}"/>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35">
            <a:extLst>
              <a:ext uri="{FF2B5EF4-FFF2-40B4-BE49-F238E27FC236}">
                <a16:creationId xmlns:a16="http://schemas.microsoft.com/office/drawing/2014/main" id="{92B5E80C-AC91-433C-BBCD-AFB21B866947}"/>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30">
            <a:extLst>
              <a:ext uri="{FF2B5EF4-FFF2-40B4-BE49-F238E27FC236}">
                <a16:creationId xmlns:a16="http://schemas.microsoft.com/office/drawing/2014/main" id="{BE39D9F6-CE13-4E04-B056-57E831F91E8B}"/>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31">
            <a:extLst>
              <a:ext uri="{FF2B5EF4-FFF2-40B4-BE49-F238E27FC236}">
                <a16:creationId xmlns:a16="http://schemas.microsoft.com/office/drawing/2014/main" id="{99EF6409-43DF-418E-AF49-E7453F4A6E40}"/>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32">
            <a:extLst>
              <a:ext uri="{FF2B5EF4-FFF2-40B4-BE49-F238E27FC236}">
                <a16:creationId xmlns:a16="http://schemas.microsoft.com/office/drawing/2014/main" id="{01822711-0AE7-406E-9C3B-78717A0D9CF8}"/>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33">
            <a:extLst>
              <a:ext uri="{FF2B5EF4-FFF2-40B4-BE49-F238E27FC236}">
                <a16:creationId xmlns:a16="http://schemas.microsoft.com/office/drawing/2014/main" id="{9113C1EC-E7F7-43DE-9887-9DE9103558B0}"/>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34">
            <a:extLst>
              <a:ext uri="{FF2B5EF4-FFF2-40B4-BE49-F238E27FC236}">
                <a16:creationId xmlns:a16="http://schemas.microsoft.com/office/drawing/2014/main" id="{F38CB1B9-6E01-4703-B8F7-50DE211EB21C}"/>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35">
            <a:extLst>
              <a:ext uri="{FF2B5EF4-FFF2-40B4-BE49-F238E27FC236}">
                <a16:creationId xmlns:a16="http://schemas.microsoft.com/office/drawing/2014/main" id="{97D37E19-9BA5-45D5-999A-6FFD75268F2B}"/>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36">
            <a:extLst>
              <a:ext uri="{FF2B5EF4-FFF2-40B4-BE49-F238E27FC236}">
                <a16:creationId xmlns:a16="http://schemas.microsoft.com/office/drawing/2014/main" id="{BA2EFFE1-7A90-47ED-AEC7-732C3B37758F}"/>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37">
            <a:extLst>
              <a:ext uri="{FF2B5EF4-FFF2-40B4-BE49-F238E27FC236}">
                <a16:creationId xmlns:a16="http://schemas.microsoft.com/office/drawing/2014/main" id="{94003460-6F8A-4D37-AC3A-B0EEE80C3D96}"/>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66">
            <a:extLst>
              <a:ext uri="{FF2B5EF4-FFF2-40B4-BE49-F238E27FC236}">
                <a16:creationId xmlns:a16="http://schemas.microsoft.com/office/drawing/2014/main" id="{8998B925-BED1-4179-80B6-54B495550A98}"/>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6">
            <a:extLst>
              <a:ext uri="{FF2B5EF4-FFF2-40B4-BE49-F238E27FC236}">
                <a16:creationId xmlns:a16="http://schemas.microsoft.com/office/drawing/2014/main" id="{94499461-C7DF-476B-B437-D7C145A2DDF4}"/>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85">
            <a:extLst>
              <a:ext uri="{FF2B5EF4-FFF2-40B4-BE49-F238E27FC236}">
                <a16:creationId xmlns:a16="http://schemas.microsoft.com/office/drawing/2014/main" id="{2DBD872D-1D75-4DF4-B12A-B838C4D9AA9B}"/>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86">
            <a:extLst>
              <a:ext uri="{FF2B5EF4-FFF2-40B4-BE49-F238E27FC236}">
                <a16:creationId xmlns:a16="http://schemas.microsoft.com/office/drawing/2014/main" id="{686C5AFE-FE70-441B-B59D-4A22F4C77C66}"/>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5" name="Freeform 287">
            <a:extLst>
              <a:ext uri="{FF2B5EF4-FFF2-40B4-BE49-F238E27FC236}">
                <a16:creationId xmlns:a16="http://schemas.microsoft.com/office/drawing/2014/main" id="{F0BC9BBC-501A-4C63-A6CD-C7ED5D93D54A}"/>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88">
            <a:extLst>
              <a:ext uri="{FF2B5EF4-FFF2-40B4-BE49-F238E27FC236}">
                <a16:creationId xmlns:a16="http://schemas.microsoft.com/office/drawing/2014/main" id="{02262150-163B-484D-8A57-2490B3AF30FF}"/>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523">
            <a:extLst>
              <a:ext uri="{FF2B5EF4-FFF2-40B4-BE49-F238E27FC236}">
                <a16:creationId xmlns:a16="http://schemas.microsoft.com/office/drawing/2014/main" id="{E3FC1FC3-B206-4DB1-B64C-20B052A25C4A}"/>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68">
            <a:extLst>
              <a:ext uri="{FF2B5EF4-FFF2-40B4-BE49-F238E27FC236}">
                <a16:creationId xmlns:a16="http://schemas.microsoft.com/office/drawing/2014/main" id="{550A7913-7F19-4940-A353-FE9B95FCA03A}"/>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6">
            <a:extLst>
              <a:ext uri="{FF2B5EF4-FFF2-40B4-BE49-F238E27FC236}">
                <a16:creationId xmlns:a16="http://schemas.microsoft.com/office/drawing/2014/main" id="{B458436D-A202-4AD1-9659-58081AEB0C4A}"/>
              </a:ext>
            </a:extLst>
          </p:cNvPr>
          <p:cNvGrpSpPr/>
          <p:nvPr/>
        </p:nvGrpSpPr>
        <p:grpSpPr>
          <a:xfrm>
            <a:off x="6006760" y="5475616"/>
            <a:ext cx="1918463" cy="629132"/>
            <a:chOff x="3494088" y="1354138"/>
            <a:chExt cx="1176338" cy="385763"/>
          </a:xfrm>
        </p:grpSpPr>
        <p:sp>
          <p:nvSpPr>
            <p:cNvPr id="60" name="Freeform 116">
              <a:extLst>
                <a:ext uri="{FF2B5EF4-FFF2-40B4-BE49-F238E27FC236}">
                  <a16:creationId xmlns:a16="http://schemas.microsoft.com/office/drawing/2014/main" id="{EFF7E3C4-D124-47A1-B105-718C0904DD69}"/>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7">
              <a:extLst>
                <a:ext uri="{FF2B5EF4-FFF2-40B4-BE49-F238E27FC236}">
                  <a16:creationId xmlns:a16="http://schemas.microsoft.com/office/drawing/2014/main" id="{85019A7A-4CA3-435D-B50C-9C5B2A3998CC}"/>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8">
              <a:extLst>
                <a:ext uri="{FF2B5EF4-FFF2-40B4-BE49-F238E27FC236}">
                  <a16:creationId xmlns:a16="http://schemas.microsoft.com/office/drawing/2014/main" id="{157B577B-3D5A-42B4-BCD6-8712DA9B12D8}"/>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24">
            <a:extLst>
              <a:ext uri="{FF2B5EF4-FFF2-40B4-BE49-F238E27FC236}">
                <a16:creationId xmlns:a16="http://schemas.microsoft.com/office/drawing/2014/main" id="{90D1FC53-DB39-4730-A434-2F2485939C94}"/>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521">
            <a:extLst>
              <a:ext uri="{FF2B5EF4-FFF2-40B4-BE49-F238E27FC236}">
                <a16:creationId xmlns:a16="http://schemas.microsoft.com/office/drawing/2014/main" id="{EAB56E7C-262D-4E2E-B46D-F70E446B5630}"/>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65" name="群組 64">
            <a:extLst>
              <a:ext uri="{FF2B5EF4-FFF2-40B4-BE49-F238E27FC236}">
                <a16:creationId xmlns:a16="http://schemas.microsoft.com/office/drawing/2014/main" id="{2252443E-8C98-4955-8238-25A9BFE558D5}"/>
              </a:ext>
            </a:extLst>
          </p:cNvPr>
          <p:cNvGrpSpPr/>
          <p:nvPr/>
        </p:nvGrpSpPr>
        <p:grpSpPr>
          <a:xfrm>
            <a:off x="2825331" y="981238"/>
            <a:ext cx="333375" cy="309562"/>
            <a:chOff x="2825331" y="981238"/>
            <a:chExt cx="333375" cy="309562"/>
          </a:xfrm>
        </p:grpSpPr>
        <p:sp>
          <p:nvSpPr>
            <p:cNvPr id="66" name="Freeform 2537">
              <a:extLst>
                <a:ext uri="{FF2B5EF4-FFF2-40B4-BE49-F238E27FC236}">
                  <a16:creationId xmlns:a16="http://schemas.microsoft.com/office/drawing/2014/main" id="{45C1741E-DCEA-4903-A2E3-39B46D643579}"/>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538">
              <a:extLst>
                <a:ext uri="{FF2B5EF4-FFF2-40B4-BE49-F238E27FC236}">
                  <a16:creationId xmlns:a16="http://schemas.microsoft.com/office/drawing/2014/main" id="{819FA4CA-7E6F-45A5-AB3F-2D68599C26F6}"/>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39">
              <a:extLst>
                <a:ext uri="{FF2B5EF4-FFF2-40B4-BE49-F238E27FC236}">
                  <a16:creationId xmlns:a16="http://schemas.microsoft.com/office/drawing/2014/main" id="{5CB9DD5F-89BF-4C11-9D87-6FA1B806C2BE}"/>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9" name="Freeform 2540">
            <a:extLst>
              <a:ext uri="{FF2B5EF4-FFF2-40B4-BE49-F238E27FC236}">
                <a16:creationId xmlns:a16="http://schemas.microsoft.com/office/drawing/2014/main" id="{F05BC847-D8B9-4847-937A-B1CA6CD69F30}"/>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542">
            <a:extLst>
              <a:ext uri="{FF2B5EF4-FFF2-40B4-BE49-F238E27FC236}">
                <a16:creationId xmlns:a16="http://schemas.microsoft.com/office/drawing/2014/main" id="{826E11C0-AED4-4FD1-8BCC-006DD5E524A5}"/>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02">
            <a:extLst>
              <a:ext uri="{FF2B5EF4-FFF2-40B4-BE49-F238E27FC236}">
                <a16:creationId xmlns:a16="http://schemas.microsoft.com/office/drawing/2014/main" id="{5C3C8A3D-82DE-4420-8A05-CDC62103195B}"/>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03">
            <a:extLst>
              <a:ext uri="{FF2B5EF4-FFF2-40B4-BE49-F238E27FC236}">
                <a16:creationId xmlns:a16="http://schemas.microsoft.com/office/drawing/2014/main" id="{0C89BC3C-C82D-4C77-8C61-0724FC8FA7ED}"/>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4">
            <a:extLst>
              <a:ext uri="{FF2B5EF4-FFF2-40B4-BE49-F238E27FC236}">
                <a16:creationId xmlns:a16="http://schemas.microsoft.com/office/drawing/2014/main" id="{E6DDCC24-1498-4444-8499-D8706BECC11E}"/>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05">
            <a:extLst>
              <a:ext uri="{FF2B5EF4-FFF2-40B4-BE49-F238E27FC236}">
                <a16:creationId xmlns:a16="http://schemas.microsoft.com/office/drawing/2014/main" id="{07AC9609-6858-40CD-A03F-00844404AA41}"/>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06">
            <a:extLst>
              <a:ext uri="{FF2B5EF4-FFF2-40B4-BE49-F238E27FC236}">
                <a16:creationId xmlns:a16="http://schemas.microsoft.com/office/drawing/2014/main" id="{6F8AF324-FC7B-4153-B500-DF08F48081B6}"/>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群組 75">
            <a:extLst>
              <a:ext uri="{FF2B5EF4-FFF2-40B4-BE49-F238E27FC236}">
                <a16:creationId xmlns:a16="http://schemas.microsoft.com/office/drawing/2014/main" id="{2846C8BD-AA88-4C6A-B891-716FFB6C02BC}"/>
              </a:ext>
            </a:extLst>
          </p:cNvPr>
          <p:cNvGrpSpPr/>
          <p:nvPr/>
        </p:nvGrpSpPr>
        <p:grpSpPr>
          <a:xfrm>
            <a:off x="5231220" y="108876"/>
            <a:ext cx="1185863" cy="1231901"/>
            <a:chOff x="5231220" y="108876"/>
            <a:chExt cx="1185863" cy="1231901"/>
          </a:xfrm>
        </p:grpSpPr>
        <p:sp>
          <p:nvSpPr>
            <p:cNvPr id="77" name="Freeform 307">
              <a:extLst>
                <a:ext uri="{FF2B5EF4-FFF2-40B4-BE49-F238E27FC236}">
                  <a16:creationId xmlns:a16="http://schemas.microsoft.com/office/drawing/2014/main" id="{D88C87D8-C13B-4CCA-9CA2-923F30890E60}"/>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08">
              <a:extLst>
                <a:ext uri="{FF2B5EF4-FFF2-40B4-BE49-F238E27FC236}">
                  <a16:creationId xmlns:a16="http://schemas.microsoft.com/office/drawing/2014/main" id="{96E7F962-7D49-48D7-9718-2B6F4012E75B}"/>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09">
              <a:extLst>
                <a:ext uri="{FF2B5EF4-FFF2-40B4-BE49-F238E27FC236}">
                  <a16:creationId xmlns:a16="http://schemas.microsoft.com/office/drawing/2014/main" id="{5A3BE98D-8443-4896-B7AE-19EBE923B250}"/>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10">
              <a:extLst>
                <a:ext uri="{FF2B5EF4-FFF2-40B4-BE49-F238E27FC236}">
                  <a16:creationId xmlns:a16="http://schemas.microsoft.com/office/drawing/2014/main" id="{1F7C720F-54F7-4E2F-9055-038C3659799C}"/>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11">
              <a:extLst>
                <a:ext uri="{FF2B5EF4-FFF2-40B4-BE49-F238E27FC236}">
                  <a16:creationId xmlns:a16="http://schemas.microsoft.com/office/drawing/2014/main" id="{61FFCB50-B45C-4B5D-A23C-9E534B2B2B9A}"/>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2">
              <a:extLst>
                <a:ext uri="{FF2B5EF4-FFF2-40B4-BE49-F238E27FC236}">
                  <a16:creationId xmlns:a16="http://schemas.microsoft.com/office/drawing/2014/main" id="{7D739C9F-9F0B-43D6-A79F-21A0046062A8}"/>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13">
              <a:extLst>
                <a:ext uri="{FF2B5EF4-FFF2-40B4-BE49-F238E27FC236}">
                  <a16:creationId xmlns:a16="http://schemas.microsoft.com/office/drawing/2014/main" id="{F9B9F76A-36C4-4A3D-B0ED-41D9923C7259}"/>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4">
              <a:extLst>
                <a:ext uri="{FF2B5EF4-FFF2-40B4-BE49-F238E27FC236}">
                  <a16:creationId xmlns:a16="http://schemas.microsoft.com/office/drawing/2014/main" id="{D430BEBB-411E-4B9C-AA7E-01E4D2EF70EB}"/>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15">
              <a:extLst>
                <a:ext uri="{FF2B5EF4-FFF2-40B4-BE49-F238E27FC236}">
                  <a16:creationId xmlns:a16="http://schemas.microsoft.com/office/drawing/2014/main" id="{C33784AA-A89D-44C0-8A9F-443DDD617DA1}"/>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6">
              <a:extLst>
                <a:ext uri="{FF2B5EF4-FFF2-40B4-BE49-F238E27FC236}">
                  <a16:creationId xmlns:a16="http://schemas.microsoft.com/office/drawing/2014/main" id="{9BF34DC8-A24B-4F49-835E-5E2D4D953FE0}"/>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17">
              <a:extLst>
                <a:ext uri="{FF2B5EF4-FFF2-40B4-BE49-F238E27FC236}">
                  <a16:creationId xmlns:a16="http://schemas.microsoft.com/office/drawing/2014/main" id="{F8F0B37E-7D25-4517-AC2A-9744BC2E00F8}"/>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8">
              <a:extLst>
                <a:ext uri="{FF2B5EF4-FFF2-40B4-BE49-F238E27FC236}">
                  <a16:creationId xmlns:a16="http://schemas.microsoft.com/office/drawing/2014/main" id="{57EC9730-FDA2-44E8-B511-B81F2CAA45AC}"/>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9">
              <a:extLst>
                <a:ext uri="{FF2B5EF4-FFF2-40B4-BE49-F238E27FC236}">
                  <a16:creationId xmlns:a16="http://schemas.microsoft.com/office/drawing/2014/main" id="{D5DB5AE4-31BB-4A06-8DF1-E52A52943D67}"/>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20">
              <a:extLst>
                <a:ext uri="{FF2B5EF4-FFF2-40B4-BE49-F238E27FC236}">
                  <a16:creationId xmlns:a16="http://schemas.microsoft.com/office/drawing/2014/main" id="{C0E70FC7-F25F-4B25-AE8D-1B0C3BC7E818}"/>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21">
              <a:extLst>
                <a:ext uri="{FF2B5EF4-FFF2-40B4-BE49-F238E27FC236}">
                  <a16:creationId xmlns:a16="http://schemas.microsoft.com/office/drawing/2014/main" id="{11871D08-13F4-48F0-8D7D-D29FDDEC6379}"/>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22">
              <a:extLst>
                <a:ext uri="{FF2B5EF4-FFF2-40B4-BE49-F238E27FC236}">
                  <a16:creationId xmlns:a16="http://schemas.microsoft.com/office/drawing/2014/main" id="{5535B59A-59CC-4062-9C67-94384C0AF0BC}"/>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3" name="群組 92">
            <a:extLst>
              <a:ext uri="{FF2B5EF4-FFF2-40B4-BE49-F238E27FC236}">
                <a16:creationId xmlns:a16="http://schemas.microsoft.com/office/drawing/2014/main" id="{75D0C2B8-2C54-475B-BAF0-745343E3469E}"/>
              </a:ext>
            </a:extLst>
          </p:cNvPr>
          <p:cNvGrpSpPr/>
          <p:nvPr/>
        </p:nvGrpSpPr>
        <p:grpSpPr>
          <a:xfrm>
            <a:off x="6644320" y="752454"/>
            <a:ext cx="836612" cy="709613"/>
            <a:chOff x="6644320" y="752454"/>
            <a:chExt cx="836612" cy="709613"/>
          </a:xfrm>
        </p:grpSpPr>
        <p:sp>
          <p:nvSpPr>
            <p:cNvPr id="94" name="Freeform 166">
              <a:extLst>
                <a:ext uri="{FF2B5EF4-FFF2-40B4-BE49-F238E27FC236}">
                  <a16:creationId xmlns:a16="http://schemas.microsoft.com/office/drawing/2014/main" id="{482B8561-82AC-497C-A958-8B57940BD799}"/>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7">
              <a:extLst>
                <a:ext uri="{FF2B5EF4-FFF2-40B4-BE49-F238E27FC236}">
                  <a16:creationId xmlns:a16="http://schemas.microsoft.com/office/drawing/2014/main" id="{32B5A92F-8EE6-4179-B6B1-EB2371CAD8BE}"/>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68">
              <a:extLst>
                <a:ext uri="{FF2B5EF4-FFF2-40B4-BE49-F238E27FC236}">
                  <a16:creationId xmlns:a16="http://schemas.microsoft.com/office/drawing/2014/main" id="{DE8E2B99-F3E6-4FA8-BA11-9377EAC5BCC5}"/>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69">
              <a:extLst>
                <a:ext uri="{FF2B5EF4-FFF2-40B4-BE49-F238E27FC236}">
                  <a16:creationId xmlns:a16="http://schemas.microsoft.com/office/drawing/2014/main" id="{58D82C18-46CA-4823-822F-D4135A7D2A1E}"/>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0">
              <a:extLst>
                <a:ext uri="{FF2B5EF4-FFF2-40B4-BE49-F238E27FC236}">
                  <a16:creationId xmlns:a16="http://schemas.microsoft.com/office/drawing/2014/main" id="{044C7A0B-9C22-4E96-B8D2-CB96DAB27F71}"/>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9" name="Freeform 157">
            <a:extLst>
              <a:ext uri="{FF2B5EF4-FFF2-40B4-BE49-F238E27FC236}">
                <a16:creationId xmlns:a16="http://schemas.microsoft.com/office/drawing/2014/main" id="{2A955ADC-E963-4E81-BCB6-AFA0086EF539}"/>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
        <p:nvSpPr>
          <p:cNvPr id="100" name="Freeform 27">
            <a:extLst>
              <a:ext uri="{FF2B5EF4-FFF2-40B4-BE49-F238E27FC236}">
                <a16:creationId xmlns:a16="http://schemas.microsoft.com/office/drawing/2014/main" id="{DFE84327-59D7-4F6E-B328-4A88A8628C05}"/>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extLst>
      <p:ext uri="{BB962C8B-B14F-4D97-AF65-F5344CB8AC3E}">
        <p14:creationId xmlns:p14="http://schemas.microsoft.com/office/powerpoint/2010/main" val="20148822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4" name="Freeform 27">
            <a:extLst>
              <a:ext uri="{FF2B5EF4-FFF2-40B4-BE49-F238E27FC236}">
                <a16:creationId xmlns:a16="http://schemas.microsoft.com/office/drawing/2014/main" id="{65424E48-A9A8-4767-92C4-5F2912EA826E}"/>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2"/>
            <a:stretch>
              <a:fillRect/>
            </a:stretch>
          </a:blipFill>
        </p:spPr>
      </p:sp>
      <p:cxnSp>
        <p:nvCxnSpPr>
          <p:cNvPr id="9" name="直線接點 8">
            <a:extLst>
              <a:ext uri="{FF2B5EF4-FFF2-40B4-BE49-F238E27FC236}">
                <a16:creationId xmlns:a16="http://schemas.microsoft.com/office/drawing/2014/main" id="{1106C3E5-8DBC-436E-A772-A4510DF64AF6}"/>
              </a:ext>
            </a:extLst>
          </p:cNvPr>
          <p:cNvCxnSpPr>
            <a:cxnSpLocks/>
          </p:cNvCxnSpPr>
          <p:nvPr/>
        </p:nvCxnSpPr>
        <p:spPr>
          <a:xfrm>
            <a:off x="5704147" y="917138"/>
            <a:ext cx="6208870" cy="0"/>
          </a:xfrm>
          <a:prstGeom prst="line">
            <a:avLst/>
          </a:prstGeom>
          <a:noFill/>
          <a:ln w="12700" cap="flat" cmpd="sng" algn="ctr">
            <a:solidFill>
              <a:srgbClr val="ED7D31"/>
            </a:solidFill>
            <a:prstDash val="solid"/>
            <a:miter lim="800000"/>
          </a:ln>
          <a:effectLst/>
        </p:spPr>
      </p:cxnSp>
      <p:sp>
        <p:nvSpPr>
          <p:cNvPr id="121" name="標題 1">
            <a:extLst>
              <a:ext uri="{FF2B5EF4-FFF2-40B4-BE49-F238E27FC236}">
                <a16:creationId xmlns:a16="http://schemas.microsoft.com/office/drawing/2014/main" id="{B33E8581-D9CA-4FC4-8364-6B7B7EE38D2C}"/>
              </a:ext>
            </a:extLst>
          </p:cNvPr>
          <p:cNvSpPr txBox="1">
            <a:spLocks/>
          </p:cNvSpPr>
          <p:nvPr/>
        </p:nvSpPr>
        <p:spPr>
          <a:xfrm>
            <a:off x="836704" y="83247"/>
            <a:ext cx="9839960" cy="62129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微軟正黑體" panose="020B0604030504040204" pitchFamily="34" charset="-120"/>
                <a:ea typeface="微軟正黑體" panose="020B0604030504040204" pitchFamily="34" charset="-120"/>
                <a:cs typeface="+mj-cs"/>
              </a:defRPr>
            </a:lvl1pPr>
          </a:lstStyle>
          <a:p>
            <a:pPr fontAlgn="auto">
              <a:spcAft>
                <a:spcPts val="0"/>
              </a:spcAft>
            </a:pPr>
            <a:r>
              <a:rPr kumimoji="0" lang="zh-TW" altLang="en-US" sz="4400" dirty="0">
                <a:cs typeface="DFKai-SB" panose="03000509000000000000" pitchFamily="49" charset="-120"/>
              </a:rPr>
              <a:t>技術型高中專業群科</a:t>
            </a:r>
            <a:endParaRPr kumimoji="0" lang="zh-TW" altLang="en-US" sz="4400" dirty="0"/>
          </a:p>
        </p:txBody>
      </p:sp>
      <p:sp>
        <p:nvSpPr>
          <p:cNvPr id="122" name="內容版面配置區 2">
            <a:extLst>
              <a:ext uri="{FF2B5EF4-FFF2-40B4-BE49-F238E27FC236}">
                <a16:creationId xmlns:a16="http://schemas.microsoft.com/office/drawing/2014/main" id="{94F59DA7-73B7-43DF-BFE1-1B9D26523CCE}"/>
              </a:ext>
            </a:extLst>
          </p:cNvPr>
          <p:cNvSpPr txBox="1">
            <a:spLocks/>
          </p:cNvSpPr>
          <p:nvPr/>
        </p:nvSpPr>
        <p:spPr bwMode="auto">
          <a:xfrm>
            <a:off x="5665527" y="585063"/>
            <a:ext cx="6302240" cy="402375"/>
          </a:xfrm>
          <a:prstGeom prst="rect">
            <a:avLst/>
          </a:prstGeom>
          <a:noFill/>
          <a:ln w="9525">
            <a:noFill/>
            <a:miter lim="800000"/>
            <a:headEnd/>
            <a:tailEnd/>
          </a:ln>
        </p:spPr>
        <p:txBody>
          <a:bodyPr lIns="36000" tIns="36000" rIns="36000" bIns="36000"/>
          <a:lstStyle/>
          <a:p>
            <a:pPr eaLnBrk="1" fontAlgn="auto" hangingPunct="1">
              <a:spcBef>
                <a:spcPct val="20000"/>
              </a:spcBef>
              <a:spcAft>
                <a:spcPts val="0"/>
              </a:spcAft>
              <a:buClr>
                <a:srgbClr val="0000FF"/>
              </a:buClr>
              <a:buSzPct val="80000"/>
            </a:pPr>
            <a:r>
              <a:rPr kumimoji="0" lang="en-US" altLang="zh-TW" sz="2000" dirty="0">
                <a:solidFill>
                  <a:prstClr val="black"/>
                </a:solidFill>
                <a:latin typeface="Microsoft JhengHei" panose="020B0604030504040204" pitchFamily="34" charset="-120"/>
                <a:ea typeface="Microsoft JhengHei" panose="020B0604030504040204" pitchFamily="34" charset="-120"/>
                <a:sym typeface="Wingdings" pitchFamily="2" charset="2"/>
              </a:rPr>
              <a:t>108</a:t>
            </a:r>
            <a:r>
              <a:rPr kumimoji="0" lang="zh-TW" altLang="en-US" sz="2000" dirty="0">
                <a:solidFill>
                  <a:prstClr val="black"/>
                </a:solidFill>
                <a:latin typeface="Microsoft JhengHei" panose="020B0604030504040204" pitchFamily="34" charset="-120"/>
                <a:ea typeface="Microsoft JhengHei" panose="020B0604030504040204" pitchFamily="34" charset="-120"/>
                <a:sym typeface="Wingdings" pitchFamily="2" charset="2"/>
              </a:rPr>
              <a:t>課綱技高專業群科</a:t>
            </a:r>
            <a:r>
              <a:rPr kumimoji="0" lang="zh-TW" altLang="en-US" sz="2000" b="1" dirty="0">
                <a:solidFill>
                  <a:srgbClr val="FF0000"/>
                </a:solidFill>
                <a:latin typeface="Microsoft JhengHei" panose="020B0604030504040204" pitchFamily="34" charset="-120"/>
                <a:ea typeface="Microsoft JhengHei" panose="020B0604030504040204" pitchFamily="34" charset="-120"/>
                <a:sym typeface="Wingdings" pitchFamily="2" charset="2"/>
              </a:rPr>
              <a:t>群科歸屬</a:t>
            </a:r>
            <a:r>
              <a:rPr kumimoji="0" lang="zh-TW" altLang="en-US" sz="2000" dirty="0">
                <a:solidFill>
                  <a:srgbClr val="44546A"/>
                </a:solidFill>
                <a:latin typeface="Microsoft JhengHei" panose="020B0604030504040204" pitchFamily="34" charset="-120"/>
                <a:ea typeface="Microsoft JhengHei" panose="020B0604030504040204" pitchFamily="34" charset="-120"/>
                <a:sym typeface="Wingdings" pitchFamily="2" charset="2"/>
              </a:rPr>
              <a:t>分為</a:t>
            </a:r>
            <a:r>
              <a:rPr kumimoji="0" lang="en-US" altLang="zh-TW" sz="2000" b="1" dirty="0">
                <a:solidFill>
                  <a:srgbClr val="0000FF"/>
                </a:solidFill>
                <a:latin typeface="Microsoft JhengHei" panose="020B0604030504040204" pitchFamily="34" charset="-120"/>
                <a:ea typeface="Microsoft JhengHei" panose="020B0604030504040204" pitchFamily="34" charset="-120"/>
                <a:sym typeface="Wingdings" pitchFamily="2" charset="2"/>
              </a:rPr>
              <a:t>6</a:t>
            </a:r>
            <a:r>
              <a:rPr kumimoji="0" lang="zh-TW" altLang="en-US" sz="2000" b="1" dirty="0">
                <a:solidFill>
                  <a:srgbClr val="0000FF"/>
                </a:solidFill>
                <a:latin typeface="Microsoft JhengHei" panose="020B0604030504040204" pitchFamily="34" charset="-120"/>
                <a:ea typeface="Microsoft JhengHei" panose="020B0604030504040204" pitchFamily="34" charset="-120"/>
                <a:sym typeface="Wingdings" pitchFamily="2" charset="2"/>
              </a:rPr>
              <a:t>類</a:t>
            </a:r>
            <a:r>
              <a:rPr kumimoji="0" lang="en-US" altLang="zh-TW" sz="2000" b="1" dirty="0">
                <a:solidFill>
                  <a:srgbClr val="0000FF"/>
                </a:solidFill>
                <a:latin typeface="Microsoft JhengHei" panose="020B0604030504040204" pitchFamily="34" charset="-120"/>
                <a:ea typeface="Microsoft JhengHei" panose="020B0604030504040204" pitchFamily="34" charset="-120"/>
                <a:sym typeface="Wingdings" pitchFamily="2" charset="2"/>
              </a:rPr>
              <a:t>15</a:t>
            </a:r>
            <a:r>
              <a:rPr kumimoji="0" lang="zh-TW" altLang="en-US" sz="2000" b="1" dirty="0">
                <a:solidFill>
                  <a:srgbClr val="0000FF"/>
                </a:solidFill>
                <a:latin typeface="Microsoft JhengHei" panose="020B0604030504040204" pitchFamily="34" charset="-120"/>
                <a:ea typeface="Microsoft JhengHei" panose="020B0604030504040204" pitchFamily="34" charset="-120"/>
                <a:sym typeface="Wingdings" pitchFamily="2" charset="2"/>
              </a:rPr>
              <a:t>群，群下設科</a:t>
            </a:r>
            <a:endParaRPr kumimoji="0" lang="en-US" altLang="zh-TW" sz="2000" b="1" dirty="0">
              <a:solidFill>
                <a:srgbClr val="0000FF"/>
              </a:solidFill>
              <a:latin typeface="Microsoft JhengHei" panose="020B0604030504040204" pitchFamily="34" charset="-120"/>
              <a:ea typeface="Microsoft JhengHei" panose="020B0604030504040204" pitchFamily="34" charset="-120"/>
            </a:endParaRPr>
          </a:p>
        </p:txBody>
      </p:sp>
      <p:grpSp>
        <p:nvGrpSpPr>
          <p:cNvPr id="124" name="群組 123">
            <a:extLst>
              <a:ext uri="{FF2B5EF4-FFF2-40B4-BE49-F238E27FC236}">
                <a16:creationId xmlns:a16="http://schemas.microsoft.com/office/drawing/2014/main" id="{BC6A521D-755A-42ED-9710-2A7340B5FC65}"/>
              </a:ext>
            </a:extLst>
          </p:cNvPr>
          <p:cNvGrpSpPr/>
          <p:nvPr/>
        </p:nvGrpSpPr>
        <p:grpSpPr>
          <a:xfrm>
            <a:off x="88480" y="987438"/>
            <a:ext cx="11932920" cy="2894853"/>
            <a:chOff x="129540" y="1178850"/>
            <a:chExt cx="11932920" cy="3056018"/>
          </a:xfrm>
        </p:grpSpPr>
        <p:grpSp>
          <p:nvGrpSpPr>
            <p:cNvPr id="125" name="群組 124">
              <a:extLst>
                <a:ext uri="{FF2B5EF4-FFF2-40B4-BE49-F238E27FC236}">
                  <a16:creationId xmlns:a16="http://schemas.microsoft.com/office/drawing/2014/main" id="{F4E1A0A5-A3C6-4191-86B6-3FE955562260}"/>
                </a:ext>
              </a:extLst>
            </p:cNvPr>
            <p:cNvGrpSpPr/>
            <p:nvPr/>
          </p:nvGrpSpPr>
          <p:grpSpPr>
            <a:xfrm>
              <a:off x="160639" y="1178850"/>
              <a:ext cx="11901821" cy="3056018"/>
              <a:chOff x="354588" y="988946"/>
              <a:chExt cx="11419104" cy="3056018"/>
            </a:xfrm>
          </p:grpSpPr>
          <p:sp>
            <p:nvSpPr>
              <p:cNvPr id="183" name="矩形: 圓角化同側角落 182">
                <a:extLst>
                  <a:ext uri="{FF2B5EF4-FFF2-40B4-BE49-F238E27FC236}">
                    <a16:creationId xmlns:a16="http://schemas.microsoft.com/office/drawing/2014/main" id="{ED82FADE-FB46-4DFA-96F2-EC05AF55B682}"/>
                  </a:ext>
                </a:extLst>
              </p:cNvPr>
              <p:cNvSpPr>
                <a:spLocks/>
              </p:cNvSpPr>
              <p:nvPr/>
            </p:nvSpPr>
            <p:spPr>
              <a:xfrm flipV="1">
                <a:off x="354588" y="1110733"/>
                <a:ext cx="11419104" cy="2934231"/>
              </a:xfrm>
              <a:prstGeom prst="round2SameRect">
                <a:avLst/>
              </a:prstGeom>
              <a:solidFill>
                <a:srgbClr val="FFC000">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sp>
            <p:nvSpPr>
              <p:cNvPr id="184" name="文字方塊 183">
                <a:extLst>
                  <a:ext uri="{FF2B5EF4-FFF2-40B4-BE49-F238E27FC236}">
                    <a16:creationId xmlns:a16="http://schemas.microsoft.com/office/drawing/2014/main" id="{0F20E259-A3A4-4472-874C-74F7432DE93C}"/>
                  </a:ext>
                </a:extLst>
              </p:cNvPr>
              <p:cNvSpPr txBox="1">
                <a:spLocks/>
              </p:cNvSpPr>
              <p:nvPr/>
            </p:nvSpPr>
            <p:spPr>
              <a:xfrm>
                <a:off x="354588" y="988946"/>
                <a:ext cx="11419104" cy="400110"/>
              </a:xfrm>
              <a:prstGeom prst="rect">
                <a:avLst/>
              </a:prstGeom>
              <a:solidFill>
                <a:srgbClr val="FFC000">
                  <a:lumMod val="75000"/>
                </a:srgbClr>
              </a:solidFill>
            </p:spPr>
            <p:txBody>
              <a:bodyPr wrap="square" rtlCol="0">
                <a:spAutoFit/>
              </a:bodyPr>
              <a:lstStyle/>
              <a:p>
                <a:pPr marL="0" marR="0" lvl="0" indent="0" algn="ctr" defTabSz="914400" eaLnBrk="1" fontAlgn="auto" latinLnBrk="0" hangingPunct="1">
                  <a:lnSpc>
                    <a:spcPct val="100000"/>
                  </a:lnSpc>
                  <a:spcBef>
                    <a:spcPts val="600"/>
                  </a:spcBef>
                  <a:spcAft>
                    <a:spcPts val="600"/>
                  </a:spcAft>
                  <a:buClrTx/>
                  <a:buSzTx/>
                  <a:buFontTx/>
                  <a:buNone/>
                  <a:tabLst/>
                  <a:defRPr/>
                </a:pPr>
                <a:r>
                  <a:rPr kumimoji="0" lang="zh-TW" altLang="en-US" sz="2000" b="1" i="0" u="none" strike="noStrike" kern="0" cap="none" spc="0" normalizeH="0" baseline="0" noProof="0" dirty="0">
                    <a:ln>
                      <a:noFill/>
                    </a:ln>
                    <a:solidFill>
                      <a:prstClr val="white"/>
                    </a:solidFill>
                    <a:effectLst/>
                    <a:uLnTx/>
                    <a:uFillTx/>
                    <a:latin typeface="微軟正黑體" panose="020B0604030504040204" pitchFamily="34" charset="-120"/>
                    <a:ea typeface="微軟正黑體" panose="020B0604030504040204" pitchFamily="34" charset="-120"/>
                  </a:rPr>
                  <a:t>工 業 類</a:t>
                </a:r>
              </a:p>
            </p:txBody>
          </p:sp>
        </p:grpSp>
        <p:grpSp>
          <p:nvGrpSpPr>
            <p:cNvPr id="126" name="群組 125">
              <a:extLst>
                <a:ext uri="{FF2B5EF4-FFF2-40B4-BE49-F238E27FC236}">
                  <a16:creationId xmlns:a16="http://schemas.microsoft.com/office/drawing/2014/main" id="{323D7970-46FE-4CB8-A469-F5C751188041}"/>
                </a:ext>
              </a:extLst>
            </p:cNvPr>
            <p:cNvGrpSpPr/>
            <p:nvPr/>
          </p:nvGrpSpPr>
          <p:grpSpPr>
            <a:xfrm>
              <a:off x="129540" y="1686415"/>
              <a:ext cx="7633795" cy="899416"/>
              <a:chOff x="407011" y="1618194"/>
              <a:chExt cx="7324182" cy="899416"/>
            </a:xfrm>
          </p:grpSpPr>
          <p:sp>
            <p:nvSpPr>
              <p:cNvPr id="169" name="圓角矩形 15">
                <a:extLst>
                  <a:ext uri="{FF2B5EF4-FFF2-40B4-BE49-F238E27FC236}">
                    <a16:creationId xmlns:a16="http://schemas.microsoft.com/office/drawing/2014/main" id="{0BC05DF1-2E34-43BD-B828-E0079E451FFB}"/>
                  </a:ext>
                </a:extLst>
              </p:cNvPr>
              <p:cNvSpPr>
                <a:spLocks/>
              </p:cNvSpPr>
              <p:nvPr/>
            </p:nvSpPr>
            <p:spPr>
              <a:xfrm>
                <a:off x="407011" y="2151420"/>
                <a:ext cx="1069361" cy="355829"/>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cs typeface="+mn-cs"/>
                  </a:rPr>
                  <a:t>機械群</a:t>
                </a:r>
              </a:p>
            </p:txBody>
          </p:sp>
          <p:grpSp>
            <p:nvGrpSpPr>
              <p:cNvPr id="170" name="群組 169">
                <a:extLst>
                  <a:ext uri="{FF2B5EF4-FFF2-40B4-BE49-F238E27FC236}">
                    <a16:creationId xmlns:a16="http://schemas.microsoft.com/office/drawing/2014/main" id="{96357E19-2B2D-471C-BFFD-EFF80194F65C}"/>
                  </a:ext>
                </a:extLst>
              </p:cNvPr>
              <p:cNvGrpSpPr/>
              <p:nvPr/>
            </p:nvGrpSpPr>
            <p:grpSpPr>
              <a:xfrm>
                <a:off x="1396295" y="1618194"/>
                <a:ext cx="6334898" cy="899416"/>
                <a:chOff x="1664000" y="1436424"/>
                <a:chExt cx="6334898" cy="899416"/>
              </a:xfrm>
            </p:grpSpPr>
            <p:grpSp>
              <p:nvGrpSpPr>
                <p:cNvPr id="171" name="群組 170">
                  <a:extLst>
                    <a:ext uri="{FF2B5EF4-FFF2-40B4-BE49-F238E27FC236}">
                      <a16:creationId xmlns:a16="http://schemas.microsoft.com/office/drawing/2014/main" id="{9B97BBB1-D19C-46F1-B10B-A2B24669EBAC}"/>
                    </a:ext>
                  </a:extLst>
                </p:cNvPr>
                <p:cNvGrpSpPr/>
                <p:nvPr/>
              </p:nvGrpSpPr>
              <p:grpSpPr>
                <a:xfrm>
                  <a:off x="1664000" y="1436424"/>
                  <a:ext cx="5951656" cy="434186"/>
                  <a:chOff x="1664000" y="1436424"/>
                  <a:chExt cx="5951656" cy="434186"/>
                </a:xfrm>
              </p:grpSpPr>
              <p:sp>
                <p:nvSpPr>
                  <p:cNvPr id="177" name="文字方塊 176">
                    <a:extLst>
                      <a:ext uri="{FF2B5EF4-FFF2-40B4-BE49-F238E27FC236}">
                        <a16:creationId xmlns:a16="http://schemas.microsoft.com/office/drawing/2014/main" id="{080712D8-1236-4490-8B65-7CFE89E20A50}"/>
                      </a:ext>
                    </a:extLst>
                  </p:cNvPr>
                  <p:cNvSpPr txBox="1"/>
                  <p:nvPr/>
                </p:nvSpPr>
                <p:spPr>
                  <a:xfrm>
                    <a:off x="1664000" y="1439238"/>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機械科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sp>
                <p:nvSpPr>
                  <p:cNvPr id="178" name="文字方塊 177">
                    <a:extLst>
                      <a:ext uri="{FF2B5EF4-FFF2-40B4-BE49-F238E27FC236}">
                        <a16:creationId xmlns:a16="http://schemas.microsoft.com/office/drawing/2014/main" id="{3838EE35-9691-4ED8-9D46-9261FB24E390}"/>
                      </a:ext>
                    </a:extLst>
                  </p:cNvPr>
                  <p:cNvSpPr txBox="1"/>
                  <p:nvPr/>
                </p:nvSpPr>
                <p:spPr>
                  <a:xfrm>
                    <a:off x="5656428" y="1436424"/>
                    <a:ext cx="961123" cy="43137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鑄造科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79" name="文字方塊 178">
                    <a:extLst>
                      <a:ext uri="{FF2B5EF4-FFF2-40B4-BE49-F238E27FC236}">
                        <a16:creationId xmlns:a16="http://schemas.microsoft.com/office/drawing/2014/main" id="{9C0A46C2-7C19-45D9-B303-6CC8831C8BFE}"/>
                      </a:ext>
                    </a:extLst>
                  </p:cNvPr>
                  <p:cNvSpPr txBox="1"/>
                  <p:nvPr/>
                </p:nvSpPr>
                <p:spPr>
                  <a:xfrm>
                    <a:off x="2662107" y="1439238"/>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板金科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sp>
                <p:nvSpPr>
                  <p:cNvPr id="180" name="文字方塊 179">
                    <a:extLst>
                      <a:ext uri="{FF2B5EF4-FFF2-40B4-BE49-F238E27FC236}">
                        <a16:creationId xmlns:a16="http://schemas.microsoft.com/office/drawing/2014/main" id="{16C8FE13-AFBC-4B69-849B-F1AADC97013C}"/>
                      </a:ext>
                    </a:extLst>
                  </p:cNvPr>
                  <p:cNvSpPr txBox="1"/>
                  <p:nvPr/>
                </p:nvSpPr>
                <p:spPr>
                  <a:xfrm>
                    <a:off x="6654533" y="1436424"/>
                    <a:ext cx="961123" cy="43137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配管科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81" name="文字方塊 180">
                    <a:extLst>
                      <a:ext uri="{FF2B5EF4-FFF2-40B4-BE49-F238E27FC236}">
                        <a16:creationId xmlns:a16="http://schemas.microsoft.com/office/drawing/2014/main" id="{C12C950E-6CDC-48F7-B0F9-68CF77D6653F}"/>
                      </a:ext>
                    </a:extLst>
                  </p:cNvPr>
                  <p:cNvSpPr txBox="1"/>
                  <p:nvPr/>
                </p:nvSpPr>
                <p:spPr>
                  <a:xfrm>
                    <a:off x="3660214" y="1439238"/>
                    <a:ext cx="961123"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模具科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82" name="文字方塊 181">
                    <a:extLst>
                      <a:ext uri="{FF2B5EF4-FFF2-40B4-BE49-F238E27FC236}">
                        <a16:creationId xmlns:a16="http://schemas.microsoft.com/office/drawing/2014/main" id="{5E9F20DF-D351-449E-9FD0-56B74E7D81B2}"/>
                      </a:ext>
                    </a:extLst>
                  </p:cNvPr>
                  <p:cNvSpPr txBox="1"/>
                  <p:nvPr/>
                </p:nvSpPr>
                <p:spPr>
                  <a:xfrm>
                    <a:off x="4658321" y="1439238"/>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製圖科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grpSp>
            <p:grpSp>
              <p:nvGrpSpPr>
                <p:cNvPr id="172" name="群組 171">
                  <a:extLst>
                    <a:ext uri="{FF2B5EF4-FFF2-40B4-BE49-F238E27FC236}">
                      <a16:creationId xmlns:a16="http://schemas.microsoft.com/office/drawing/2014/main" id="{B1D4BF56-339D-4CE0-A08A-B0842A013F07}"/>
                    </a:ext>
                  </a:extLst>
                </p:cNvPr>
                <p:cNvGrpSpPr/>
                <p:nvPr/>
              </p:nvGrpSpPr>
              <p:grpSpPr>
                <a:xfrm>
                  <a:off x="1664000" y="1904467"/>
                  <a:ext cx="6334898" cy="431373"/>
                  <a:chOff x="1685764" y="1904467"/>
                  <a:chExt cx="6334898" cy="431373"/>
                </a:xfrm>
              </p:grpSpPr>
              <p:sp>
                <p:nvSpPr>
                  <p:cNvPr id="173" name="文字方塊 172">
                    <a:extLst>
                      <a:ext uri="{FF2B5EF4-FFF2-40B4-BE49-F238E27FC236}">
                        <a16:creationId xmlns:a16="http://schemas.microsoft.com/office/drawing/2014/main" id="{F35D0E75-0DD3-4F15-BB98-1BA85C24CA4A}"/>
                      </a:ext>
                    </a:extLst>
                  </p:cNvPr>
                  <p:cNvSpPr txBox="1"/>
                  <p:nvPr/>
                </p:nvSpPr>
                <p:spPr>
                  <a:xfrm>
                    <a:off x="2678430" y="1904467"/>
                    <a:ext cx="1416088"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機械木模科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74" name="文字方塊 173">
                    <a:extLst>
                      <a:ext uri="{FF2B5EF4-FFF2-40B4-BE49-F238E27FC236}">
                        <a16:creationId xmlns:a16="http://schemas.microsoft.com/office/drawing/2014/main" id="{BEDB635E-1328-4FC3-BB1B-0216C8E5764D}"/>
                      </a:ext>
                    </a:extLst>
                  </p:cNvPr>
                  <p:cNvSpPr txBox="1"/>
                  <p:nvPr/>
                </p:nvSpPr>
                <p:spPr>
                  <a:xfrm>
                    <a:off x="1685764" y="1904467"/>
                    <a:ext cx="961123"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機電科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75" name="文字方塊 174">
                    <a:extLst>
                      <a:ext uri="{FF2B5EF4-FFF2-40B4-BE49-F238E27FC236}">
                        <a16:creationId xmlns:a16="http://schemas.microsoft.com/office/drawing/2014/main" id="{F04D9AB7-C5D0-43FC-9245-B3D34CCD59CC}"/>
                      </a:ext>
                    </a:extLst>
                  </p:cNvPr>
                  <p:cNvSpPr txBox="1"/>
                  <p:nvPr/>
                </p:nvSpPr>
                <p:spPr>
                  <a:xfrm>
                    <a:off x="4126061" y="1904467"/>
                    <a:ext cx="1931528"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生物產業機電科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sp>
                <p:nvSpPr>
                  <p:cNvPr id="176" name="文字方塊 175">
                    <a:extLst>
                      <a:ext uri="{FF2B5EF4-FFF2-40B4-BE49-F238E27FC236}">
                        <a16:creationId xmlns:a16="http://schemas.microsoft.com/office/drawing/2014/main" id="{7C869805-241C-40D0-BA3C-AD61E303F218}"/>
                      </a:ext>
                    </a:extLst>
                  </p:cNvPr>
                  <p:cNvSpPr txBox="1"/>
                  <p:nvPr/>
                </p:nvSpPr>
                <p:spPr>
                  <a:xfrm>
                    <a:off x="6089133" y="1904467"/>
                    <a:ext cx="1931529" cy="43137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電腦機械製圖科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grpSp>
        <p:grpSp>
          <p:nvGrpSpPr>
            <p:cNvPr id="127" name="群組 126">
              <a:extLst>
                <a:ext uri="{FF2B5EF4-FFF2-40B4-BE49-F238E27FC236}">
                  <a16:creationId xmlns:a16="http://schemas.microsoft.com/office/drawing/2014/main" id="{87009535-7745-4D6C-BACE-2189F9F15006}"/>
                </a:ext>
              </a:extLst>
            </p:cNvPr>
            <p:cNvGrpSpPr/>
            <p:nvPr/>
          </p:nvGrpSpPr>
          <p:grpSpPr>
            <a:xfrm>
              <a:off x="211917" y="2752846"/>
              <a:ext cx="4007620" cy="1351271"/>
              <a:chOff x="625723" y="2692678"/>
              <a:chExt cx="3845080" cy="1351271"/>
            </a:xfrm>
          </p:grpSpPr>
          <p:sp>
            <p:nvSpPr>
              <p:cNvPr id="161" name="圓角矩形 17">
                <a:extLst>
                  <a:ext uri="{FF2B5EF4-FFF2-40B4-BE49-F238E27FC236}">
                    <a16:creationId xmlns:a16="http://schemas.microsoft.com/office/drawing/2014/main" id="{D8B0FCC5-9128-4308-BFD4-1D956E025F29}"/>
                  </a:ext>
                </a:extLst>
              </p:cNvPr>
              <p:cNvSpPr>
                <a:spLocks/>
              </p:cNvSpPr>
              <p:nvPr/>
            </p:nvSpPr>
            <p:spPr>
              <a:xfrm>
                <a:off x="625723" y="3420392"/>
                <a:ext cx="1389804" cy="365871"/>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cs typeface="+mn-cs"/>
                  </a:rPr>
                  <a:t>動力機械群</a:t>
                </a:r>
              </a:p>
            </p:txBody>
          </p:sp>
          <p:grpSp>
            <p:nvGrpSpPr>
              <p:cNvPr id="162" name="群組 161">
                <a:extLst>
                  <a:ext uri="{FF2B5EF4-FFF2-40B4-BE49-F238E27FC236}">
                    <a16:creationId xmlns:a16="http://schemas.microsoft.com/office/drawing/2014/main" id="{5B31A499-E647-4E30-8636-84CA524EA99A}"/>
                  </a:ext>
                </a:extLst>
              </p:cNvPr>
              <p:cNvGrpSpPr/>
              <p:nvPr/>
            </p:nvGrpSpPr>
            <p:grpSpPr>
              <a:xfrm>
                <a:off x="1861044" y="2692678"/>
                <a:ext cx="2609759" cy="1351271"/>
                <a:chOff x="1799934" y="2661803"/>
                <a:chExt cx="2609759" cy="1351271"/>
              </a:xfrm>
            </p:grpSpPr>
            <p:sp>
              <p:nvSpPr>
                <p:cNvPr id="163" name="文字方塊 162">
                  <a:extLst>
                    <a:ext uri="{FF2B5EF4-FFF2-40B4-BE49-F238E27FC236}">
                      <a16:creationId xmlns:a16="http://schemas.microsoft.com/office/drawing/2014/main" id="{5960FB6C-549F-440A-8E18-491A14F94B75}"/>
                    </a:ext>
                  </a:extLst>
                </p:cNvPr>
                <p:cNvSpPr txBox="1"/>
                <p:nvPr/>
              </p:nvSpPr>
              <p:spPr>
                <a:xfrm>
                  <a:off x="1892426" y="2661803"/>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汽車科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sp>
              <p:nvSpPr>
                <p:cNvPr id="164" name="文字方塊 163">
                  <a:extLst>
                    <a:ext uri="{FF2B5EF4-FFF2-40B4-BE49-F238E27FC236}">
                      <a16:creationId xmlns:a16="http://schemas.microsoft.com/office/drawing/2014/main" id="{E555A4A8-61D3-45CF-B071-113E70C98E5F}"/>
                    </a:ext>
                  </a:extLst>
                </p:cNvPr>
                <p:cNvSpPr txBox="1"/>
                <p:nvPr/>
              </p:nvSpPr>
              <p:spPr>
                <a:xfrm>
                  <a:off x="1892426" y="3126254"/>
                  <a:ext cx="961123"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重機科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65" name="文字方塊 164">
                  <a:extLst>
                    <a:ext uri="{FF2B5EF4-FFF2-40B4-BE49-F238E27FC236}">
                      <a16:creationId xmlns:a16="http://schemas.microsoft.com/office/drawing/2014/main" id="{24A17559-A9E1-4960-BD29-E500899AB799}"/>
                    </a:ext>
                  </a:extLst>
                </p:cNvPr>
                <p:cNvSpPr txBox="1"/>
                <p:nvPr/>
              </p:nvSpPr>
              <p:spPr>
                <a:xfrm>
                  <a:off x="2896931" y="3126178"/>
                  <a:ext cx="1416088"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飛機修護科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66" name="文字方塊 165">
                  <a:extLst>
                    <a:ext uri="{FF2B5EF4-FFF2-40B4-BE49-F238E27FC236}">
                      <a16:creationId xmlns:a16="http://schemas.microsoft.com/office/drawing/2014/main" id="{B7CA3224-C662-4893-B2CA-308DA2007ECE}"/>
                    </a:ext>
                  </a:extLst>
                </p:cNvPr>
                <p:cNvSpPr txBox="1"/>
                <p:nvPr/>
              </p:nvSpPr>
              <p:spPr>
                <a:xfrm>
                  <a:off x="2904380" y="2671524"/>
                  <a:ext cx="1416088"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動力機械科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67" name="文字方塊 166">
                  <a:extLst>
                    <a:ext uri="{FF2B5EF4-FFF2-40B4-BE49-F238E27FC236}">
                      <a16:creationId xmlns:a16="http://schemas.microsoft.com/office/drawing/2014/main" id="{7B4C4056-3C2E-4055-B114-85BB9D76C1EC}"/>
                    </a:ext>
                  </a:extLst>
                </p:cNvPr>
                <p:cNvSpPr txBox="1"/>
                <p:nvPr/>
              </p:nvSpPr>
              <p:spPr>
                <a:xfrm>
                  <a:off x="3126419" y="3578469"/>
                  <a:ext cx="1283274" cy="431372"/>
                </a:xfrm>
                <a:prstGeom prst="roundRect">
                  <a:avLst/>
                </a:prstGeom>
                <a:solidFill>
                  <a:sysClr val="window" lastClr="FFFFFF"/>
                </a:solidFill>
                <a:ln>
                  <a:noFill/>
                </a:ln>
              </p:spPr>
              <p:txBody>
                <a:bodyPr wrap="square" lIns="72000" rIns="72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農業機械科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68" name="文字方塊 167">
                  <a:extLst>
                    <a:ext uri="{FF2B5EF4-FFF2-40B4-BE49-F238E27FC236}">
                      <a16:creationId xmlns:a16="http://schemas.microsoft.com/office/drawing/2014/main" id="{5843CF57-1AB7-4485-81D4-8E2AC17F2109}"/>
                    </a:ext>
                  </a:extLst>
                </p:cNvPr>
                <p:cNvSpPr txBox="1"/>
                <p:nvPr/>
              </p:nvSpPr>
              <p:spPr>
                <a:xfrm>
                  <a:off x="1799934" y="3581702"/>
                  <a:ext cx="1283274" cy="431372"/>
                </a:xfrm>
                <a:prstGeom prst="roundRect">
                  <a:avLst/>
                </a:prstGeom>
                <a:solidFill>
                  <a:sysClr val="window" lastClr="FFFFFF"/>
                </a:solidFill>
                <a:ln>
                  <a:noFill/>
                </a:ln>
              </p:spPr>
              <p:txBody>
                <a:bodyPr wrap="square" lIns="72000" rIns="72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軌道車輛科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grpSp>
          <p:nvGrpSpPr>
            <p:cNvPr id="128" name="群組 127">
              <a:extLst>
                <a:ext uri="{FF2B5EF4-FFF2-40B4-BE49-F238E27FC236}">
                  <a16:creationId xmlns:a16="http://schemas.microsoft.com/office/drawing/2014/main" id="{BC4C4937-A113-4315-B74A-499439808BBA}"/>
                </a:ext>
              </a:extLst>
            </p:cNvPr>
            <p:cNvGrpSpPr/>
            <p:nvPr/>
          </p:nvGrpSpPr>
          <p:grpSpPr>
            <a:xfrm>
              <a:off x="9154857" y="2813469"/>
              <a:ext cx="2851801" cy="1233161"/>
              <a:chOff x="77139" y="5204961"/>
              <a:chExt cx="2806107" cy="1233161"/>
            </a:xfrm>
          </p:grpSpPr>
          <p:sp>
            <p:nvSpPr>
              <p:cNvPr id="156" name="圓角矩形 19">
                <a:extLst>
                  <a:ext uri="{FF2B5EF4-FFF2-40B4-BE49-F238E27FC236}">
                    <a16:creationId xmlns:a16="http://schemas.microsoft.com/office/drawing/2014/main" id="{07F8CD53-F6E9-43D9-BFAB-C5924A82B0A8}"/>
                  </a:ext>
                </a:extLst>
              </p:cNvPr>
              <p:cNvSpPr>
                <a:spLocks/>
              </p:cNvSpPr>
              <p:nvPr/>
            </p:nvSpPr>
            <p:spPr>
              <a:xfrm>
                <a:off x="77139" y="6072251"/>
                <a:ext cx="1089241" cy="365871"/>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cs typeface="+mn-cs"/>
                  </a:rPr>
                  <a:t>化工群</a:t>
                </a:r>
              </a:p>
            </p:txBody>
          </p:sp>
          <p:grpSp>
            <p:nvGrpSpPr>
              <p:cNvPr id="157" name="群組 156">
                <a:extLst>
                  <a:ext uri="{FF2B5EF4-FFF2-40B4-BE49-F238E27FC236}">
                    <a16:creationId xmlns:a16="http://schemas.microsoft.com/office/drawing/2014/main" id="{604D8F0A-D4AF-4425-9709-80E33CCF42F5}"/>
                  </a:ext>
                </a:extLst>
              </p:cNvPr>
              <p:cNvGrpSpPr/>
              <p:nvPr/>
            </p:nvGrpSpPr>
            <p:grpSpPr>
              <a:xfrm>
                <a:off x="906093" y="5204961"/>
                <a:ext cx="1977153" cy="906485"/>
                <a:chOff x="885773" y="4752876"/>
                <a:chExt cx="1977153" cy="906485"/>
              </a:xfrm>
            </p:grpSpPr>
            <p:sp>
              <p:nvSpPr>
                <p:cNvPr id="158" name="文字方塊 157">
                  <a:extLst>
                    <a:ext uri="{FF2B5EF4-FFF2-40B4-BE49-F238E27FC236}">
                      <a16:creationId xmlns:a16="http://schemas.microsoft.com/office/drawing/2014/main" id="{EFDE7B63-5C89-4818-AE7E-3DD674BD806B}"/>
                    </a:ext>
                  </a:extLst>
                </p:cNvPr>
                <p:cNvSpPr txBox="1"/>
                <p:nvPr/>
              </p:nvSpPr>
              <p:spPr>
                <a:xfrm>
                  <a:off x="885773" y="4768013"/>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化工科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sp>
              <p:nvSpPr>
                <p:cNvPr id="159" name="文字方塊 158">
                  <a:extLst>
                    <a:ext uri="{FF2B5EF4-FFF2-40B4-BE49-F238E27FC236}">
                      <a16:creationId xmlns:a16="http://schemas.microsoft.com/office/drawing/2014/main" id="{80DC2D2D-6FC8-4AD2-93D6-62666D65C54C}"/>
                    </a:ext>
                  </a:extLst>
                </p:cNvPr>
                <p:cNvSpPr txBox="1"/>
                <p:nvPr/>
              </p:nvSpPr>
              <p:spPr>
                <a:xfrm>
                  <a:off x="1901803" y="4752876"/>
                  <a:ext cx="961123"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紡織科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60" name="文字方塊 159">
                  <a:extLst>
                    <a:ext uri="{FF2B5EF4-FFF2-40B4-BE49-F238E27FC236}">
                      <a16:creationId xmlns:a16="http://schemas.microsoft.com/office/drawing/2014/main" id="{5F141B0E-7724-4F75-96E5-68DA707D3C46}"/>
                    </a:ext>
                  </a:extLst>
                </p:cNvPr>
                <p:cNvSpPr txBox="1"/>
                <p:nvPr/>
              </p:nvSpPr>
              <p:spPr>
                <a:xfrm>
                  <a:off x="1106163" y="5227989"/>
                  <a:ext cx="961124"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染整科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grpSp>
          <p:nvGrpSpPr>
            <p:cNvPr id="129" name="群組 128">
              <a:extLst>
                <a:ext uri="{FF2B5EF4-FFF2-40B4-BE49-F238E27FC236}">
                  <a16:creationId xmlns:a16="http://schemas.microsoft.com/office/drawing/2014/main" id="{DCAA5C60-80D5-420D-92F6-CBDDF016A2FC}"/>
                </a:ext>
              </a:extLst>
            </p:cNvPr>
            <p:cNvGrpSpPr/>
            <p:nvPr/>
          </p:nvGrpSpPr>
          <p:grpSpPr>
            <a:xfrm>
              <a:off x="7802246" y="1685996"/>
              <a:ext cx="4106350" cy="930048"/>
              <a:chOff x="7769698" y="1598348"/>
              <a:chExt cx="3939807" cy="930048"/>
            </a:xfrm>
          </p:grpSpPr>
          <p:sp>
            <p:nvSpPr>
              <p:cNvPr id="149" name="圓角矩形 28">
                <a:extLst>
                  <a:ext uri="{FF2B5EF4-FFF2-40B4-BE49-F238E27FC236}">
                    <a16:creationId xmlns:a16="http://schemas.microsoft.com/office/drawing/2014/main" id="{1D6D5CF1-ABB6-4B28-B15C-27B1F13C1D8E}"/>
                  </a:ext>
                </a:extLst>
              </p:cNvPr>
              <p:cNvSpPr>
                <a:spLocks/>
              </p:cNvSpPr>
              <p:nvPr/>
            </p:nvSpPr>
            <p:spPr>
              <a:xfrm>
                <a:off x="7769698" y="2162525"/>
                <a:ext cx="1631796" cy="365871"/>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cs typeface="+mn-cs"/>
                  </a:rPr>
                  <a:t>土木與建築群</a:t>
                </a:r>
              </a:p>
            </p:txBody>
          </p:sp>
          <p:grpSp>
            <p:nvGrpSpPr>
              <p:cNvPr id="150" name="群組 149">
                <a:extLst>
                  <a:ext uri="{FF2B5EF4-FFF2-40B4-BE49-F238E27FC236}">
                    <a16:creationId xmlns:a16="http://schemas.microsoft.com/office/drawing/2014/main" id="{61F724E7-0CE8-45A1-B87F-8E0E0CE87BE8}"/>
                  </a:ext>
                </a:extLst>
              </p:cNvPr>
              <p:cNvGrpSpPr/>
              <p:nvPr/>
            </p:nvGrpSpPr>
            <p:grpSpPr>
              <a:xfrm>
                <a:off x="9272112" y="1598348"/>
                <a:ext cx="2437393" cy="886794"/>
                <a:chOff x="4916176" y="5206369"/>
                <a:chExt cx="2437393" cy="886794"/>
              </a:xfrm>
            </p:grpSpPr>
            <p:grpSp>
              <p:nvGrpSpPr>
                <p:cNvPr id="151" name="群組 150">
                  <a:extLst>
                    <a:ext uri="{FF2B5EF4-FFF2-40B4-BE49-F238E27FC236}">
                      <a16:creationId xmlns:a16="http://schemas.microsoft.com/office/drawing/2014/main" id="{F83C686B-9433-46BB-B403-BC0AA2198B88}"/>
                    </a:ext>
                  </a:extLst>
                </p:cNvPr>
                <p:cNvGrpSpPr/>
                <p:nvPr/>
              </p:nvGrpSpPr>
              <p:grpSpPr>
                <a:xfrm>
                  <a:off x="4916176" y="5206369"/>
                  <a:ext cx="2437393" cy="886794"/>
                  <a:chOff x="1997649" y="5638708"/>
                  <a:chExt cx="2437393" cy="886794"/>
                </a:xfrm>
              </p:grpSpPr>
              <p:sp>
                <p:nvSpPr>
                  <p:cNvPr id="153" name="文字方塊 152">
                    <a:extLst>
                      <a:ext uri="{FF2B5EF4-FFF2-40B4-BE49-F238E27FC236}">
                        <a16:creationId xmlns:a16="http://schemas.microsoft.com/office/drawing/2014/main" id="{73EB0022-CB59-413E-A78C-5832BB88D8CF}"/>
                      </a:ext>
                    </a:extLst>
                  </p:cNvPr>
                  <p:cNvSpPr txBox="1"/>
                  <p:nvPr/>
                </p:nvSpPr>
                <p:spPr>
                  <a:xfrm>
                    <a:off x="1997649" y="5640866"/>
                    <a:ext cx="961123"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建築科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54" name="文字方塊 153">
                    <a:extLst>
                      <a:ext uri="{FF2B5EF4-FFF2-40B4-BE49-F238E27FC236}">
                        <a16:creationId xmlns:a16="http://schemas.microsoft.com/office/drawing/2014/main" id="{494381C3-7C0A-4760-B1F1-5170DDB2D5FB}"/>
                      </a:ext>
                    </a:extLst>
                  </p:cNvPr>
                  <p:cNvSpPr txBox="1"/>
                  <p:nvPr/>
                </p:nvSpPr>
                <p:spPr>
                  <a:xfrm>
                    <a:off x="1998018" y="6094130"/>
                    <a:ext cx="961123"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土木科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55" name="文字方塊 154">
                    <a:extLst>
                      <a:ext uri="{FF2B5EF4-FFF2-40B4-BE49-F238E27FC236}">
                        <a16:creationId xmlns:a16="http://schemas.microsoft.com/office/drawing/2014/main" id="{C4C4BA1E-106D-4C4A-AFF3-EA63D85D859D}"/>
                      </a:ext>
                    </a:extLst>
                  </p:cNvPr>
                  <p:cNvSpPr txBox="1"/>
                  <p:nvPr/>
                </p:nvSpPr>
                <p:spPr>
                  <a:xfrm>
                    <a:off x="3023742" y="5638708"/>
                    <a:ext cx="1411300"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消防工程科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sp>
              <p:nvSpPr>
                <p:cNvPr id="152" name="文字方塊 151">
                  <a:extLst>
                    <a:ext uri="{FF2B5EF4-FFF2-40B4-BE49-F238E27FC236}">
                      <a16:creationId xmlns:a16="http://schemas.microsoft.com/office/drawing/2014/main" id="{09BDC5D5-66DC-44C7-B730-A3409BBD7BD4}"/>
                    </a:ext>
                  </a:extLst>
                </p:cNvPr>
                <p:cNvSpPr txBox="1"/>
                <p:nvPr/>
              </p:nvSpPr>
              <p:spPr>
                <a:xfrm>
                  <a:off x="5931981" y="5654571"/>
                  <a:ext cx="1411300"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空間測繪科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grpSp>
          <p:nvGrpSpPr>
            <p:cNvPr id="130" name="群組 129">
              <a:extLst>
                <a:ext uri="{FF2B5EF4-FFF2-40B4-BE49-F238E27FC236}">
                  <a16:creationId xmlns:a16="http://schemas.microsoft.com/office/drawing/2014/main" id="{A82FA1EE-A65C-4819-8A36-5987D6645453}"/>
                </a:ext>
              </a:extLst>
            </p:cNvPr>
            <p:cNvGrpSpPr/>
            <p:nvPr/>
          </p:nvGrpSpPr>
          <p:grpSpPr>
            <a:xfrm>
              <a:off x="4264577" y="2746429"/>
              <a:ext cx="4858389" cy="1408241"/>
              <a:chOff x="4839296" y="2716363"/>
              <a:chExt cx="4661342" cy="1408241"/>
            </a:xfrm>
          </p:grpSpPr>
          <p:sp>
            <p:nvSpPr>
              <p:cNvPr id="138" name="圓角矩形 25">
                <a:extLst>
                  <a:ext uri="{FF2B5EF4-FFF2-40B4-BE49-F238E27FC236}">
                    <a16:creationId xmlns:a16="http://schemas.microsoft.com/office/drawing/2014/main" id="{6FE7987A-DF2A-4A4E-85AD-901ED0009F15}"/>
                  </a:ext>
                </a:extLst>
              </p:cNvPr>
              <p:cNvSpPr>
                <a:spLocks/>
              </p:cNvSpPr>
              <p:nvPr/>
            </p:nvSpPr>
            <p:spPr>
              <a:xfrm>
                <a:off x="4839296" y="3715984"/>
                <a:ext cx="1671536" cy="365870"/>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cs typeface="+mn-cs"/>
                  </a:rPr>
                  <a:t>電機與電子群</a:t>
                </a:r>
              </a:p>
            </p:txBody>
          </p:sp>
          <p:grpSp>
            <p:nvGrpSpPr>
              <p:cNvPr id="139" name="群組 138">
                <a:extLst>
                  <a:ext uri="{FF2B5EF4-FFF2-40B4-BE49-F238E27FC236}">
                    <a16:creationId xmlns:a16="http://schemas.microsoft.com/office/drawing/2014/main" id="{F22D469F-8B13-4DBC-941C-54FE54565BD2}"/>
                  </a:ext>
                </a:extLst>
              </p:cNvPr>
              <p:cNvGrpSpPr/>
              <p:nvPr/>
            </p:nvGrpSpPr>
            <p:grpSpPr>
              <a:xfrm>
                <a:off x="6173781" y="2716363"/>
                <a:ext cx="3326857" cy="1408241"/>
                <a:chOff x="1790458" y="2452939"/>
                <a:chExt cx="3326857" cy="1408241"/>
              </a:xfrm>
            </p:grpSpPr>
            <p:grpSp>
              <p:nvGrpSpPr>
                <p:cNvPr id="140" name="群組 139">
                  <a:extLst>
                    <a:ext uri="{FF2B5EF4-FFF2-40B4-BE49-F238E27FC236}">
                      <a16:creationId xmlns:a16="http://schemas.microsoft.com/office/drawing/2014/main" id="{CC9DAACB-34E2-48C8-B113-930C73249E18}"/>
                    </a:ext>
                  </a:extLst>
                </p:cNvPr>
                <p:cNvGrpSpPr/>
                <p:nvPr/>
              </p:nvGrpSpPr>
              <p:grpSpPr>
                <a:xfrm>
                  <a:off x="1790458" y="2464325"/>
                  <a:ext cx="3325562" cy="1396855"/>
                  <a:chOff x="1759848" y="2425197"/>
                  <a:chExt cx="3325562" cy="1396855"/>
                </a:xfrm>
              </p:grpSpPr>
              <p:grpSp>
                <p:nvGrpSpPr>
                  <p:cNvPr id="142" name="群組 141">
                    <a:extLst>
                      <a:ext uri="{FF2B5EF4-FFF2-40B4-BE49-F238E27FC236}">
                        <a16:creationId xmlns:a16="http://schemas.microsoft.com/office/drawing/2014/main" id="{F730179D-D44B-4C66-8AFB-3B5C7C80A56D}"/>
                      </a:ext>
                    </a:extLst>
                  </p:cNvPr>
                  <p:cNvGrpSpPr/>
                  <p:nvPr/>
                </p:nvGrpSpPr>
                <p:grpSpPr>
                  <a:xfrm>
                    <a:off x="1759848" y="2425197"/>
                    <a:ext cx="3100356" cy="1380436"/>
                    <a:chOff x="1653446" y="2425197"/>
                    <a:chExt cx="3100356" cy="1380436"/>
                  </a:xfrm>
                </p:grpSpPr>
                <p:sp>
                  <p:nvSpPr>
                    <p:cNvPr id="145" name="文字方塊 144">
                      <a:extLst>
                        <a:ext uri="{FF2B5EF4-FFF2-40B4-BE49-F238E27FC236}">
                          <a16:creationId xmlns:a16="http://schemas.microsoft.com/office/drawing/2014/main" id="{A52357FD-3A26-4110-9E0D-25C997F00BE1}"/>
                        </a:ext>
                      </a:extLst>
                    </p:cNvPr>
                    <p:cNvSpPr txBox="1"/>
                    <p:nvPr/>
                  </p:nvSpPr>
                  <p:spPr>
                    <a:xfrm>
                      <a:off x="1657554" y="2896278"/>
                      <a:ext cx="961123"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電機科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sp>
                  <p:nvSpPr>
                    <p:cNvPr id="146" name="文字方塊 145">
                      <a:extLst>
                        <a:ext uri="{FF2B5EF4-FFF2-40B4-BE49-F238E27FC236}">
                          <a16:creationId xmlns:a16="http://schemas.microsoft.com/office/drawing/2014/main" id="{CEC12D0E-99FB-4EF7-841C-F506C2C6A5E4}"/>
                        </a:ext>
                      </a:extLst>
                    </p:cNvPr>
                    <p:cNvSpPr txBox="1"/>
                    <p:nvPr/>
                  </p:nvSpPr>
                  <p:spPr>
                    <a:xfrm>
                      <a:off x="2653191" y="2425197"/>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電子科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sp>
                  <p:nvSpPr>
                    <p:cNvPr id="147" name="文字方塊 146">
                      <a:extLst>
                        <a:ext uri="{FF2B5EF4-FFF2-40B4-BE49-F238E27FC236}">
                          <a16:creationId xmlns:a16="http://schemas.microsoft.com/office/drawing/2014/main" id="{122E05A6-A2A1-4913-BFCE-F08EBE2C9D7D}"/>
                        </a:ext>
                      </a:extLst>
                    </p:cNvPr>
                    <p:cNvSpPr txBox="1"/>
                    <p:nvPr/>
                  </p:nvSpPr>
                  <p:spPr>
                    <a:xfrm>
                      <a:off x="1653446" y="2426546"/>
                      <a:ext cx="961123"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資訊科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sp>
                  <p:nvSpPr>
                    <p:cNvPr id="148" name="文字方塊 147">
                      <a:extLst>
                        <a:ext uri="{FF2B5EF4-FFF2-40B4-BE49-F238E27FC236}">
                          <a16:creationId xmlns:a16="http://schemas.microsoft.com/office/drawing/2014/main" id="{97563D87-0D4F-43E6-ADB6-D2393DD445FF}"/>
                        </a:ext>
                      </a:extLst>
                    </p:cNvPr>
                    <p:cNvSpPr txBox="1"/>
                    <p:nvPr/>
                  </p:nvSpPr>
                  <p:spPr>
                    <a:xfrm>
                      <a:off x="3386284" y="3374261"/>
                      <a:ext cx="1367518"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電子通信科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sp>
                <p:nvSpPr>
                  <p:cNvPr id="143" name="文字方塊 142">
                    <a:extLst>
                      <a:ext uri="{FF2B5EF4-FFF2-40B4-BE49-F238E27FC236}">
                        <a16:creationId xmlns:a16="http://schemas.microsoft.com/office/drawing/2014/main" id="{B6532241-5F2E-43E0-97FD-5A246A10D6D1}"/>
                      </a:ext>
                    </a:extLst>
                  </p:cNvPr>
                  <p:cNvSpPr txBox="1"/>
                  <p:nvPr/>
                </p:nvSpPr>
                <p:spPr>
                  <a:xfrm>
                    <a:off x="3755499" y="2906871"/>
                    <a:ext cx="1329911"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冷凍空調科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44" name="文字方塊 143">
                    <a:extLst>
                      <a:ext uri="{FF2B5EF4-FFF2-40B4-BE49-F238E27FC236}">
                        <a16:creationId xmlns:a16="http://schemas.microsoft.com/office/drawing/2014/main" id="{A749D44A-2598-43A6-9553-71E9863EA94C}"/>
                      </a:ext>
                    </a:extLst>
                  </p:cNvPr>
                  <p:cNvSpPr txBox="1"/>
                  <p:nvPr/>
                </p:nvSpPr>
                <p:spPr>
                  <a:xfrm>
                    <a:off x="2084590" y="3390680"/>
                    <a:ext cx="1350006"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電機空調科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grpSp>
            <p:sp>
              <p:nvSpPr>
                <p:cNvPr id="141" name="文字方塊 140">
                  <a:extLst>
                    <a:ext uri="{FF2B5EF4-FFF2-40B4-BE49-F238E27FC236}">
                      <a16:creationId xmlns:a16="http://schemas.microsoft.com/office/drawing/2014/main" id="{79990A37-9505-4B52-96E1-CDDEFD8A94A9}"/>
                    </a:ext>
                  </a:extLst>
                </p:cNvPr>
                <p:cNvSpPr txBox="1"/>
                <p:nvPr/>
              </p:nvSpPr>
              <p:spPr>
                <a:xfrm>
                  <a:off x="3787404" y="2452939"/>
                  <a:ext cx="1329911"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航空電子科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pic>
          <p:nvPicPr>
            <p:cNvPr id="131" name="圖形 130" descr="電工">
              <a:extLst>
                <a:ext uri="{FF2B5EF4-FFF2-40B4-BE49-F238E27FC236}">
                  <a16:creationId xmlns:a16="http://schemas.microsoft.com/office/drawing/2014/main" id="{3F843706-986C-4F0D-A8FC-42A8CCEE5A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05125" y="2960627"/>
              <a:ext cx="852584" cy="818005"/>
            </a:xfrm>
            <a:prstGeom prst="rect">
              <a:avLst/>
            </a:prstGeom>
          </p:spPr>
        </p:pic>
        <p:pic>
          <p:nvPicPr>
            <p:cNvPr id="132" name="圖形 131" descr="建築工人">
              <a:extLst>
                <a:ext uri="{FF2B5EF4-FFF2-40B4-BE49-F238E27FC236}">
                  <a16:creationId xmlns:a16="http://schemas.microsoft.com/office/drawing/2014/main" id="{0B03CD39-70F9-45AD-B1F8-1A55DD15AC0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29477" y="1605632"/>
              <a:ext cx="816431" cy="783318"/>
            </a:xfrm>
            <a:prstGeom prst="rect">
              <a:avLst/>
            </a:prstGeom>
          </p:spPr>
        </p:pic>
        <p:pic>
          <p:nvPicPr>
            <p:cNvPr id="133" name="圖形 132" descr="飛行員">
              <a:extLst>
                <a:ext uri="{FF2B5EF4-FFF2-40B4-BE49-F238E27FC236}">
                  <a16:creationId xmlns:a16="http://schemas.microsoft.com/office/drawing/2014/main" id="{0410376A-D235-4A17-94A1-FC523F51736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8800" y="2780628"/>
              <a:ext cx="852584" cy="818005"/>
            </a:xfrm>
            <a:prstGeom prst="rect">
              <a:avLst/>
            </a:prstGeom>
          </p:spPr>
        </p:pic>
        <p:pic>
          <p:nvPicPr>
            <p:cNvPr id="134" name="圖形 133" descr="科學家">
              <a:extLst>
                <a:ext uri="{FF2B5EF4-FFF2-40B4-BE49-F238E27FC236}">
                  <a16:creationId xmlns:a16="http://schemas.microsoft.com/office/drawing/2014/main" id="{C1B38728-C57A-40CF-BEBA-B15988DF55F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265614" y="2842013"/>
              <a:ext cx="956079" cy="917302"/>
            </a:xfrm>
            <a:prstGeom prst="rect">
              <a:avLst/>
            </a:prstGeom>
          </p:spPr>
        </p:pic>
        <p:pic>
          <p:nvPicPr>
            <p:cNvPr id="135" name="圖形 134" descr="焊接工">
              <a:extLst>
                <a:ext uri="{FF2B5EF4-FFF2-40B4-BE49-F238E27FC236}">
                  <a16:creationId xmlns:a16="http://schemas.microsoft.com/office/drawing/2014/main" id="{C134D2C6-B6C5-415A-99E9-995EED0D0A3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13603" y="1543804"/>
              <a:ext cx="861607" cy="826662"/>
            </a:xfrm>
            <a:prstGeom prst="rect">
              <a:avLst/>
            </a:prstGeom>
          </p:spPr>
        </p:pic>
        <p:sp>
          <p:nvSpPr>
            <p:cNvPr id="136" name="文字方塊 135">
              <a:extLst>
                <a:ext uri="{FF2B5EF4-FFF2-40B4-BE49-F238E27FC236}">
                  <a16:creationId xmlns:a16="http://schemas.microsoft.com/office/drawing/2014/main" id="{44BAF96B-B5AA-4895-8969-132BB74F3642}"/>
                </a:ext>
              </a:extLst>
            </p:cNvPr>
            <p:cNvSpPr txBox="1"/>
            <p:nvPr/>
          </p:nvSpPr>
          <p:spPr>
            <a:xfrm>
              <a:off x="6697481" y="3234327"/>
              <a:ext cx="1001752"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rPr>
                <a:t>控制科</a:t>
              </a:r>
              <a:endParaRPr kumimoji="0" lang="en-US" altLang="zh-TW" sz="1800" b="0" i="0" u="none" strike="noStrike" kern="0" cap="none" spc="0" normalizeH="0" baseline="0" noProof="0" dirty="0">
                <a:ln>
                  <a:noFill/>
                </a:ln>
                <a:solidFill>
                  <a:srgbClr val="FFC000">
                    <a:lumMod val="50000"/>
                  </a:srgbClr>
                </a:solidFill>
                <a:effectLst/>
                <a:uLnTx/>
                <a:uFillTx/>
                <a:latin typeface="微軟正黑體" panose="020B0604030504040204" pitchFamily="34" charset="-120"/>
                <a:ea typeface="微軟正黑體" panose="020B0604030504040204" pitchFamily="34" charset="-120"/>
              </a:endParaRPr>
            </a:p>
          </p:txBody>
        </p:sp>
        <p:sp>
          <p:nvSpPr>
            <p:cNvPr id="137" name="文字方塊 136">
              <a:extLst>
                <a:ext uri="{FF2B5EF4-FFF2-40B4-BE49-F238E27FC236}">
                  <a16:creationId xmlns:a16="http://schemas.microsoft.com/office/drawing/2014/main" id="{3E9F4C91-8DAE-48BA-A2E7-6A1FF073A0BD}"/>
                </a:ext>
              </a:extLst>
            </p:cNvPr>
            <p:cNvSpPr txBox="1"/>
            <p:nvPr/>
          </p:nvSpPr>
          <p:spPr>
            <a:xfrm>
              <a:off x="10202971" y="3729297"/>
              <a:ext cx="1404718" cy="43137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環境檢驗科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nvGrpSpPr>
          <p:cNvPr id="185" name="群組 184">
            <a:extLst>
              <a:ext uri="{FF2B5EF4-FFF2-40B4-BE49-F238E27FC236}">
                <a16:creationId xmlns:a16="http://schemas.microsoft.com/office/drawing/2014/main" id="{DF387266-1C19-4545-9069-A16CA4883912}"/>
              </a:ext>
            </a:extLst>
          </p:cNvPr>
          <p:cNvGrpSpPr/>
          <p:nvPr/>
        </p:nvGrpSpPr>
        <p:grpSpPr>
          <a:xfrm>
            <a:off x="119579" y="4029030"/>
            <a:ext cx="6648163" cy="2805254"/>
            <a:chOff x="5375666" y="957654"/>
            <a:chExt cx="6648163" cy="3033781"/>
          </a:xfrm>
        </p:grpSpPr>
        <p:sp>
          <p:nvSpPr>
            <p:cNvPr id="186" name="矩形: 圓角化同側角落 185">
              <a:extLst>
                <a:ext uri="{FF2B5EF4-FFF2-40B4-BE49-F238E27FC236}">
                  <a16:creationId xmlns:a16="http://schemas.microsoft.com/office/drawing/2014/main" id="{57B009A8-83C4-4B7B-8A8C-CDE6880521E9}"/>
                </a:ext>
              </a:extLst>
            </p:cNvPr>
            <p:cNvSpPr/>
            <p:nvPr/>
          </p:nvSpPr>
          <p:spPr>
            <a:xfrm flipV="1">
              <a:off x="5375666" y="961989"/>
              <a:ext cx="6648163" cy="3029446"/>
            </a:xfrm>
            <a:prstGeom prst="round2SameRect">
              <a:avLst/>
            </a:prstGeom>
            <a:solidFill>
              <a:srgbClr val="ED7D31">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187" name="文字方塊 186">
              <a:extLst>
                <a:ext uri="{FF2B5EF4-FFF2-40B4-BE49-F238E27FC236}">
                  <a16:creationId xmlns:a16="http://schemas.microsoft.com/office/drawing/2014/main" id="{261C5D7E-64D5-4291-B80A-1C95A85245B8}"/>
                </a:ext>
              </a:extLst>
            </p:cNvPr>
            <p:cNvSpPr txBox="1"/>
            <p:nvPr/>
          </p:nvSpPr>
          <p:spPr>
            <a:xfrm>
              <a:off x="5375666" y="957654"/>
              <a:ext cx="6648163" cy="405042"/>
            </a:xfrm>
            <a:prstGeom prst="rect">
              <a:avLst/>
            </a:prstGeom>
            <a:solidFill>
              <a:srgbClr val="ED7D31"/>
            </a:solidFill>
          </p:spPr>
          <p:txBody>
            <a:bodyPr wrap="square" rtlCol="0">
              <a:spAutoFit/>
            </a:bodyPr>
            <a:lstStyle/>
            <a:p>
              <a:pPr marL="0" marR="0" lvl="0" indent="0" algn="ctr" defTabSz="914400" eaLnBrk="1" fontAlgn="auto" latinLnBrk="0" hangingPunct="1">
                <a:lnSpc>
                  <a:spcPct val="100000"/>
                </a:lnSpc>
                <a:spcBef>
                  <a:spcPts val="600"/>
                </a:spcBef>
                <a:spcAft>
                  <a:spcPts val="600"/>
                </a:spcAft>
                <a:buClrTx/>
                <a:buSzTx/>
                <a:buFontTx/>
                <a:buNone/>
                <a:tabLst/>
                <a:defRPr/>
              </a:pPr>
              <a:r>
                <a:rPr kumimoji="0" lang="zh-TW" altLang="en-US" sz="2000" b="1" i="0" u="none" strike="noStrike" kern="0" cap="none" spc="0" normalizeH="0" baseline="0" noProof="0" dirty="0">
                  <a:ln>
                    <a:noFill/>
                  </a:ln>
                  <a:solidFill>
                    <a:prstClr val="white"/>
                  </a:solidFill>
                  <a:effectLst/>
                  <a:uLnTx/>
                  <a:uFillTx/>
                  <a:latin typeface="微軟正黑體" panose="020B0604030504040204" pitchFamily="34" charset="-120"/>
                  <a:ea typeface="微軟正黑體" panose="020B0604030504040204" pitchFamily="34" charset="-120"/>
                </a:rPr>
                <a:t>商 業 類</a:t>
              </a:r>
            </a:p>
          </p:txBody>
        </p:sp>
        <p:sp>
          <p:nvSpPr>
            <p:cNvPr id="188" name="圓角矩形 23">
              <a:extLst>
                <a:ext uri="{FF2B5EF4-FFF2-40B4-BE49-F238E27FC236}">
                  <a16:creationId xmlns:a16="http://schemas.microsoft.com/office/drawing/2014/main" id="{F41C09B1-CA83-4405-8993-FC1EC44480B7}"/>
                </a:ext>
              </a:extLst>
            </p:cNvPr>
            <p:cNvSpPr/>
            <p:nvPr/>
          </p:nvSpPr>
          <p:spPr>
            <a:xfrm>
              <a:off x="5568129" y="2399687"/>
              <a:ext cx="1611295" cy="357212"/>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cs typeface="+mn-cs"/>
                </a:rPr>
                <a:t>商業與管理群</a:t>
              </a:r>
            </a:p>
          </p:txBody>
        </p:sp>
        <p:grpSp>
          <p:nvGrpSpPr>
            <p:cNvPr id="189" name="群組 188">
              <a:extLst>
                <a:ext uri="{FF2B5EF4-FFF2-40B4-BE49-F238E27FC236}">
                  <a16:creationId xmlns:a16="http://schemas.microsoft.com/office/drawing/2014/main" id="{B2B22AAE-4493-46D2-AEE7-976126804B11}"/>
                </a:ext>
              </a:extLst>
            </p:cNvPr>
            <p:cNvGrpSpPr/>
            <p:nvPr/>
          </p:nvGrpSpPr>
          <p:grpSpPr>
            <a:xfrm>
              <a:off x="7193332" y="1426211"/>
              <a:ext cx="4536478" cy="1351322"/>
              <a:chOff x="1663999" y="1098593"/>
              <a:chExt cx="2991269" cy="1351322"/>
            </a:xfrm>
          </p:grpSpPr>
          <p:grpSp>
            <p:nvGrpSpPr>
              <p:cNvPr id="198" name="群組 197">
                <a:extLst>
                  <a:ext uri="{FF2B5EF4-FFF2-40B4-BE49-F238E27FC236}">
                    <a16:creationId xmlns:a16="http://schemas.microsoft.com/office/drawing/2014/main" id="{789C7EAD-C3A3-4CF0-915E-C42DBA9EF9B7}"/>
                  </a:ext>
                </a:extLst>
              </p:cNvPr>
              <p:cNvGrpSpPr/>
              <p:nvPr/>
            </p:nvGrpSpPr>
            <p:grpSpPr>
              <a:xfrm>
                <a:off x="1663999" y="1098593"/>
                <a:ext cx="2991269" cy="1340825"/>
                <a:chOff x="1663999" y="1098593"/>
                <a:chExt cx="2991269" cy="1340825"/>
              </a:xfrm>
            </p:grpSpPr>
            <p:sp>
              <p:nvSpPr>
                <p:cNvPr id="203" name="文字方塊 202">
                  <a:extLst>
                    <a:ext uri="{FF2B5EF4-FFF2-40B4-BE49-F238E27FC236}">
                      <a16:creationId xmlns:a16="http://schemas.microsoft.com/office/drawing/2014/main" id="{5F484689-0505-4911-8E61-776762717780}"/>
                    </a:ext>
                  </a:extLst>
                </p:cNvPr>
                <p:cNvSpPr txBox="1"/>
                <p:nvPr/>
              </p:nvSpPr>
              <p:spPr>
                <a:xfrm>
                  <a:off x="1663999" y="1098598"/>
                  <a:ext cx="915792" cy="408622"/>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222A35"/>
                      </a:solidFill>
                      <a:effectLst/>
                      <a:uLnTx/>
                      <a:uFillTx/>
                      <a:latin typeface="微軟正黑體" panose="020B0604030504040204" pitchFamily="34" charset="-120"/>
                      <a:ea typeface="微軟正黑體" panose="020B0604030504040204" pitchFamily="34" charset="-120"/>
                    </a:rPr>
                    <a:t>商業經營科</a:t>
                  </a:r>
                  <a:endParaRPr kumimoji="0" lang="en-US" altLang="zh-TW" sz="1800" b="0" i="0" u="none" strike="noStrike" kern="0" cap="none" spc="0" normalizeH="0" baseline="0" noProof="0" dirty="0">
                    <a:ln>
                      <a:noFill/>
                    </a:ln>
                    <a:solidFill>
                      <a:srgbClr val="222A35"/>
                    </a:solidFill>
                    <a:effectLst/>
                    <a:uLnTx/>
                    <a:uFillTx/>
                    <a:latin typeface="微軟正黑體" panose="020B0604030504040204" pitchFamily="34" charset="-120"/>
                    <a:ea typeface="微軟正黑體" panose="020B0604030504040204" pitchFamily="34" charset="-120"/>
                  </a:endParaRPr>
                </a:p>
              </p:txBody>
            </p:sp>
            <p:sp>
              <p:nvSpPr>
                <p:cNvPr id="204" name="文字方塊 203">
                  <a:extLst>
                    <a:ext uri="{FF2B5EF4-FFF2-40B4-BE49-F238E27FC236}">
                      <a16:creationId xmlns:a16="http://schemas.microsoft.com/office/drawing/2014/main" id="{8E49C115-0277-4B9D-A4AF-10D1AA6C7B18}"/>
                    </a:ext>
                  </a:extLst>
                </p:cNvPr>
                <p:cNvSpPr txBox="1"/>
                <p:nvPr/>
              </p:nvSpPr>
              <p:spPr>
                <a:xfrm>
                  <a:off x="1663999" y="2002162"/>
                  <a:ext cx="915792" cy="408624"/>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rPr>
                    <a:t>電子商務科</a:t>
                  </a:r>
                  <a:endParaRPr kumimoji="0" lang="en-US" altLang="zh-TW"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endParaRPr>
                </a:p>
              </p:txBody>
            </p:sp>
            <p:sp>
              <p:nvSpPr>
                <p:cNvPr id="205" name="文字方塊 204">
                  <a:extLst>
                    <a:ext uri="{FF2B5EF4-FFF2-40B4-BE49-F238E27FC236}">
                      <a16:creationId xmlns:a16="http://schemas.microsoft.com/office/drawing/2014/main" id="{23AAEB6C-D6E5-42F0-AEE9-DF0CB230CB4C}"/>
                    </a:ext>
                  </a:extLst>
                </p:cNvPr>
                <p:cNvSpPr txBox="1"/>
                <p:nvPr/>
              </p:nvSpPr>
              <p:spPr>
                <a:xfrm>
                  <a:off x="2616050" y="1098593"/>
                  <a:ext cx="915792"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rPr>
                    <a:t>國際貿易科</a:t>
                  </a:r>
                  <a:endParaRPr kumimoji="0" lang="en-US" altLang="zh-TW"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endParaRPr>
                </a:p>
              </p:txBody>
            </p:sp>
            <p:sp>
              <p:nvSpPr>
                <p:cNvPr id="206" name="文字方塊 205">
                  <a:extLst>
                    <a:ext uri="{FF2B5EF4-FFF2-40B4-BE49-F238E27FC236}">
                      <a16:creationId xmlns:a16="http://schemas.microsoft.com/office/drawing/2014/main" id="{43A07D81-41F2-41C2-B70E-62313B69DE19}"/>
                    </a:ext>
                  </a:extLst>
                </p:cNvPr>
                <p:cNvSpPr txBox="1"/>
                <p:nvPr/>
              </p:nvSpPr>
              <p:spPr>
                <a:xfrm>
                  <a:off x="3571994" y="1997507"/>
                  <a:ext cx="1083274" cy="441911"/>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不動產事務科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07" name="文字方塊 206">
                  <a:extLst>
                    <a:ext uri="{FF2B5EF4-FFF2-40B4-BE49-F238E27FC236}">
                      <a16:creationId xmlns:a16="http://schemas.microsoft.com/office/drawing/2014/main" id="{09D82242-18A4-446A-A5FF-8C91FD5AA5B5}"/>
                    </a:ext>
                  </a:extLst>
                </p:cNvPr>
                <p:cNvSpPr txBox="1"/>
                <p:nvPr/>
              </p:nvSpPr>
              <p:spPr>
                <a:xfrm>
                  <a:off x="3571994" y="1549414"/>
                  <a:ext cx="915792"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rPr>
                    <a:t>會計事務科</a:t>
                  </a:r>
                  <a:endParaRPr kumimoji="0" lang="en-US" altLang="zh-TW"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endParaRPr>
                </a:p>
              </p:txBody>
            </p:sp>
            <p:sp>
              <p:nvSpPr>
                <p:cNvPr id="208" name="文字方塊 207">
                  <a:extLst>
                    <a:ext uri="{FF2B5EF4-FFF2-40B4-BE49-F238E27FC236}">
                      <a16:creationId xmlns:a16="http://schemas.microsoft.com/office/drawing/2014/main" id="{51094896-D864-4A31-AE69-59948118A016}"/>
                    </a:ext>
                  </a:extLst>
                </p:cNvPr>
                <p:cNvSpPr txBox="1"/>
                <p:nvPr/>
              </p:nvSpPr>
              <p:spPr>
                <a:xfrm>
                  <a:off x="3571994" y="1101002"/>
                  <a:ext cx="915792"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rPr>
                    <a:t>資料處理科</a:t>
                  </a:r>
                  <a:endParaRPr kumimoji="0" lang="en-US" altLang="zh-TW"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endParaRPr>
                </a:p>
              </p:txBody>
            </p:sp>
          </p:grpSp>
          <p:grpSp>
            <p:nvGrpSpPr>
              <p:cNvPr id="199" name="群組 198">
                <a:extLst>
                  <a:ext uri="{FF2B5EF4-FFF2-40B4-BE49-F238E27FC236}">
                    <a16:creationId xmlns:a16="http://schemas.microsoft.com/office/drawing/2014/main" id="{0A6CA3B3-6F94-4051-8012-F1E196FA274B}"/>
                  </a:ext>
                </a:extLst>
              </p:cNvPr>
              <p:cNvGrpSpPr/>
              <p:nvPr/>
            </p:nvGrpSpPr>
            <p:grpSpPr>
              <a:xfrm>
                <a:off x="1664000" y="1551956"/>
                <a:ext cx="1867586" cy="897959"/>
                <a:chOff x="1685764" y="1551956"/>
                <a:chExt cx="1867586" cy="897959"/>
              </a:xfrm>
            </p:grpSpPr>
            <p:sp>
              <p:nvSpPr>
                <p:cNvPr id="200" name="文字方塊 199">
                  <a:extLst>
                    <a:ext uri="{FF2B5EF4-FFF2-40B4-BE49-F238E27FC236}">
                      <a16:creationId xmlns:a16="http://schemas.microsoft.com/office/drawing/2014/main" id="{6B1233B7-952A-4902-BEBC-D948ECC07D6B}"/>
                    </a:ext>
                  </a:extLst>
                </p:cNvPr>
                <p:cNvSpPr txBox="1"/>
                <p:nvPr/>
              </p:nvSpPr>
              <p:spPr>
                <a:xfrm>
                  <a:off x="2632374" y="1551958"/>
                  <a:ext cx="920976" cy="441911"/>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航運管理科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01" name="文字方塊 200">
                  <a:extLst>
                    <a:ext uri="{FF2B5EF4-FFF2-40B4-BE49-F238E27FC236}">
                      <a16:creationId xmlns:a16="http://schemas.microsoft.com/office/drawing/2014/main" id="{9D296E01-9D2F-432D-992A-B431823F4933}"/>
                    </a:ext>
                  </a:extLst>
                </p:cNvPr>
                <p:cNvSpPr txBox="1"/>
                <p:nvPr/>
              </p:nvSpPr>
              <p:spPr>
                <a:xfrm>
                  <a:off x="1685764" y="1551956"/>
                  <a:ext cx="915792" cy="441911"/>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農產行銷科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02" name="文字方塊 201">
                  <a:extLst>
                    <a:ext uri="{FF2B5EF4-FFF2-40B4-BE49-F238E27FC236}">
                      <a16:creationId xmlns:a16="http://schemas.microsoft.com/office/drawing/2014/main" id="{A9C00EA5-D987-4590-9CB3-A73CFD164FB3}"/>
                    </a:ext>
                  </a:extLst>
                </p:cNvPr>
                <p:cNvSpPr txBox="1"/>
                <p:nvPr/>
              </p:nvSpPr>
              <p:spPr>
                <a:xfrm>
                  <a:off x="2634966" y="2008004"/>
                  <a:ext cx="915792" cy="441911"/>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流通管理科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sp>
          <p:nvSpPr>
            <p:cNvPr id="190" name="圓角矩形 36">
              <a:extLst>
                <a:ext uri="{FF2B5EF4-FFF2-40B4-BE49-F238E27FC236}">
                  <a16:creationId xmlns:a16="http://schemas.microsoft.com/office/drawing/2014/main" id="{E4AB2A46-D972-4962-ABEB-CE1FABD1DBC1}"/>
                </a:ext>
              </a:extLst>
            </p:cNvPr>
            <p:cNvSpPr/>
            <p:nvPr/>
          </p:nvSpPr>
          <p:spPr>
            <a:xfrm>
              <a:off x="5892584" y="3632797"/>
              <a:ext cx="1082266" cy="358638"/>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cs typeface="+mn-cs"/>
                </a:rPr>
                <a:t>外語群</a:t>
              </a:r>
            </a:p>
          </p:txBody>
        </p:sp>
        <p:grpSp>
          <p:nvGrpSpPr>
            <p:cNvPr id="191" name="群組 190">
              <a:extLst>
                <a:ext uri="{FF2B5EF4-FFF2-40B4-BE49-F238E27FC236}">
                  <a16:creationId xmlns:a16="http://schemas.microsoft.com/office/drawing/2014/main" id="{CD8AC1B8-5CF2-4092-8BFF-169E4BAA1A8F}"/>
                </a:ext>
              </a:extLst>
            </p:cNvPr>
            <p:cNvGrpSpPr/>
            <p:nvPr/>
          </p:nvGrpSpPr>
          <p:grpSpPr>
            <a:xfrm>
              <a:off x="7179424" y="3449360"/>
              <a:ext cx="3858321" cy="441911"/>
              <a:chOff x="2597495" y="5413841"/>
              <a:chExt cx="3858321" cy="441911"/>
            </a:xfrm>
          </p:grpSpPr>
          <p:sp>
            <p:nvSpPr>
              <p:cNvPr id="196" name="文字方塊 195">
                <a:extLst>
                  <a:ext uri="{FF2B5EF4-FFF2-40B4-BE49-F238E27FC236}">
                    <a16:creationId xmlns:a16="http://schemas.microsoft.com/office/drawing/2014/main" id="{AA382672-F5F5-4940-AFC8-9D592D2B7CFE}"/>
                  </a:ext>
                </a:extLst>
              </p:cNvPr>
              <p:cNvSpPr txBox="1"/>
              <p:nvPr/>
            </p:nvSpPr>
            <p:spPr>
              <a:xfrm>
                <a:off x="4623976" y="5413841"/>
                <a:ext cx="1831840" cy="441911"/>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rPr>
                  <a:t>應用日語科</a:t>
                </a:r>
                <a:endParaRPr kumimoji="0" lang="en-US" altLang="zh-TW"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endParaRPr>
              </a:p>
            </p:txBody>
          </p:sp>
          <p:sp>
            <p:nvSpPr>
              <p:cNvPr id="197" name="文字方塊 196">
                <a:extLst>
                  <a:ext uri="{FF2B5EF4-FFF2-40B4-BE49-F238E27FC236}">
                    <a16:creationId xmlns:a16="http://schemas.microsoft.com/office/drawing/2014/main" id="{248C97EE-CA60-4C6F-851F-242F55CB8361}"/>
                  </a:ext>
                </a:extLst>
              </p:cNvPr>
              <p:cNvSpPr txBox="1"/>
              <p:nvPr/>
            </p:nvSpPr>
            <p:spPr>
              <a:xfrm>
                <a:off x="2597495" y="5413841"/>
                <a:ext cx="1924178" cy="441911"/>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rPr>
                  <a:t>應用英語科</a:t>
                </a:r>
                <a:endParaRPr kumimoji="0" lang="en-US" altLang="zh-TW" sz="1800" b="0" i="0" u="none" strike="noStrike" kern="0" cap="none" spc="0" normalizeH="0" baseline="0" noProof="0" dirty="0">
                  <a:ln>
                    <a:noFill/>
                  </a:ln>
                  <a:solidFill>
                    <a:srgbClr val="44546A">
                      <a:lumMod val="50000"/>
                    </a:srgbClr>
                  </a:solidFill>
                  <a:effectLst/>
                  <a:uLnTx/>
                  <a:uFillTx/>
                  <a:latin typeface="微軟正黑體" panose="020B0604030504040204" pitchFamily="34" charset="-120"/>
                  <a:ea typeface="微軟正黑體" panose="020B0604030504040204" pitchFamily="34" charset="-120"/>
                </a:endParaRPr>
              </a:p>
            </p:txBody>
          </p:sp>
        </p:grpSp>
        <p:pic>
          <p:nvPicPr>
            <p:cNvPr id="192" name="圖形 191" descr="女性形象">
              <a:extLst>
                <a:ext uri="{FF2B5EF4-FFF2-40B4-BE49-F238E27FC236}">
                  <a16:creationId xmlns:a16="http://schemas.microsoft.com/office/drawing/2014/main" id="{8001A0BF-F79A-471E-B1B2-0A3D9266F01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989222" y="2887805"/>
              <a:ext cx="888990" cy="888990"/>
            </a:xfrm>
            <a:prstGeom prst="rect">
              <a:avLst/>
            </a:prstGeom>
          </p:spPr>
        </p:pic>
        <p:pic>
          <p:nvPicPr>
            <p:cNvPr id="193" name="圖形 192" descr="業績成長">
              <a:extLst>
                <a:ext uri="{FF2B5EF4-FFF2-40B4-BE49-F238E27FC236}">
                  <a16:creationId xmlns:a16="http://schemas.microsoft.com/office/drawing/2014/main" id="{9D7CE48E-4F4C-4131-95F4-7F4973D5363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960897" y="1467073"/>
              <a:ext cx="989329" cy="989329"/>
            </a:xfrm>
            <a:prstGeom prst="rect">
              <a:avLst/>
            </a:prstGeom>
          </p:spPr>
        </p:pic>
        <p:sp>
          <p:nvSpPr>
            <p:cNvPr id="194" name="文字方塊 193">
              <a:extLst>
                <a:ext uri="{FF2B5EF4-FFF2-40B4-BE49-F238E27FC236}">
                  <a16:creationId xmlns:a16="http://schemas.microsoft.com/office/drawing/2014/main" id="{15173286-C876-4C57-A1A6-79A6700ABED2}"/>
                </a:ext>
              </a:extLst>
            </p:cNvPr>
            <p:cNvSpPr txBox="1"/>
            <p:nvPr/>
          </p:nvSpPr>
          <p:spPr>
            <a:xfrm>
              <a:off x="7179424" y="2784522"/>
              <a:ext cx="1402774" cy="441911"/>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水產經營科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95" name="文字方塊 194">
              <a:extLst>
                <a:ext uri="{FF2B5EF4-FFF2-40B4-BE49-F238E27FC236}">
                  <a16:creationId xmlns:a16="http://schemas.microsoft.com/office/drawing/2014/main" id="{35B6F31A-0448-4501-9B9E-B9354CA05023}"/>
                </a:ext>
              </a:extLst>
            </p:cNvPr>
            <p:cNvSpPr txBox="1"/>
            <p:nvPr/>
          </p:nvSpPr>
          <p:spPr>
            <a:xfrm>
              <a:off x="8637186" y="2784522"/>
              <a:ext cx="2151497" cy="441911"/>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電競經營科（試辦）</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nvGrpSpPr>
          <p:cNvPr id="209" name="群組 208">
            <a:extLst>
              <a:ext uri="{FF2B5EF4-FFF2-40B4-BE49-F238E27FC236}">
                <a16:creationId xmlns:a16="http://schemas.microsoft.com/office/drawing/2014/main" id="{B7E899BF-0517-4A28-BC18-2EC13FE8924A}"/>
              </a:ext>
            </a:extLst>
          </p:cNvPr>
          <p:cNvGrpSpPr/>
          <p:nvPr/>
        </p:nvGrpSpPr>
        <p:grpSpPr>
          <a:xfrm>
            <a:off x="6864921" y="4020987"/>
            <a:ext cx="5174707" cy="2813297"/>
            <a:chOff x="6882264" y="3914449"/>
            <a:chExt cx="5174707" cy="2813297"/>
          </a:xfrm>
        </p:grpSpPr>
        <p:sp>
          <p:nvSpPr>
            <p:cNvPr id="210" name="矩形: 圓角化同側角落 209">
              <a:extLst>
                <a:ext uri="{FF2B5EF4-FFF2-40B4-BE49-F238E27FC236}">
                  <a16:creationId xmlns:a16="http://schemas.microsoft.com/office/drawing/2014/main" id="{9C7C47C4-D6A0-4708-8AA2-555D2458006A}"/>
                </a:ext>
              </a:extLst>
            </p:cNvPr>
            <p:cNvSpPr/>
            <p:nvPr/>
          </p:nvSpPr>
          <p:spPr>
            <a:xfrm flipV="1">
              <a:off x="6946709" y="3922492"/>
              <a:ext cx="5110262" cy="2805254"/>
            </a:xfrm>
            <a:prstGeom prst="round2SameRect">
              <a:avLst/>
            </a:prstGeom>
            <a:solidFill>
              <a:srgbClr val="70AD47">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sp>
          <p:nvSpPr>
            <p:cNvPr id="211" name="文字方塊 210">
              <a:extLst>
                <a:ext uri="{FF2B5EF4-FFF2-40B4-BE49-F238E27FC236}">
                  <a16:creationId xmlns:a16="http://schemas.microsoft.com/office/drawing/2014/main" id="{C155BD2C-ED58-4A0B-ABF0-F552CBBFE15B}"/>
                </a:ext>
              </a:extLst>
            </p:cNvPr>
            <p:cNvSpPr txBox="1"/>
            <p:nvPr/>
          </p:nvSpPr>
          <p:spPr>
            <a:xfrm>
              <a:off x="6946709" y="3914449"/>
              <a:ext cx="5092034" cy="400110"/>
            </a:xfrm>
            <a:prstGeom prst="rect">
              <a:avLst/>
            </a:prstGeom>
            <a:solidFill>
              <a:srgbClr val="70AD47"/>
            </a:solidFill>
          </p:spPr>
          <p:txBody>
            <a:bodyPr wrap="square" rtlCol="0">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zh-TW" altLang="en-US" sz="2000" b="1" i="0" u="none" strike="noStrike" kern="0" cap="none" spc="0" normalizeH="0" baseline="0" noProof="0" dirty="0">
                  <a:ln>
                    <a:noFill/>
                  </a:ln>
                  <a:solidFill>
                    <a:prstClr val="white"/>
                  </a:solidFill>
                  <a:effectLst/>
                  <a:uLnTx/>
                  <a:uFillTx/>
                  <a:latin typeface="微軟正黑體" panose="020B0604030504040204" pitchFamily="34" charset="-120"/>
                  <a:ea typeface="微軟正黑體" panose="020B0604030504040204" pitchFamily="34" charset="-120"/>
                </a:rPr>
                <a:t>農 業 類</a:t>
              </a:r>
            </a:p>
          </p:txBody>
        </p:sp>
        <p:grpSp>
          <p:nvGrpSpPr>
            <p:cNvPr id="212" name="群組 211">
              <a:extLst>
                <a:ext uri="{FF2B5EF4-FFF2-40B4-BE49-F238E27FC236}">
                  <a16:creationId xmlns:a16="http://schemas.microsoft.com/office/drawing/2014/main" id="{2BD5A37F-740A-4745-B4BB-F3A511C3668C}"/>
                </a:ext>
              </a:extLst>
            </p:cNvPr>
            <p:cNvGrpSpPr/>
            <p:nvPr/>
          </p:nvGrpSpPr>
          <p:grpSpPr>
            <a:xfrm>
              <a:off x="7616991" y="5558279"/>
              <a:ext cx="3578691" cy="1050814"/>
              <a:chOff x="7419812" y="5345539"/>
              <a:chExt cx="3578691" cy="1050814"/>
            </a:xfrm>
          </p:grpSpPr>
          <p:sp>
            <p:nvSpPr>
              <p:cNvPr id="226" name="圓角矩形 35">
                <a:extLst>
                  <a:ext uri="{FF2B5EF4-FFF2-40B4-BE49-F238E27FC236}">
                    <a16:creationId xmlns:a16="http://schemas.microsoft.com/office/drawing/2014/main" id="{AA20452A-559F-4376-B479-E1A2FAC0EBF6}"/>
                  </a:ext>
                </a:extLst>
              </p:cNvPr>
              <p:cNvSpPr/>
              <p:nvPr/>
            </p:nvSpPr>
            <p:spPr>
              <a:xfrm>
                <a:off x="7419812" y="5962495"/>
                <a:ext cx="1188378" cy="433858"/>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cs typeface="+mn-cs"/>
                  </a:rPr>
                  <a:t>食品群</a:t>
                </a:r>
              </a:p>
            </p:txBody>
          </p:sp>
          <p:grpSp>
            <p:nvGrpSpPr>
              <p:cNvPr id="227" name="群組 226">
                <a:extLst>
                  <a:ext uri="{FF2B5EF4-FFF2-40B4-BE49-F238E27FC236}">
                    <a16:creationId xmlns:a16="http://schemas.microsoft.com/office/drawing/2014/main" id="{2799ED99-2BE8-4963-8862-89DE20E3E525}"/>
                  </a:ext>
                </a:extLst>
              </p:cNvPr>
              <p:cNvGrpSpPr/>
              <p:nvPr/>
            </p:nvGrpSpPr>
            <p:grpSpPr>
              <a:xfrm>
                <a:off x="8581468" y="5345539"/>
                <a:ext cx="2417035" cy="899896"/>
                <a:chOff x="3869098" y="5753566"/>
                <a:chExt cx="2417035" cy="899896"/>
              </a:xfrm>
            </p:grpSpPr>
            <p:grpSp>
              <p:nvGrpSpPr>
                <p:cNvPr id="228" name="群組 227">
                  <a:extLst>
                    <a:ext uri="{FF2B5EF4-FFF2-40B4-BE49-F238E27FC236}">
                      <a16:creationId xmlns:a16="http://schemas.microsoft.com/office/drawing/2014/main" id="{DC66953F-ECCB-4106-84A9-36C2E75A48D6}"/>
                    </a:ext>
                  </a:extLst>
                </p:cNvPr>
                <p:cNvGrpSpPr/>
                <p:nvPr/>
              </p:nvGrpSpPr>
              <p:grpSpPr>
                <a:xfrm>
                  <a:off x="3869098" y="5753566"/>
                  <a:ext cx="2417035" cy="899896"/>
                  <a:chOff x="950571" y="6185905"/>
                  <a:chExt cx="2417035" cy="899896"/>
                </a:xfrm>
              </p:grpSpPr>
              <p:sp>
                <p:nvSpPr>
                  <p:cNvPr id="230" name="文字方塊 229">
                    <a:extLst>
                      <a:ext uri="{FF2B5EF4-FFF2-40B4-BE49-F238E27FC236}">
                        <a16:creationId xmlns:a16="http://schemas.microsoft.com/office/drawing/2014/main" id="{C2A2B2C7-5771-4722-8D23-B8CAE00512C8}"/>
                      </a:ext>
                    </a:extLst>
                  </p:cNvPr>
                  <p:cNvSpPr txBox="1"/>
                  <p:nvPr/>
                </p:nvSpPr>
                <p:spPr>
                  <a:xfrm>
                    <a:off x="950571" y="6185905"/>
                    <a:ext cx="926499"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食品科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31" name="文字方塊 230">
                    <a:extLst>
                      <a:ext uri="{FF2B5EF4-FFF2-40B4-BE49-F238E27FC236}">
                        <a16:creationId xmlns:a16="http://schemas.microsoft.com/office/drawing/2014/main" id="{B3271827-FEAF-48D0-9E9D-4C50D5D9222E}"/>
                      </a:ext>
                    </a:extLst>
                  </p:cNvPr>
                  <p:cNvSpPr txBox="1"/>
                  <p:nvPr/>
                </p:nvSpPr>
                <p:spPr>
                  <a:xfrm>
                    <a:off x="2423244" y="6677178"/>
                    <a:ext cx="926499"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烘焙科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32" name="文字方塊 231">
                    <a:extLst>
                      <a:ext uri="{FF2B5EF4-FFF2-40B4-BE49-F238E27FC236}">
                        <a16:creationId xmlns:a16="http://schemas.microsoft.com/office/drawing/2014/main" id="{4D30966A-0610-44FA-919E-B1A12A7B1647}"/>
                      </a:ext>
                    </a:extLst>
                  </p:cNvPr>
                  <p:cNvSpPr txBox="1"/>
                  <p:nvPr/>
                </p:nvSpPr>
                <p:spPr>
                  <a:xfrm>
                    <a:off x="1956306" y="6185905"/>
                    <a:ext cx="1411300"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rPr>
                      <a:t>食品加工科</a:t>
                    </a:r>
                    <a:endParaRPr kumimoji="0" lang="en-US" altLang="zh-TW"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endParaRPr>
                  </a:p>
                </p:txBody>
              </p:sp>
            </p:grpSp>
            <p:sp>
              <p:nvSpPr>
                <p:cNvPr id="229" name="文字方塊 228">
                  <a:extLst>
                    <a:ext uri="{FF2B5EF4-FFF2-40B4-BE49-F238E27FC236}">
                      <a16:creationId xmlns:a16="http://schemas.microsoft.com/office/drawing/2014/main" id="{5A7F0492-F300-4471-9B23-B445E103E291}"/>
                    </a:ext>
                  </a:extLst>
                </p:cNvPr>
                <p:cNvSpPr txBox="1"/>
                <p:nvPr/>
              </p:nvSpPr>
              <p:spPr>
                <a:xfrm>
                  <a:off x="3870013" y="6244839"/>
                  <a:ext cx="1411300"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水產食品科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grpSp>
          <p:nvGrpSpPr>
            <p:cNvPr id="213" name="群組 212">
              <a:extLst>
                <a:ext uri="{FF2B5EF4-FFF2-40B4-BE49-F238E27FC236}">
                  <a16:creationId xmlns:a16="http://schemas.microsoft.com/office/drawing/2014/main" id="{E48BF784-B261-47DC-8537-E0250825C0D5}"/>
                </a:ext>
              </a:extLst>
            </p:cNvPr>
            <p:cNvGrpSpPr/>
            <p:nvPr/>
          </p:nvGrpSpPr>
          <p:grpSpPr>
            <a:xfrm>
              <a:off x="6882264" y="4383419"/>
              <a:ext cx="5133119" cy="1018264"/>
              <a:chOff x="6722965" y="4180012"/>
              <a:chExt cx="5133119" cy="1018264"/>
            </a:xfrm>
          </p:grpSpPr>
          <p:sp>
            <p:nvSpPr>
              <p:cNvPr id="216" name="圓角矩形 27">
                <a:extLst>
                  <a:ext uri="{FF2B5EF4-FFF2-40B4-BE49-F238E27FC236}">
                    <a16:creationId xmlns:a16="http://schemas.microsoft.com/office/drawing/2014/main" id="{F60D9F9D-7A4E-47B7-BA47-C365FEBC5440}"/>
                  </a:ext>
                </a:extLst>
              </p:cNvPr>
              <p:cNvSpPr/>
              <p:nvPr/>
            </p:nvSpPr>
            <p:spPr>
              <a:xfrm>
                <a:off x="6722965" y="4814181"/>
                <a:ext cx="1088429" cy="384095"/>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cs typeface="+mn-cs"/>
                  </a:rPr>
                  <a:t>農業群</a:t>
                </a:r>
              </a:p>
            </p:txBody>
          </p:sp>
          <p:grpSp>
            <p:nvGrpSpPr>
              <p:cNvPr id="217" name="群組 216">
                <a:extLst>
                  <a:ext uri="{FF2B5EF4-FFF2-40B4-BE49-F238E27FC236}">
                    <a16:creationId xmlns:a16="http://schemas.microsoft.com/office/drawing/2014/main" id="{0B07C2ED-FBFE-4E4F-8D5C-E9E071056FC3}"/>
                  </a:ext>
                </a:extLst>
              </p:cNvPr>
              <p:cNvGrpSpPr/>
              <p:nvPr/>
            </p:nvGrpSpPr>
            <p:grpSpPr>
              <a:xfrm>
                <a:off x="7662675" y="4180012"/>
                <a:ext cx="4193409" cy="920603"/>
                <a:chOff x="3255931" y="1669980"/>
                <a:chExt cx="4193409" cy="920603"/>
              </a:xfrm>
            </p:grpSpPr>
            <p:grpSp>
              <p:nvGrpSpPr>
                <p:cNvPr id="218" name="群組 217">
                  <a:extLst>
                    <a:ext uri="{FF2B5EF4-FFF2-40B4-BE49-F238E27FC236}">
                      <a16:creationId xmlns:a16="http://schemas.microsoft.com/office/drawing/2014/main" id="{D52215CE-5A41-425D-BEF3-82AB3050059B}"/>
                    </a:ext>
                  </a:extLst>
                </p:cNvPr>
                <p:cNvGrpSpPr/>
                <p:nvPr/>
              </p:nvGrpSpPr>
              <p:grpSpPr>
                <a:xfrm>
                  <a:off x="3255931" y="1669980"/>
                  <a:ext cx="4193409" cy="920603"/>
                  <a:chOff x="3225321" y="1630852"/>
                  <a:chExt cx="4193409" cy="920603"/>
                </a:xfrm>
              </p:grpSpPr>
              <p:grpSp>
                <p:nvGrpSpPr>
                  <p:cNvPr id="220" name="群組 219">
                    <a:extLst>
                      <a:ext uri="{FF2B5EF4-FFF2-40B4-BE49-F238E27FC236}">
                        <a16:creationId xmlns:a16="http://schemas.microsoft.com/office/drawing/2014/main" id="{96EF1CEF-4054-494F-9E2C-EDC2F0033551}"/>
                      </a:ext>
                    </a:extLst>
                  </p:cNvPr>
                  <p:cNvGrpSpPr/>
                  <p:nvPr/>
                </p:nvGrpSpPr>
                <p:grpSpPr>
                  <a:xfrm>
                    <a:off x="3225321" y="1630852"/>
                    <a:ext cx="4193409" cy="419283"/>
                    <a:chOff x="3118919" y="1630852"/>
                    <a:chExt cx="4193409" cy="419283"/>
                  </a:xfrm>
                </p:grpSpPr>
                <p:sp>
                  <p:nvSpPr>
                    <p:cNvPr id="222" name="文字方塊 221">
                      <a:extLst>
                        <a:ext uri="{FF2B5EF4-FFF2-40B4-BE49-F238E27FC236}">
                          <a16:creationId xmlns:a16="http://schemas.microsoft.com/office/drawing/2014/main" id="{9C99E3F8-5465-4952-A9E6-B892B5355979}"/>
                        </a:ext>
                      </a:extLst>
                    </p:cNvPr>
                    <p:cNvSpPr txBox="1"/>
                    <p:nvPr/>
                  </p:nvSpPr>
                  <p:spPr>
                    <a:xfrm>
                      <a:off x="4521897" y="1641512"/>
                      <a:ext cx="883134" cy="408623"/>
                    </a:xfrm>
                    <a:prstGeom prst="roundRect">
                      <a:avLst/>
                    </a:prstGeom>
                    <a:solidFill>
                      <a:sysClr val="window" lastClr="FFFFFF"/>
                    </a:solidFill>
                    <a:ln>
                      <a:noFill/>
                    </a:ln>
                  </p:spPr>
                  <p:txBody>
                    <a:bodyPr wrap="square" lIns="72000" rIns="72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rPr>
                        <a:t>園藝科</a:t>
                      </a:r>
                      <a:endParaRPr kumimoji="0" lang="en-US" altLang="zh-TW"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endParaRPr>
                    </a:p>
                  </p:txBody>
                </p:sp>
                <p:sp>
                  <p:nvSpPr>
                    <p:cNvPr id="223" name="文字方塊 222">
                      <a:extLst>
                        <a:ext uri="{FF2B5EF4-FFF2-40B4-BE49-F238E27FC236}">
                          <a16:creationId xmlns:a16="http://schemas.microsoft.com/office/drawing/2014/main" id="{9EC8155C-642F-4812-B94E-9532888FCC4E}"/>
                        </a:ext>
                      </a:extLst>
                    </p:cNvPr>
                    <p:cNvSpPr txBox="1"/>
                    <p:nvPr/>
                  </p:nvSpPr>
                  <p:spPr>
                    <a:xfrm>
                      <a:off x="6385828" y="1630852"/>
                      <a:ext cx="926500" cy="408623"/>
                    </a:xfrm>
                    <a:prstGeom prst="roundRect">
                      <a:avLst/>
                    </a:prstGeom>
                    <a:solidFill>
                      <a:sysClr val="window" lastClr="FFFFFF"/>
                    </a:solidFill>
                    <a:ln>
                      <a:noFill/>
                    </a:ln>
                  </p:spPr>
                  <p:txBody>
                    <a:bodyPr wrap="square" lIns="72000" rIns="72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rPr>
                        <a:t>森林科</a:t>
                      </a:r>
                      <a:endParaRPr kumimoji="0" lang="en-US" altLang="zh-TW"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endParaRPr>
                    </a:p>
                  </p:txBody>
                </p:sp>
                <p:sp>
                  <p:nvSpPr>
                    <p:cNvPr id="224" name="文字方塊 223">
                      <a:extLst>
                        <a:ext uri="{FF2B5EF4-FFF2-40B4-BE49-F238E27FC236}">
                          <a16:creationId xmlns:a16="http://schemas.microsoft.com/office/drawing/2014/main" id="{809228BD-2471-43F6-919E-25942E80D9E0}"/>
                        </a:ext>
                      </a:extLst>
                    </p:cNvPr>
                    <p:cNvSpPr txBox="1"/>
                    <p:nvPr/>
                  </p:nvSpPr>
                  <p:spPr>
                    <a:xfrm>
                      <a:off x="5465581" y="1641512"/>
                      <a:ext cx="883134" cy="408623"/>
                    </a:xfrm>
                    <a:prstGeom prst="roundRect">
                      <a:avLst/>
                    </a:prstGeom>
                    <a:solidFill>
                      <a:sysClr val="window" lastClr="FFFFFF"/>
                    </a:solidFill>
                    <a:ln>
                      <a:noFill/>
                    </a:ln>
                  </p:spPr>
                  <p:txBody>
                    <a:bodyPr wrap="square" lIns="72000" rIns="72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造園科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25" name="文字方塊 224">
                      <a:extLst>
                        <a:ext uri="{FF2B5EF4-FFF2-40B4-BE49-F238E27FC236}">
                          <a16:creationId xmlns:a16="http://schemas.microsoft.com/office/drawing/2014/main" id="{B89914A9-B71F-4938-BD41-6274208A74C8}"/>
                        </a:ext>
                      </a:extLst>
                    </p:cNvPr>
                    <p:cNvSpPr txBox="1"/>
                    <p:nvPr/>
                  </p:nvSpPr>
                  <p:spPr>
                    <a:xfrm>
                      <a:off x="3118919" y="1641512"/>
                      <a:ext cx="1338533" cy="408623"/>
                    </a:xfrm>
                    <a:prstGeom prst="roundRect">
                      <a:avLst/>
                    </a:prstGeom>
                    <a:solidFill>
                      <a:sysClr val="window" lastClr="FFFFFF"/>
                    </a:solidFill>
                    <a:ln>
                      <a:noFill/>
                    </a:ln>
                  </p:spPr>
                  <p:txBody>
                    <a:bodyPr wrap="square" lIns="72000" rIns="72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rPr>
                        <a:t>農場經營科</a:t>
                      </a:r>
                      <a:endParaRPr kumimoji="0" lang="en-US" altLang="zh-TW"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endParaRPr>
                    </a:p>
                  </p:txBody>
                </p:sp>
              </p:grpSp>
              <p:sp>
                <p:nvSpPr>
                  <p:cNvPr id="221" name="文字方塊 220">
                    <a:extLst>
                      <a:ext uri="{FF2B5EF4-FFF2-40B4-BE49-F238E27FC236}">
                        <a16:creationId xmlns:a16="http://schemas.microsoft.com/office/drawing/2014/main" id="{B8EF600D-9469-4F37-9CBE-49B44E93270A}"/>
                      </a:ext>
                    </a:extLst>
                  </p:cNvPr>
                  <p:cNvSpPr txBox="1"/>
                  <p:nvPr/>
                </p:nvSpPr>
                <p:spPr>
                  <a:xfrm>
                    <a:off x="4698397" y="2142832"/>
                    <a:ext cx="1829887" cy="408623"/>
                  </a:xfrm>
                  <a:prstGeom prst="roundRect">
                    <a:avLst/>
                  </a:prstGeom>
                  <a:solidFill>
                    <a:sysClr val="window" lastClr="FFFFFF"/>
                  </a:solidFill>
                  <a:ln>
                    <a:noFill/>
                  </a:ln>
                </p:spPr>
                <p:txBody>
                  <a:bodyPr wrap="square" lIns="72000" rIns="72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野生動物保育科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sp>
              <p:nvSpPr>
                <p:cNvPr id="219" name="文字方塊 218">
                  <a:extLst>
                    <a:ext uri="{FF2B5EF4-FFF2-40B4-BE49-F238E27FC236}">
                      <a16:creationId xmlns:a16="http://schemas.microsoft.com/office/drawing/2014/main" id="{16233E23-BD21-4834-A64B-87934709E585}"/>
                    </a:ext>
                  </a:extLst>
                </p:cNvPr>
                <p:cNvSpPr txBox="1"/>
                <p:nvPr/>
              </p:nvSpPr>
              <p:spPr>
                <a:xfrm>
                  <a:off x="3298789" y="2168030"/>
                  <a:ext cx="1365076" cy="408623"/>
                </a:xfrm>
                <a:prstGeom prst="roundRect">
                  <a:avLst/>
                </a:prstGeom>
                <a:solidFill>
                  <a:sysClr val="window" lastClr="FFFFFF"/>
                </a:solidFill>
                <a:ln>
                  <a:noFill/>
                </a:ln>
              </p:spPr>
              <p:txBody>
                <a:bodyPr wrap="square" lIns="72000" rIns="720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rPr>
                    <a:t>畜產保健科</a:t>
                  </a:r>
                  <a:endParaRPr kumimoji="0" lang="en-US" altLang="zh-TW" sz="1800" b="0" i="0" u="none" strike="noStrike" kern="0" cap="none" spc="0" normalizeH="0" baseline="0" noProof="0" dirty="0">
                    <a:ln>
                      <a:noFill/>
                    </a:ln>
                    <a:solidFill>
                      <a:srgbClr val="70AD47">
                        <a:lumMod val="50000"/>
                      </a:srgbClr>
                    </a:solidFill>
                    <a:effectLst/>
                    <a:uLnTx/>
                    <a:uFillTx/>
                    <a:latin typeface="微軟正黑體" panose="020B0604030504040204" pitchFamily="34" charset="-120"/>
                    <a:ea typeface="微軟正黑體" panose="020B0604030504040204" pitchFamily="34" charset="-120"/>
                  </a:endParaRPr>
                </a:p>
              </p:txBody>
            </p:sp>
          </p:grpSp>
        </p:grpSp>
        <p:pic>
          <p:nvPicPr>
            <p:cNvPr id="214" name="圖形 213" descr="農夫">
              <a:extLst>
                <a:ext uri="{FF2B5EF4-FFF2-40B4-BE49-F238E27FC236}">
                  <a16:creationId xmlns:a16="http://schemas.microsoft.com/office/drawing/2014/main" id="{92654E0C-D02E-491D-B62F-BAC82DA0F48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049447" y="4374050"/>
              <a:ext cx="785735" cy="753867"/>
            </a:xfrm>
            <a:prstGeom prst="rect">
              <a:avLst/>
            </a:prstGeom>
          </p:spPr>
        </p:pic>
        <p:pic>
          <p:nvPicPr>
            <p:cNvPr id="215" name="圖形 214" descr="主廚">
              <a:extLst>
                <a:ext uri="{FF2B5EF4-FFF2-40B4-BE49-F238E27FC236}">
                  <a16:creationId xmlns:a16="http://schemas.microsoft.com/office/drawing/2014/main" id="{D986F909-172C-40BB-B84C-5D4CCCBC38A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7821994" y="5529115"/>
              <a:ext cx="758572" cy="727806"/>
            </a:xfrm>
            <a:prstGeom prst="rect">
              <a:avLst/>
            </a:prstGeom>
          </p:spPr>
        </p:pic>
      </p:grpSp>
    </p:spTree>
    <p:extLst>
      <p:ext uri="{BB962C8B-B14F-4D97-AF65-F5344CB8AC3E}">
        <p14:creationId xmlns:p14="http://schemas.microsoft.com/office/powerpoint/2010/main" val="5720573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4" name="Freeform 27">
            <a:extLst>
              <a:ext uri="{FF2B5EF4-FFF2-40B4-BE49-F238E27FC236}">
                <a16:creationId xmlns:a16="http://schemas.microsoft.com/office/drawing/2014/main" id="{65424E48-A9A8-4767-92C4-5F2912EA826E}"/>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2"/>
            <a:stretch>
              <a:fillRect/>
            </a:stretch>
          </a:blipFill>
        </p:spPr>
      </p:sp>
      <p:sp>
        <p:nvSpPr>
          <p:cNvPr id="3" name="標題 1">
            <a:extLst>
              <a:ext uri="{FF2B5EF4-FFF2-40B4-BE49-F238E27FC236}">
                <a16:creationId xmlns:a16="http://schemas.microsoft.com/office/drawing/2014/main" id="{D337E4BE-019B-40CE-9CE9-60B82119DE70}"/>
              </a:ext>
            </a:extLst>
          </p:cNvPr>
          <p:cNvSpPr txBox="1">
            <a:spLocks/>
          </p:cNvSpPr>
          <p:nvPr/>
        </p:nvSpPr>
        <p:spPr>
          <a:xfrm>
            <a:off x="836704" y="83247"/>
            <a:ext cx="9839960" cy="62129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微軟正黑體" panose="020B0604030504040204" pitchFamily="34" charset="-120"/>
                <a:ea typeface="微軟正黑體" panose="020B0604030504040204" pitchFamily="34" charset="-120"/>
                <a:cs typeface="+mj-cs"/>
              </a:defRPr>
            </a:lvl1pPr>
          </a:lstStyle>
          <a:p>
            <a:pPr fontAlgn="auto">
              <a:spcAft>
                <a:spcPts val="0"/>
              </a:spcAft>
            </a:pPr>
            <a:r>
              <a:rPr kumimoji="0" lang="zh-TW" altLang="en-US" sz="4400" dirty="0">
                <a:cs typeface="DFKai-SB" panose="03000509000000000000" pitchFamily="49" charset="-120"/>
              </a:rPr>
              <a:t>技術型高中專業群科</a:t>
            </a:r>
            <a:endParaRPr kumimoji="0" lang="zh-TW" altLang="en-US" sz="4400" dirty="0"/>
          </a:p>
        </p:txBody>
      </p:sp>
      <p:sp>
        <p:nvSpPr>
          <p:cNvPr id="5" name="內容版面配置區 2">
            <a:extLst>
              <a:ext uri="{FF2B5EF4-FFF2-40B4-BE49-F238E27FC236}">
                <a16:creationId xmlns:a16="http://schemas.microsoft.com/office/drawing/2014/main" id="{ABBA77C8-532D-429C-8142-A2F0D052D001}"/>
              </a:ext>
            </a:extLst>
          </p:cNvPr>
          <p:cNvSpPr txBox="1">
            <a:spLocks/>
          </p:cNvSpPr>
          <p:nvPr/>
        </p:nvSpPr>
        <p:spPr bwMode="auto">
          <a:xfrm>
            <a:off x="5665527" y="585063"/>
            <a:ext cx="6302240" cy="402375"/>
          </a:xfrm>
          <a:prstGeom prst="rect">
            <a:avLst/>
          </a:prstGeom>
          <a:noFill/>
          <a:ln w="9525">
            <a:noFill/>
            <a:miter lim="800000"/>
            <a:headEnd/>
            <a:tailEnd/>
          </a:ln>
        </p:spPr>
        <p:txBody>
          <a:bodyPr lIns="36000" tIns="36000" rIns="36000" bIns="36000"/>
          <a:lstStyle/>
          <a:p>
            <a:pPr eaLnBrk="1" fontAlgn="auto" hangingPunct="1">
              <a:spcBef>
                <a:spcPct val="20000"/>
              </a:spcBef>
              <a:spcAft>
                <a:spcPts val="0"/>
              </a:spcAft>
              <a:buClr>
                <a:srgbClr val="0000FF"/>
              </a:buClr>
              <a:buSzPct val="80000"/>
            </a:pPr>
            <a:r>
              <a:rPr kumimoji="0" lang="en-US" altLang="zh-TW" sz="2000" dirty="0">
                <a:solidFill>
                  <a:prstClr val="black"/>
                </a:solidFill>
                <a:latin typeface="Microsoft JhengHei" panose="020B0604030504040204" pitchFamily="34" charset="-120"/>
                <a:ea typeface="Microsoft JhengHei" panose="020B0604030504040204" pitchFamily="34" charset="-120"/>
                <a:sym typeface="Wingdings" pitchFamily="2" charset="2"/>
              </a:rPr>
              <a:t>108</a:t>
            </a:r>
            <a:r>
              <a:rPr kumimoji="0" lang="zh-TW" altLang="en-US" sz="2000" dirty="0">
                <a:solidFill>
                  <a:prstClr val="black"/>
                </a:solidFill>
                <a:latin typeface="Microsoft JhengHei" panose="020B0604030504040204" pitchFamily="34" charset="-120"/>
                <a:ea typeface="Microsoft JhengHei" panose="020B0604030504040204" pitchFamily="34" charset="-120"/>
                <a:sym typeface="Wingdings" pitchFamily="2" charset="2"/>
              </a:rPr>
              <a:t>課綱技高專業群科</a:t>
            </a:r>
            <a:r>
              <a:rPr kumimoji="0" lang="zh-TW" altLang="en-US" sz="2000" b="1" dirty="0">
                <a:solidFill>
                  <a:srgbClr val="FF0000"/>
                </a:solidFill>
                <a:latin typeface="Microsoft JhengHei" panose="020B0604030504040204" pitchFamily="34" charset="-120"/>
                <a:ea typeface="Microsoft JhengHei" panose="020B0604030504040204" pitchFamily="34" charset="-120"/>
                <a:sym typeface="Wingdings" pitchFamily="2" charset="2"/>
              </a:rPr>
              <a:t>群科歸屬</a:t>
            </a:r>
            <a:r>
              <a:rPr kumimoji="0" lang="zh-TW" altLang="en-US" sz="2000" dirty="0">
                <a:solidFill>
                  <a:srgbClr val="44546A"/>
                </a:solidFill>
                <a:latin typeface="Microsoft JhengHei" panose="020B0604030504040204" pitchFamily="34" charset="-120"/>
                <a:ea typeface="Microsoft JhengHei" panose="020B0604030504040204" pitchFamily="34" charset="-120"/>
                <a:sym typeface="Wingdings" pitchFamily="2" charset="2"/>
              </a:rPr>
              <a:t>分為</a:t>
            </a:r>
            <a:r>
              <a:rPr kumimoji="0" lang="en-US" altLang="zh-TW" sz="2000" b="1" dirty="0">
                <a:solidFill>
                  <a:srgbClr val="0000FF"/>
                </a:solidFill>
                <a:latin typeface="Microsoft JhengHei" panose="020B0604030504040204" pitchFamily="34" charset="-120"/>
                <a:ea typeface="Microsoft JhengHei" panose="020B0604030504040204" pitchFamily="34" charset="-120"/>
                <a:sym typeface="Wingdings" pitchFamily="2" charset="2"/>
              </a:rPr>
              <a:t>6</a:t>
            </a:r>
            <a:r>
              <a:rPr kumimoji="0" lang="zh-TW" altLang="en-US" sz="2000" b="1" dirty="0">
                <a:solidFill>
                  <a:srgbClr val="0000FF"/>
                </a:solidFill>
                <a:latin typeface="Microsoft JhengHei" panose="020B0604030504040204" pitchFamily="34" charset="-120"/>
                <a:ea typeface="Microsoft JhengHei" panose="020B0604030504040204" pitchFamily="34" charset="-120"/>
                <a:sym typeface="Wingdings" pitchFamily="2" charset="2"/>
              </a:rPr>
              <a:t>類</a:t>
            </a:r>
            <a:r>
              <a:rPr kumimoji="0" lang="en-US" altLang="zh-TW" sz="2000" b="1" dirty="0">
                <a:solidFill>
                  <a:srgbClr val="0000FF"/>
                </a:solidFill>
                <a:latin typeface="Microsoft JhengHei" panose="020B0604030504040204" pitchFamily="34" charset="-120"/>
                <a:ea typeface="Microsoft JhengHei" panose="020B0604030504040204" pitchFamily="34" charset="-120"/>
                <a:sym typeface="Wingdings" pitchFamily="2" charset="2"/>
              </a:rPr>
              <a:t>15</a:t>
            </a:r>
            <a:r>
              <a:rPr kumimoji="0" lang="zh-TW" altLang="en-US" sz="2000" b="1" dirty="0">
                <a:solidFill>
                  <a:srgbClr val="0000FF"/>
                </a:solidFill>
                <a:latin typeface="Microsoft JhengHei" panose="020B0604030504040204" pitchFamily="34" charset="-120"/>
                <a:ea typeface="Microsoft JhengHei" panose="020B0604030504040204" pitchFamily="34" charset="-120"/>
                <a:sym typeface="Wingdings" pitchFamily="2" charset="2"/>
              </a:rPr>
              <a:t>群，群下設科</a:t>
            </a:r>
            <a:endParaRPr kumimoji="0" lang="en-US" altLang="zh-TW" sz="2000" b="1" dirty="0">
              <a:solidFill>
                <a:srgbClr val="0000FF"/>
              </a:solidFill>
              <a:latin typeface="Microsoft JhengHei" panose="020B0604030504040204" pitchFamily="34" charset="-120"/>
              <a:ea typeface="Microsoft JhengHei" panose="020B0604030504040204" pitchFamily="34" charset="-120"/>
            </a:endParaRPr>
          </a:p>
        </p:txBody>
      </p:sp>
      <p:cxnSp>
        <p:nvCxnSpPr>
          <p:cNvPr id="6" name="直線接點 5">
            <a:extLst>
              <a:ext uri="{FF2B5EF4-FFF2-40B4-BE49-F238E27FC236}">
                <a16:creationId xmlns:a16="http://schemas.microsoft.com/office/drawing/2014/main" id="{B7251FBE-3159-4F40-B31B-F41E29F92577}"/>
              </a:ext>
            </a:extLst>
          </p:cNvPr>
          <p:cNvCxnSpPr>
            <a:cxnSpLocks/>
          </p:cNvCxnSpPr>
          <p:nvPr/>
        </p:nvCxnSpPr>
        <p:spPr>
          <a:xfrm>
            <a:off x="5758897" y="963124"/>
            <a:ext cx="6208870" cy="0"/>
          </a:xfrm>
          <a:prstGeom prst="line">
            <a:avLst/>
          </a:prstGeom>
          <a:noFill/>
          <a:ln w="12700" cap="flat" cmpd="sng" algn="ctr">
            <a:solidFill>
              <a:srgbClr val="ED7D31"/>
            </a:solidFill>
            <a:prstDash val="solid"/>
            <a:miter lim="800000"/>
          </a:ln>
          <a:effectLst/>
        </p:spPr>
      </p:cxnSp>
      <p:grpSp>
        <p:nvGrpSpPr>
          <p:cNvPr id="177" name="群組 176">
            <a:extLst>
              <a:ext uri="{FF2B5EF4-FFF2-40B4-BE49-F238E27FC236}">
                <a16:creationId xmlns:a16="http://schemas.microsoft.com/office/drawing/2014/main" id="{68A7054F-2C08-43D0-8E69-E37CAC784F03}"/>
              </a:ext>
            </a:extLst>
          </p:cNvPr>
          <p:cNvGrpSpPr/>
          <p:nvPr/>
        </p:nvGrpSpPr>
        <p:grpSpPr>
          <a:xfrm>
            <a:off x="181202" y="1193126"/>
            <a:ext cx="6555259" cy="2974027"/>
            <a:chOff x="5338917" y="4126138"/>
            <a:chExt cx="6555259" cy="2708714"/>
          </a:xfrm>
        </p:grpSpPr>
        <p:grpSp>
          <p:nvGrpSpPr>
            <p:cNvPr id="178" name="群組 177">
              <a:extLst>
                <a:ext uri="{FF2B5EF4-FFF2-40B4-BE49-F238E27FC236}">
                  <a16:creationId xmlns:a16="http://schemas.microsoft.com/office/drawing/2014/main" id="{B15483FD-B250-4244-AB4D-AE06B24106F9}"/>
                </a:ext>
              </a:extLst>
            </p:cNvPr>
            <p:cNvGrpSpPr/>
            <p:nvPr/>
          </p:nvGrpSpPr>
          <p:grpSpPr>
            <a:xfrm>
              <a:off x="5338917" y="4126138"/>
              <a:ext cx="6555259" cy="2708714"/>
              <a:chOff x="167618" y="995754"/>
              <a:chExt cx="6555259" cy="2708714"/>
            </a:xfrm>
          </p:grpSpPr>
          <p:sp>
            <p:nvSpPr>
              <p:cNvPr id="202" name="矩形: 圓角化同側角落 201">
                <a:extLst>
                  <a:ext uri="{FF2B5EF4-FFF2-40B4-BE49-F238E27FC236}">
                    <a16:creationId xmlns:a16="http://schemas.microsoft.com/office/drawing/2014/main" id="{F9FBF933-EF12-4BD5-95B3-22A4327E3DEA}"/>
                  </a:ext>
                </a:extLst>
              </p:cNvPr>
              <p:cNvSpPr/>
              <p:nvPr/>
            </p:nvSpPr>
            <p:spPr>
              <a:xfrm flipV="1">
                <a:off x="167618" y="999965"/>
                <a:ext cx="6555259" cy="2704503"/>
              </a:xfrm>
              <a:prstGeom prst="round2SameRect">
                <a:avLst/>
              </a:prstGeom>
              <a:solidFill>
                <a:srgbClr val="ED7D31">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sp>
            <p:nvSpPr>
              <p:cNvPr id="203" name="文字方塊 202">
                <a:extLst>
                  <a:ext uri="{FF2B5EF4-FFF2-40B4-BE49-F238E27FC236}">
                    <a16:creationId xmlns:a16="http://schemas.microsoft.com/office/drawing/2014/main" id="{0C8463DE-6370-4554-9212-1C592700BABF}"/>
                  </a:ext>
                </a:extLst>
              </p:cNvPr>
              <p:cNvSpPr txBox="1"/>
              <p:nvPr/>
            </p:nvSpPr>
            <p:spPr>
              <a:xfrm>
                <a:off x="167618" y="995754"/>
                <a:ext cx="6555259" cy="400110"/>
              </a:xfrm>
              <a:prstGeom prst="rect">
                <a:avLst/>
              </a:prstGeom>
              <a:solidFill>
                <a:srgbClr val="ED7D31">
                  <a:lumMod val="75000"/>
                </a:srgbClr>
              </a:solidFill>
            </p:spPr>
            <p:txBody>
              <a:bodyPr wrap="square" rtlCol="0">
                <a:spAutoFit/>
              </a:bodyPr>
              <a:lstStyle/>
              <a:p>
                <a:pPr marL="0" marR="0" lvl="0" indent="0" algn="ctr" defTabSz="914400" eaLnBrk="1" fontAlgn="auto" latinLnBrk="0" hangingPunct="1">
                  <a:lnSpc>
                    <a:spcPct val="100000"/>
                  </a:lnSpc>
                  <a:spcBef>
                    <a:spcPts val="600"/>
                  </a:spcBef>
                  <a:spcAft>
                    <a:spcPts val="600"/>
                  </a:spcAft>
                  <a:buClrTx/>
                  <a:buSzTx/>
                  <a:buFontTx/>
                  <a:buNone/>
                  <a:tabLst/>
                  <a:defRPr/>
                </a:pPr>
                <a:r>
                  <a:rPr kumimoji="0" lang="zh-TW" altLang="en-US" sz="2000" b="1" i="0" u="none" strike="noStrike" kern="0" cap="none" spc="0" normalizeH="0" baseline="0" noProof="0" dirty="0">
                    <a:ln>
                      <a:noFill/>
                    </a:ln>
                    <a:solidFill>
                      <a:prstClr val="white"/>
                    </a:solidFill>
                    <a:effectLst/>
                    <a:uLnTx/>
                    <a:uFillTx/>
                    <a:latin typeface="微軟正黑體" panose="020B0604030504040204" pitchFamily="34" charset="-120"/>
                    <a:ea typeface="微軟正黑體" panose="020B0604030504040204" pitchFamily="34" charset="-120"/>
                  </a:rPr>
                  <a:t>家 事 類</a:t>
                </a:r>
              </a:p>
            </p:txBody>
          </p:sp>
        </p:grpSp>
        <p:sp>
          <p:nvSpPr>
            <p:cNvPr id="179" name="圓角矩形 33">
              <a:extLst>
                <a:ext uri="{FF2B5EF4-FFF2-40B4-BE49-F238E27FC236}">
                  <a16:creationId xmlns:a16="http://schemas.microsoft.com/office/drawing/2014/main" id="{663AA77F-69FE-49A1-8CDA-2B740E67A54D}"/>
                </a:ext>
              </a:extLst>
            </p:cNvPr>
            <p:cNvSpPr/>
            <p:nvPr/>
          </p:nvSpPr>
          <p:spPr>
            <a:xfrm>
              <a:off x="5588841" y="5653341"/>
              <a:ext cx="1048778" cy="421912"/>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cs typeface="+mn-cs"/>
                </a:rPr>
                <a:t>家政群</a:t>
              </a:r>
            </a:p>
          </p:txBody>
        </p:sp>
        <p:grpSp>
          <p:nvGrpSpPr>
            <p:cNvPr id="180" name="群組 179">
              <a:extLst>
                <a:ext uri="{FF2B5EF4-FFF2-40B4-BE49-F238E27FC236}">
                  <a16:creationId xmlns:a16="http://schemas.microsoft.com/office/drawing/2014/main" id="{FBA53330-A08D-4C03-9E92-E3269BE61832}"/>
                </a:ext>
              </a:extLst>
            </p:cNvPr>
            <p:cNvGrpSpPr/>
            <p:nvPr/>
          </p:nvGrpSpPr>
          <p:grpSpPr>
            <a:xfrm>
              <a:off x="5990574" y="4736997"/>
              <a:ext cx="3075364" cy="1800060"/>
              <a:chOff x="2300513" y="1674376"/>
              <a:chExt cx="3075364" cy="1800060"/>
            </a:xfrm>
          </p:grpSpPr>
          <p:grpSp>
            <p:nvGrpSpPr>
              <p:cNvPr id="190" name="群組 189">
                <a:extLst>
                  <a:ext uri="{FF2B5EF4-FFF2-40B4-BE49-F238E27FC236}">
                    <a16:creationId xmlns:a16="http://schemas.microsoft.com/office/drawing/2014/main" id="{5A64678F-4467-49BE-A9A6-F0E47030EB3E}"/>
                  </a:ext>
                </a:extLst>
              </p:cNvPr>
              <p:cNvGrpSpPr/>
              <p:nvPr/>
            </p:nvGrpSpPr>
            <p:grpSpPr>
              <a:xfrm>
                <a:off x="2934724" y="2592246"/>
                <a:ext cx="2441153" cy="408623"/>
                <a:chOff x="2934724" y="2603311"/>
                <a:chExt cx="2441153" cy="408623"/>
              </a:xfrm>
            </p:grpSpPr>
            <p:sp>
              <p:nvSpPr>
                <p:cNvPr id="200" name="文字方塊 199">
                  <a:extLst>
                    <a:ext uri="{FF2B5EF4-FFF2-40B4-BE49-F238E27FC236}">
                      <a16:creationId xmlns:a16="http://schemas.microsoft.com/office/drawing/2014/main" id="{2F71B02B-55A9-4081-AE49-A9E23AA564FE}"/>
                    </a:ext>
                  </a:extLst>
                </p:cNvPr>
                <p:cNvSpPr txBox="1"/>
                <p:nvPr/>
              </p:nvSpPr>
              <p:spPr>
                <a:xfrm>
                  <a:off x="3950522" y="2603311"/>
                  <a:ext cx="1425355"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rPr>
                    <a:t>時尚造型科</a:t>
                  </a:r>
                  <a:endParaRPr kumimoji="0" lang="en-US" altLang="zh-TW"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endParaRPr>
                </a:p>
              </p:txBody>
            </p:sp>
            <p:sp>
              <p:nvSpPr>
                <p:cNvPr id="201" name="文字方塊 200">
                  <a:extLst>
                    <a:ext uri="{FF2B5EF4-FFF2-40B4-BE49-F238E27FC236}">
                      <a16:creationId xmlns:a16="http://schemas.microsoft.com/office/drawing/2014/main" id="{1483D73F-0145-4F21-BB98-11313A190432}"/>
                    </a:ext>
                  </a:extLst>
                </p:cNvPr>
                <p:cNvSpPr txBox="1"/>
                <p:nvPr/>
              </p:nvSpPr>
              <p:spPr>
                <a:xfrm>
                  <a:off x="2934724" y="2612162"/>
                  <a:ext cx="961123" cy="372170"/>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美容科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nvGrpSpPr>
              <p:cNvPr id="191" name="群組 190">
                <a:extLst>
                  <a:ext uri="{FF2B5EF4-FFF2-40B4-BE49-F238E27FC236}">
                    <a16:creationId xmlns:a16="http://schemas.microsoft.com/office/drawing/2014/main" id="{A20E34AE-74C4-4A29-B71D-BCF7A847776A}"/>
                  </a:ext>
                </a:extLst>
              </p:cNvPr>
              <p:cNvGrpSpPr/>
              <p:nvPr/>
            </p:nvGrpSpPr>
            <p:grpSpPr>
              <a:xfrm>
                <a:off x="2934724" y="1674376"/>
                <a:ext cx="2427083" cy="411576"/>
                <a:chOff x="2934724" y="1674376"/>
                <a:chExt cx="2427083" cy="411576"/>
              </a:xfrm>
            </p:grpSpPr>
            <p:sp>
              <p:nvSpPr>
                <p:cNvPr id="198" name="文字方塊 197">
                  <a:extLst>
                    <a:ext uri="{FF2B5EF4-FFF2-40B4-BE49-F238E27FC236}">
                      <a16:creationId xmlns:a16="http://schemas.microsoft.com/office/drawing/2014/main" id="{6E26ECAB-3AD3-41B2-8A2D-EC9C061A8BF4}"/>
                    </a:ext>
                  </a:extLst>
                </p:cNvPr>
                <p:cNvSpPr txBox="1"/>
                <p:nvPr/>
              </p:nvSpPr>
              <p:spPr>
                <a:xfrm>
                  <a:off x="2934724" y="1674376"/>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rPr>
                    <a:t>家政科</a:t>
                  </a:r>
                  <a:endParaRPr kumimoji="0" lang="en-US" altLang="zh-TW"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endParaRPr>
                </a:p>
              </p:txBody>
            </p:sp>
            <p:sp>
              <p:nvSpPr>
                <p:cNvPr id="199" name="文字方塊 198">
                  <a:extLst>
                    <a:ext uri="{FF2B5EF4-FFF2-40B4-BE49-F238E27FC236}">
                      <a16:creationId xmlns:a16="http://schemas.microsoft.com/office/drawing/2014/main" id="{C6212FA0-9EC5-49C9-9191-F32BFA3A3C0B}"/>
                    </a:ext>
                  </a:extLst>
                </p:cNvPr>
                <p:cNvSpPr txBox="1"/>
                <p:nvPr/>
              </p:nvSpPr>
              <p:spPr>
                <a:xfrm>
                  <a:off x="3945720" y="1677329"/>
                  <a:ext cx="1416087"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rPr>
                    <a:t>幼兒保育科</a:t>
                  </a:r>
                  <a:endParaRPr kumimoji="0" lang="en-US" altLang="zh-TW"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endParaRPr>
                </a:p>
              </p:txBody>
            </p:sp>
          </p:grpSp>
          <p:grpSp>
            <p:nvGrpSpPr>
              <p:cNvPr id="192" name="群組 191">
                <a:extLst>
                  <a:ext uri="{FF2B5EF4-FFF2-40B4-BE49-F238E27FC236}">
                    <a16:creationId xmlns:a16="http://schemas.microsoft.com/office/drawing/2014/main" id="{2061E41A-0984-4891-A31B-F43AD2762FA8}"/>
                  </a:ext>
                </a:extLst>
              </p:cNvPr>
              <p:cNvGrpSpPr/>
              <p:nvPr/>
            </p:nvGrpSpPr>
            <p:grpSpPr>
              <a:xfrm>
                <a:off x="2934724" y="2142044"/>
                <a:ext cx="2427084" cy="372171"/>
                <a:chOff x="2934724" y="2148644"/>
                <a:chExt cx="2427084" cy="372171"/>
              </a:xfrm>
            </p:grpSpPr>
            <p:sp>
              <p:nvSpPr>
                <p:cNvPr id="196" name="文字方塊 195">
                  <a:extLst>
                    <a:ext uri="{FF2B5EF4-FFF2-40B4-BE49-F238E27FC236}">
                      <a16:creationId xmlns:a16="http://schemas.microsoft.com/office/drawing/2014/main" id="{72CB8439-C343-424D-961E-7B44AE2647AE}"/>
                    </a:ext>
                  </a:extLst>
                </p:cNvPr>
                <p:cNvSpPr txBox="1"/>
                <p:nvPr/>
              </p:nvSpPr>
              <p:spPr>
                <a:xfrm>
                  <a:off x="2934724" y="2148644"/>
                  <a:ext cx="961123" cy="372170"/>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服裝科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197" name="文字方塊 196">
                  <a:extLst>
                    <a:ext uri="{FF2B5EF4-FFF2-40B4-BE49-F238E27FC236}">
                      <a16:creationId xmlns:a16="http://schemas.microsoft.com/office/drawing/2014/main" id="{7F3E4FDC-0FB8-440E-B27C-CFB2A2C9D37A}"/>
                    </a:ext>
                  </a:extLst>
                </p:cNvPr>
                <p:cNvSpPr txBox="1"/>
                <p:nvPr/>
              </p:nvSpPr>
              <p:spPr>
                <a:xfrm>
                  <a:off x="3945720" y="2148645"/>
                  <a:ext cx="1416088" cy="372170"/>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流行服飾科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nvGrpSpPr>
              <p:cNvPr id="193" name="群組 192">
                <a:extLst>
                  <a:ext uri="{FF2B5EF4-FFF2-40B4-BE49-F238E27FC236}">
                    <a16:creationId xmlns:a16="http://schemas.microsoft.com/office/drawing/2014/main" id="{2B1B04A0-70C7-4687-B55B-D4ABABC5BBCC}"/>
                  </a:ext>
                </a:extLst>
              </p:cNvPr>
              <p:cNvGrpSpPr/>
              <p:nvPr/>
            </p:nvGrpSpPr>
            <p:grpSpPr>
              <a:xfrm>
                <a:off x="2300513" y="3065813"/>
                <a:ext cx="3072126" cy="408623"/>
                <a:chOff x="2300513" y="3065813"/>
                <a:chExt cx="3072126" cy="408623"/>
              </a:xfrm>
            </p:grpSpPr>
            <p:sp>
              <p:nvSpPr>
                <p:cNvPr id="194" name="文字方塊 193">
                  <a:extLst>
                    <a:ext uri="{FF2B5EF4-FFF2-40B4-BE49-F238E27FC236}">
                      <a16:creationId xmlns:a16="http://schemas.microsoft.com/office/drawing/2014/main" id="{DB7BB086-596B-4FDB-92F1-E7DB8734B40C}"/>
                    </a:ext>
                  </a:extLst>
                </p:cNvPr>
                <p:cNvSpPr txBox="1"/>
                <p:nvPr/>
              </p:nvSpPr>
              <p:spPr>
                <a:xfrm>
                  <a:off x="3956552" y="3065813"/>
                  <a:ext cx="1416087"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rPr>
                    <a:t>照顧服務科</a:t>
                  </a:r>
                  <a:endParaRPr kumimoji="0" lang="en-US" altLang="zh-TW"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endParaRPr>
                </a:p>
              </p:txBody>
            </p:sp>
            <p:sp>
              <p:nvSpPr>
                <p:cNvPr id="195" name="文字方塊 194">
                  <a:extLst>
                    <a:ext uri="{FF2B5EF4-FFF2-40B4-BE49-F238E27FC236}">
                      <a16:creationId xmlns:a16="http://schemas.microsoft.com/office/drawing/2014/main" id="{A318C49E-0DD2-4446-A5EA-A27240FFB448}"/>
                    </a:ext>
                  </a:extLst>
                </p:cNvPr>
                <p:cNvSpPr txBox="1"/>
                <p:nvPr/>
              </p:nvSpPr>
              <p:spPr>
                <a:xfrm>
                  <a:off x="2300513" y="3065813"/>
                  <a:ext cx="1602854" cy="372170"/>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時尚模特兒科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sp>
          <p:nvSpPr>
            <p:cNvPr id="181" name="圓角矩形 30">
              <a:extLst>
                <a:ext uri="{FF2B5EF4-FFF2-40B4-BE49-F238E27FC236}">
                  <a16:creationId xmlns:a16="http://schemas.microsoft.com/office/drawing/2014/main" id="{ECAE4FFE-4A16-4F7D-AEB8-FB654D26D1C3}"/>
                </a:ext>
              </a:extLst>
            </p:cNvPr>
            <p:cNvSpPr/>
            <p:nvPr/>
          </p:nvSpPr>
          <p:spPr>
            <a:xfrm>
              <a:off x="9227675" y="5723107"/>
              <a:ext cx="1023636" cy="382798"/>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cs typeface="+mn-cs"/>
                </a:rPr>
                <a:t>餐旅群</a:t>
              </a:r>
            </a:p>
          </p:txBody>
        </p:sp>
        <p:grpSp>
          <p:nvGrpSpPr>
            <p:cNvPr id="182" name="群組 181">
              <a:extLst>
                <a:ext uri="{FF2B5EF4-FFF2-40B4-BE49-F238E27FC236}">
                  <a16:creationId xmlns:a16="http://schemas.microsoft.com/office/drawing/2014/main" id="{FCF092D3-C95C-461C-94EB-66F30206BE2F}"/>
                </a:ext>
              </a:extLst>
            </p:cNvPr>
            <p:cNvGrpSpPr/>
            <p:nvPr/>
          </p:nvGrpSpPr>
          <p:grpSpPr>
            <a:xfrm>
              <a:off x="10236357" y="5153486"/>
              <a:ext cx="1416088" cy="905410"/>
              <a:chOff x="541714" y="2826434"/>
              <a:chExt cx="1416088" cy="905410"/>
            </a:xfrm>
          </p:grpSpPr>
          <p:sp>
            <p:nvSpPr>
              <p:cNvPr id="188" name="文字方塊 187">
                <a:extLst>
                  <a:ext uri="{FF2B5EF4-FFF2-40B4-BE49-F238E27FC236}">
                    <a16:creationId xmlns:a16="http://schemas.microsoft.com/office/drawing/2014/main" id="{22206239-BF90-4F7B-839B-50727DB8FBC4}"/>
                  </a:ext>
                </a:extLst>
              </p:cNvPr>
              <p:cNvSpPr txBox="1"/>
              <p:nvPr/>
            </p:nvSpPr>
            <p:spPr>
              <a:xfrm>
                <a:off x="541715" y="2826434"/>
                <a:ext cx="1416087"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rPr>
                  <a:t>觀光事業科</a:t>
                </a:r>
                <a:endParaRPr kumimoji="0" lang="en-US" altLang="zh-TW"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endParaRPr>
              </a:p>
            </p:txBody>
          </p:sp>
          <p:sp>
            <p:nvSpPr>
              <p:cNvPr id="189" name="文字方塊 188">
                <a:extLst>
                  <a:ext uri="{FF2B5EF4-FFF2-40B4-BE49-F238E27FC236}">
                    <a16:creationId xmlns:a16="http://schemas.microsoft.com/office/drawing/2014/main" id="{4A057C3D-55B9-4774-BA33-A20054407870}"/>
                  </a:ext>
                </a:extLst>
              </p:cNvPr>
              <p:cNvSpPr txBox="1"/>
              <p:nvPr/>
            </p:nvSpPr>
            <p:spPr>
              <a:xfrm>
                <a:off x="541714" y="3323221"/>
                <a:ext cx="1416087"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rPr>
                  <a:t>餐飲管理科</a:t>
                </a:r>
                <a:endParaRPr kumimoji="0" lang="en-US" altLang="zh-TW" sz="1800" b="0" i="0" u="none" strike="noStrike" kern="0" cap="none" spc="0" normalizeH="0" baseline="0" noProof="0" dirty="0">
                  <a:ln>
                    <a:noFill/>
                  </a:ln>
                  <a:solidFill>
                    <a:srgbClr val="ED7D31">
                      <a:lumMod val="50000"/>
                    </a:srgbClr>
                  </a:solidFill>
                  <a:effectLst/>
                  <a:uLnTx/>
                  <a:uFillTx/>
                  <a:latin typeface="微軟正黑體" panose="020B0604030504040204" pitchFamily="34" charset="-120"/>
                  <a:ea typeface="微軟正黑體" panose="020B0604030504040204" pitchFamily="34" charset="-120"/>
                </a:endParaRPr>
              </a:p>
            </p:txBody>
          </p:sp>
        </p:grpSp>
        <p:pic>
          <p:nvPicPr>
            <p:cNvPr id="183" name="圖形 182" descr="服務生">
              <a:extLst>
                <a:ext uri="{FF2B5EF4-FFF2-40B4-BE49-F238E27FC236}">
                  <a16:creationId xmlns:a16="http://schemas.microsoft.com/office/drawing/2014/main" id="{DA9FCC16-18A6-4E65-AC14-7DAAF214D7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37078" y="4903914"/>
              <a:ext cx="858853" cy="858853"/>
            </a:xfrm>
            <a:prstGeom prst="rect">
              <a:avLst/>
            </a:prstGeom>
          </p:spPr>
        </p:pic>
        <p:grpSp>
          <p:nvGrpSpPr>
            <p:cNvPr id="184" name="群組 183">
              <a:extLst>
                <a:ext uri="{FF2B5EF4-FFF2-40B4-BE49-F238E27FC236}">
                  <a16:creationId xmlns:a16="http://schemas.microsoft.com/office/drawing/2014/main" id="{395B73F6-2096-40A8-83EC-11618D247C65}"/>
                </a:ext>
              </a:extLst>
            </p:cNvPr>
            <p:cNvGrpSpPr/>
            <p:nvPr/>
          </p:nvGrpSpPr>
          <p:grpSpPr>
            <a:xfrm>
              <a:off x="5542983" y="4744105"/>
              <a:ext cx="1081802" cy="1018662"/>
              <a:chOff x="-2044700" y="2632784"/>
              <a:chExt cx="1212545" cy="1212545"/>
            </a:xfrm>
          </p:grpSpPr>
          <p:pic>
            <p:nvPicPr>
              <p:cNvPr id="185" name="圖形 184" descr="女學童">
                <a:extLst>
                  <a:ext uri="{FF2B5EF4-FFF2-40B4-BE49-F238E27FC236}">
                    <a16:creationId xmlns:a16="http://schemas.microsoft.com/office/drawing/2014/main" id="{9BC65968-204E-4CDC-87F9-7C31BD23120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44700" y="2632784"/>
                <a:ext cx="1212545" cy="1212545"/>
              </a:xfrm>
              <a:prstGeom prst="rect">
                <a:avLst/>
              </a:prstGeom>
            </p:spPr>
          </p:pic>
          <p:pic>
            <p:nvPicPr>
              <p:cNvPr id="186" name="圖形 185" descr="梳子">
                <a:extLst>
                  <a:ext uri="{FF2B5EF4-FFF2-40B4-BE49-F238E27FC236}">
                    <a16:creationId xmlns:a16="http://schemas.microsoft.com/office/drawing/2014/main" id="{AD068326-FA77-49D1-AF90-97D43F47D92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94331" y="3429000"/>
                <a:ext cx="310438" cy="310438"/>
              </a:xfrm>
              <a:prstGeom prst="rect">
                <a:avLst/>
              </a:prstGeom>
            </p:spPr>
          </p:pic>
          <p:pic>
            <p:nvPicPr>
              <p:cNvPr id="187" name="圖形 186" descr="剪刀">
                <a:extLst>
                  <a:ext uri="{FF2B5EF4-FFF2-40B4-BE49-F238E27FC236}">
                    <a16:creationId xmlns:a16="http://schemas.microsoft.com/office/drawing/2014/main" id="{BF310BA8-20BA-4018-BBFD-8453073A09BF}"/>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6517360">
                <a:off x="-1753096" y="3419436"/>
                <a:ext cx="308768" cy="308768"/>
              </a:xfrm>
              <a:prstGeom prst="rect">
                <a:avLst/>
              </a:prstGeom>
            </p:spPr>
          </p:pic>
        </p:grpSp>
      </p:grpSp>
      <p:grpSp>
        <p:nvGrpSpPr>
          <p:cNvPr id="204" name="群組 203">
            <a:extLst>
              <a:ext uri="{FF2B5EF4-FFF2-40B4-BE49-F238E27FC236}">
                <a16:creationId xmlns:a16="http://schemas.microsoft.com/office/drawing/2014/main" id="{9FD1641F-6BCF-46E6-9FA4-6D99D186D506}"/>
              </a:ext>
            </a:extLst>
          </p:cNvPr>
          <p:cNvGrpSpPr/>
          <p:nvPr/>
        </p:nvGrpSpPr>
        <p:grpSpPr>
          <a:xfrm>
            <a:off x="178301" y="4405344"/>
            <a:ext cx="6555257" cy="2257730"/>
            <a:chOff x="129540" y="4633660"/>
            <a:chExt cx="5012669" cy="2257730"/>
          </a:xfrm>
        </p:grpSpPr>
        <p:sp>
          <p:nvSpPr>
            <p:cNvPr id="205" name="矩形: 圓角化同側角落 204">
              <a:extLst>
                <a:ext uri="{FF2B5EF4-FFF2-40B4-BE49-F238E27FC236}">
                  <a16:creationId xmlns:a16="http://schemas.microsoft.com/office/drawing/2014/main" id="{A9E8C814-1F1C-4A12-9C07-5753CBD80B06}"/>
                </a:ext>
              </a:extLst>
            </p:cNvPr>
            <p:cNvSpPr/>
            <p:nvPr/>
          </p:nvSpPr>
          <p:spPr>
            <a:xfrm flipV="1">
              <a:off x="129540" y="4637935"/>
              <a:ext cx="5012669" cy="2253455"/>
            </a:xfrm>
            <a:prstGeom prst="round2SameRect">
              <a:avLst/>
            </a:prstGeom>
            <a:solidFill>
              <a:srgbClr val="4472C4">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206" name="文字方塊 205">
              <a:extLst>
                <a:ext uri="{FF2B5EF4-FFF2-40B4-BE49-F238E27FC236}">
                  <a16:creationId xmlns:a16="http://schemas.microsoft.com/office/drawing/2014/main" id="{088552B2-27B4-4100-A45C-4F4AD059CB49}"/>
                </a:ext>
              </a:extLst>
            </p:cNvPr>
            <p:cNvSpPr txBox="1"/>
            <p:nvPr/>
          </p:nvSpPr>
          <p:spPr>
            <a:xfrm>
              <a:off x="135027" y="4633660"/>
              <a:ext cx="5007182" cy="400110"/>
            </a:xfrm>
            <a:prstGeom prst="rect">
              <a:avLst/>
            </a:prstGeom>
            <a:solidFill>
              <a:srgbClr val="4472C4">
                <a:lumMod val="50000"/>
              </a:srgbClr>
            </a:solidFill>
          </p:spPr>
          <p:txBody>
            <a:bodyPr wrap="square" rtlCol="0">
              <a:spAutoFit/>
            </a:bodyPr>
            <a:lstStyle/>
            <a:p>
              <a:pPr marL="0" marR="0" lvl="0" indent="0" algn="ctr" defTabSz="914400" eaLnBrk="1" fontAlgn="auto" latinLnBrk="0" hangingPunct="1">
                <a:lnSpc>
                  <a:spcPct val="100000"/>
                </a:lnSpc>
                <a:spcBef>
                  <a:spcPts val="600"/>
                </a:spcBef>
                <a:spcAft>
                  <a:spcPts val="600"/>
                </a:spcAft>
                <a:buClrTx/>
                <a:buSzTx/>
                <a:buFontTx/>
                <a:buNone/>
                <a:tabLst/>
                <a:defRPr/>
              </a:pPr>
              <a:r>
                <a:rPr kumimoji="0" lang="zh-TW" altLang="en-US" sz="2000" b="1" i="0" u="none" strike="noStrike" kern="0" cap="none" spc="0" normalizeH="0" baseline="0" noProof="0" dirty="0">
                  <a:ln>
                    <a:noFill/>
                  </a:ln>
                  <a:solidFill>
                    <a:prstClr val="white"/>
                  </a:solidFill>
                  <a:effectLst/>
                  <a:uLnTx/>
                  <a:uFillTx/>
                  <a:latin typeface="微軟正黑體" panose="020B0604030504040204" pitchFamily="34" charset="-120"/>
                  <a:ea typeface="微軟正黑體" panose="020B0604030504040204" pitchFamily="34" charset="-120"/>
                </a:rPr>
                <a:t>海 事 水 產 類</a:t>
              </a:r>
            </a:p>
          </p:txBody>
        </p:sp>
        <p:grpSp>
          <p:nvGrpSpPr>
            <p:cNvPr id="207" name="群組 206">
              <a:extLst>
                <a:ext uri="{FF2B5EF4-FFF2-40B4-BE49-F238E27FC236}">
                  <a16:creationId xmlns:a16="http://schemas.microsoft.com/office/drawing/2014/main" id="{8BCA0AA5-66CD-43B8-B759-1F4CD5F674F1}"/>
                </a:ext>
              </a:extLst>
            </p:cNvPr>
            <p:cNvGrpSpPr/>
            <p:nvPr/>
          </p:nvGrpSpPr>
          <p:grpSpPr>
            <a:xfrm>
              <a:off x="217597" y="5462866"/>
              <a:ext cx="2198364" cy="1040665"/>
              <a:chOff x="556166" y="5263688"/>
              <a:chExt cx="2109202" cy="1040665"/>
            </a:xfrm>
          </p:grpSpPr>
          <p:sp>
            <p:nvSpPr>
              <p:cNvPr id="217" name="圓角矩形 34">
                <a:extLst>
                  <a:ext uri="{FF2B5EF4-FFF2-40B4-BE49-F238E27FC236}">
                    <a16:creationId xmlns:a16="http://schemas.microsoft.com/office/drawing/2014/main" id="{A614FC89-F532-453D-B087-91564D923050}"/>
                  </a:ext>
                </a:extLst>
              </p:cNvPr>
              <p:cNvSpPr/>
              <p:nvPr/>
            </p:nvSpPr>
            <p:spPr>
              <a:xfrm>
                <a:off x="556166" y="5934817"/>
                <a:ext cx="946659" cy="369536"/>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5B9BD5">
                        <a:lumMod val="50000"/>
                      </a:srgbClr>
                    </a:solidFill>
                    <a:effectLst/>
                    <a:uLnTx/>
                    <a:uFillTx/>
                    <a:latin typeface="微軟正黑體" panose="020B0604030504040204" pitchFamily="34" charset="-120"/>
                    <a:ea typeface="微軟正黑體" panose="020B0604030504040204" pitchFamily="34" charset="-120"/>
                    <a:cs typeface="+mn-cs"/>
                  </a:rPr>
                  <a:t>水產群</a:t>
                </a:r>
              </a:p>
            </p:txBody>
          </p:sp>
          <p:grpSp>
            <p:nvGrpSpPr>
              <p:cNvPr id="218" name="群組 217">
                <a:extLst>
                  <a:ext uri="{FF2B5EF4-FFF2-40B4-BE49-F238E27FC236}">
                    <a16:creationId xmlns:a16="http://schemas.microsoft.com/office/drawing/2014/main" id="{DF4609D3-8B3B-4984-80AA-4CA53B06DF3E}"/>
                  </a:ext>
                </a:extLst>
              </p:cNvPr>
              <p:cNvGrpSpPr/>
              <p:nvPr/>
            </p:nvGrpSpPr>
            <p:grpSpPr>
              <a:xfrm>
                <a:off x="1446597" y="5263688"/>
                <a:ext cx="1218771" cy="922451"/>
                <a:chOff x="2357258" y="4682788"/>
                <a:chExt cx="1218771" cy="922451"/>
              </a:xfrm>
            </p:grpSpPr>
            <p:sp>
              <p:nvSpPr>
                <p:cNvPr id="219" name="文字方塊 218">
                  <a:extLst>
                    <a:ext uri="{FF2B5EF4-FFF2-40B4-BE49-F238E27FC236}">
                      <a16:creationId xmlns:a16="http://schemas.microsoft.com/office/drawing/2014/main" id="{AE123762-FFE4-4A13-8416-6A995D585F2A}"/>
                    </a:ext>
                  </a:extLst>
                </p:cNvPr>
                <p:cNvSpPr txBox="1"/>
                <p:nvPr/>
              </p:nvSpPr>
              <p:spPr>
                <a:xfrm>
                  <a:off x="2357258" y="4682788"/>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漁業科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20" name="文字方塊 219">
                  <a:extLst>
                    <a:ext uri="{FF2B5EF4-FFF2-40B4-BE49-F238E27FC236}">
                      <a16:creationId xmlns:a16="http://schemas.microsoft.com/office/drawing/2014/main" id="{D94FC097-C182-4F72-A8CE-87FB70B92BBB}"/>
                    </a:ext>
                  </a:extLst>
                </p:cNvPr>
                <p:cNvSpPr txBox="1"/>
                <p:nvPr/>
              </p:nvSpPr>
              <p:spPr>
                <a:xfrm>
                  <a:off x="2368028" y="5196616"/>
                  <a:ext cx="1208001"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水產養殖科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grpSp>
          <p:nvGrpSpPr>
            <p:cNvPr id="208" name="群組 207">
              <a:extLst>
                <a:ext uri="{FF2B5EF4-FFF2-40B4-BE49-F238E27FC236}">
                  <a16:creationId xmlns:a16="http://schemas.microsoft.com/office/drawing/2014/main" id="{033EB5D7-DD8C-4AB3-9017-108452415E87}"/>
                </a:ext>
              </a:extLst>
            </p:cNvPr>
            <p:cNvGrpSpPr/>
            <p:nvPr/>
          </p:nvGrpSpPr>
          <p:grpSpPr>
            <a:xfrm>
              <a:off x="2719075" y="5427900"/>
              <a:ext cx="2072576" cy="1071088"/>
              <a:chOff x="2892688" y="5228722"/>
              <a:chExt cx="1988516" cy="1071088"/>
            </a:xfrm>
          </p:grpSpPr>
          <p:sp>
            <p:nvSpPr>
              <p:cNvPr id="213" name="圓角矩形 32">
                <a:extLst>
                  <a:ext uri="{FF2B5EF4-FFF2-40B4-BE49-F238E27FC236}">
                    <a16:creationId xmlns:a16="http://schemas.microsoft.com/office/drawing/2014/main" id="{D6978073-2AD4-4FE4-AB3D-0C94ED08CD48}"/>
                  </a:ext>
                </a:extLst>
              </p:cNvPr>
              <p:cNvSpPr/>
              <p:nvPr/>
            </p:nvSpPr>
            <p:spPr>
              <a:xfrm>
                <a:off x="2892688" y="5916374"/>
                <a:ext cx="964103" cy="383436"/>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5B9BD5">
                        <a:lumMod val="50000"/>
                      </a:srgbClr>
                    </a:solidFill>
                    <a:effectLst/>
                    <a:uLnTx/>
                    <a:uFillTx/>
                    <a:latin typeface="微軟正黑體" panose="020B0604030504040204" pitchFamily="34" charset="-120"/>
                    <a:ea typeface="微軟正黑體" panose="020B0604030504040204" pitchFamily="34" charset="-120"/>
                    <a:cs typeface="+mn-cs"/>
                  </a:rPr>
                  <a:t>海事群</a:t>
                </a:r>
              </a:p>
            </p:txBody>
          </p:sp>
          <p:grpSp>
            <p:nvGrpSpPr>
              <p:cNvPr id="214" name="群組 213">
                <a:extLst>
                  <a:ext uri="{FF2B5EF4-FFF2-40B4-BE49-F238E27FC236}">
                    <a16:creationId xmlns:a16="http://schemas.microsoft.com/office/drawing/2014/main" id="{68C9858C-2311-423B-8DB1-EF4BE4F2AC75}"/>
                  </a:ext>
                </a:extLst>
              </p:cNvPr>
              <p:cNvGrpSpPr/>
              <p:nvPr/>
            </p:nvGrpSpPr>
            <p:grpSpPr>
              <a:xfrm>
                <a:off x="3911224" y="5228722"/>
                <a:ext cx="969980" cy="917649"/>
                <a:chOff x="4531581" y="5292067"/>
                <a:chExt cx="969980" cy="917649"/>
              </a:xfrm>
            </p:grpSpPr>
            <p:sp>
              <p:nvSpPr>
                <p:cNvPr id="215" name="文字方塊 214">
                  <a:extLst>
                    <a:ext uri="{FF2B5EF4-FFF2-40B4-BE49-F238E27FC236}">
                      <a16:creationId xmlns:a16="http://schemas.microsoft.com/office/drawing/2014/main" id="{431DD560-DEAE-43F1-AC61-02337878A2DB}"/>
                    </a:ext>
                  </a:extLst>
                </p:cNvPr>
                <p:cNvSpPr txBox="1"/>
                <p:nvPr/>
              </p:nvSpPr>
              <p:spPr>
                <a:xfrm>
                  <a:off x="4540438" y="5292067"/>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輪機科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16" name="文字方塊 215">
                  <a:extLst>
                    <a:ext uri="{FF2B5EF4-FFF2-40B4-BE49-F238E27FC236}">
                      <a16:creationId xmlns:a16="http://schemas.microsoft.com/office/drawing/2014/main" id="{C2217390-2EA4-4CA0-9414-BAC7CDEF2FA3}"/>
                    </a:ext>
                  </a:extLst>
                </p:cNvPr>
                <p:cNvSpPr txBox="1"/>
                <p:nvPr/>
              </p:nvSpPr>
              <p:spPr>
                <a:xfrm>
                  <a:off x="4531581" y="5801093"/>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航海科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pic>
          <p:nvPicPr>
            <p:cNvPr id="209" name="圖形 208" descr="船長">
              <a:extLst>
                <a:ext uri="{FF2B5EF4-FFF2-40B4-BE49-F238E27FC236}">
                  <a16:creationId xmlns:a16="http://schemas.microsoft.com/office/drawing/2014/main" id="{F9AFF0D6-6267-426B-B062-C3607620260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881244" y="5432084"/>
              <a:ext cx="748823" cy="718452"/>
            </a:xfrm>
            <a:prstGeom prst="rect">
              <a:avLst/>
            </a:prstGeom>
          </p:spPr>
        </p:pic>
        <p:grpSp>
          <p:nvGrpSpPr>
            <p:cNvPr id="210" name="群組 209">
              <a:extLst>
                <a:ext uri="{FF2B5EF4-FFF2-40B4-BE49-F238E27FC236}">
                  <a16:creationId xmlns:a16="http://schemas.microsoft.com/office/drawing/2014/main" id="{A2F1384F-4D70-4400-BD58-03E153E97414}"/>
                </a:ext>
              </a:extLst>
            </p:cNvPr>
            <p:cNvGrpSpPr/>
            <p:nvPr/>
          </p:nvGrpSpPr>
          <p:grpSpPr>
            <a:xfrm>
              <a:off x="295884" y="5362754"/>
              <a:ext cx="893346" cy="857113"/>
              <a:chOff x="516207" y="5362754"/>
              <a:chExt cx="857113" cy="857113"/>
            </a:xfrm>
          </p:grpSpPr>
          <p:pic>
            <p:nvPicPr>
              <p:cNvPr id="211" name="圖形 210" descr="男性形象">
                <a:extLst>
                  <a:ext uri="{FF2B5EF4-FFF2-40B4-BE49-F238E27FC236}">
                    <a16:creationId xmlns:a16="http://schemas.microsoft.com/office/drawing/2014/main" id="{6F8F2D55-A29B-4A50-9DEE-0879521FE51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16207" y="5362754"/>
                <a:ext cx="857113" cy="857113"/>
              </a:xfrm>
              <a:prstGeom prst="rect">
                <a:avLst/>
              </a:prstGeom>
            </p:spPr>
          </p:pic>
          <p:pic>
            <p:nvPicPr>
              <p:cNvPr id="212" name="圖形 211" descr="釣魚">
                <a:extLst>
                  <a:ext uri="{FF2B5EF4-FFF2-40B4-BE49-F238E27FC236}">
                    <a16:creationId xmlns:a16="http://schemas.microsoft.com/office/drawing/2014/main" id="{A11F5E2D-4AD8-44B8-B7E3-4AFA5E7CEAD6}"/>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l="-23775" t="54053" r="34748"/>
              <a:stretch/>
            </p:blipFill>
            <p:spPr>
              <a:xfrm>
                <a:off x="555338" y="5859347"/>
                <a:ext cx="644714" cy="332742"/>
              </a:xfrm>
              <a:prstGeom prst="rect">
                <a:avLst/>
              </a:prstGeom>
            </p:spPr>
          </p:pic>
        </p:grpSp>
      </p:grpSp>
      <p:grpSp>
        <p:nvGrpSpPr>
          <p:cNvPr id="221" name="群組 220">
            <a:extLst>
              <a:ext uri="{FF2B5EF4-FFF2-40B4-BE49-F238E27FC236}">
                <a16:creationId xmlns:a16="http://schemas.microsoft.com/office/drawing/2014/main" id="{91E45893-F722-43FC-BAAF-D61E7F4B8CFA}"/>
              </a:ext>
            </a:extLst>
          </p:cNvPr>
          <p:cNvGrpSpPr/>
          <p:nvPr/>
        </p:nvGrpSpPr>
        <p:grpSpPr>
          <a:xfrm>
            <a:off x="6888180" y="1189061"/>
            <a:ext cx="5061375" cy="5486614"/>
            <a:chOff x="168171" y="967915"/>
            <a:chExt cx="5061375" cy="5486614"/>
          </a:xfrm>
        </p:grpSpPr>
        <p:grpSp>
          <p:nvGrpSpPr>
            <p:cNvPr id="222" name="群組 221">
              <a:extLst>
                <a:ext uri="{FF2B5EF4-FFF2-40B4-BE49-F238E27FC236}">
                  <a16:creationId xmlns:a16="http://schemas.microsoft.com/office/drawing/2014/main" id="{DBCECA13-1CBF-438B-AB9A-BAC639308722}"/>
                </a:ext>
              </a:extLst>
            </p:cNvPr>
            <p:cNvGrpSpPr/>
            <p:nvPr/>
          </p:nvGrpSpPr>
          <p:grpSpPr>
            <a:xfrm>
              <a:off x="168171" y="967915"/>
              <a:ext cx="5061375" cy="5486614"/>
              <a:chOff x="6968546" y="967915"/>
              <a:chExt cx="5061375" cy="5486614"/>
            </a:xfrm>
          </p:grpSpPr>
          <p:sp>
            <p:nvSpPr>
              <p:cNvPr id="260" name="矩形: 圓角化同側角落 259">
                <a:extLst>
                  <a:ext uri="{FF2B5EF4-FFF2-40B4-BE49-F238E27FC236}">
                    <a16:creationId xmlns:a16="http://schemas.microsoft.com/office/drawing/2014/main" id="{856F757C-6142-42D6-BF6F-77308D7CE957}"/>
                  </a:ext>
                </a:extLst>
              </p:cNvPr>
              <p:cNvSpPr/>
              <p:nvPr/>
            </p:nvSpPr>
            <p:spPr>
              <a:xfrm flipV="1">
                <a:off x="6968546" y="1293229"/>
                <a:ext cx="5061375" cy="5161300"/>
              </a:xfrm>
              <a:prstGeom prst="round2SameRect">
                <a:avLst/>
              </a:prstGeom>
              <a:solidFill>
                <a:srgbClr val="9999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dirty="0">
                  <a:ln>
                    <a:noFill/>
                  </a:ln>
                  <a:solidFill>
                    <a:prstClr val="white"/>
                  </a:solidFill>
                  <a:effectLst/>
                  <a:uLnTx/>
                  <a:uFillTx/>
                  <a:latin typeface="Calibri" panose="020F0502020204030204"/>
                  <a:ea typeface="新細明體" panose="02020500000000000000" pitchFamily="18" charset="-120"/>
                  <a:cs typeface="+mn-cs"/>
                </a:endParaRPr>
              </a:p>
            </p:txBody>
          </p:sp>
          <p:sp>
            <p:nvSpPr>
              <p:cNvPr id="261" name="文字方塊 260">
                <a:extLst>
                  <a:ext uri="{FF2B5EF4-FFF2-40B4-BE49-F238E27FC236}">
                    <a16:creationId xmlns:a16="http://schemas.microsoft.com/office/drawing/2014/main" id="{ADFAC733-8B78-4EAC-AE12-7ABD4205973A}"/>
                  </a:ext>
                </a:extLst>
              </p:cNvPr>
              <p:cNvSpPr txBox="1"/>
              <p:nvPr/>
            </p:nvSpPr>
            <p:spPr>
              <a:xfrm>
                <a:off x="6968892" y="967915"/>
                <a:ext cx="5058583" cy="400110"/>
              </a:xfrm>
              <a:prstGeom prst="rect">
                <a:avLst/>
              </a:prstGeom>
              <a:solidFill>
                <a:srgbClr val="6600CC"/>
              </a:solidFill>
            </p:spPr>
            <p:txBody>
              <a:bodyPr wrap="square" rtlCol="0">
                <a:spAutoFit/>
              </a:bodyPr>
              <a:lstStyle/>
              <a:p>
                <a:pPr marL="0" marR="0" lvl="0" indent="0" algn="ctr" defTabSz="914400" eaLnBrk="1" fontAlgn="auto" latinLnBrk="0" hangingPunct="1">
                  <a:lnSpc>
                    <a:spcPct val="100000"/>
                  </a:lnSpc>
                  <a:spcBef>
                    <a:spcPts val="600"/>
                  </a:spcBef>
                  <a:spcAft>
                    <a:spcPts val="600"/>
                  </a:spcAft>
                  <a:buClrTx/>
                  <a:buSzTx/>
                  <a:buFontTx/>
                  <a:buNone/>
                  <a:tabLst/>
                  <a:defRPr/>
                </a:pPr>
                <a:r>
                  <a:rPr kumimoji="0" lang="zh-TW" altLang="en-US" sz="2000" b="1" i="0" u="none" strike="noStrike" kern="0" cap="none" spc="0" normalizeH="0" baseline="0" noProof="0" dirty="0">
                    <a:ln>
                      <a:noFill/>
                    </a:ln>
                    <a:solidFill>
                      <a:prstClr val="white"/>
                    </a:solidFill>
                    <a:effectLst/>
                    <a:uLnTx/>
                    <a:uFillTx/>
                    <a:latin typeface="微軟正黑體" panose="020B0604030504040204" pitchFamily="34" charset="-120"/>
                    <a:ea typeface="微軟正黑體" panose="020B0604030504040204" pitchFamily="34" charset="-120"/>
                  </a:rPr>
                  <a:t>藝 術 與 設 計 類</a:t>
                </a:r>
              </a:p>
            </p:txBody>
          </p:sp>
        </p:grpSp>
        <p:grpSp>
          <p:nvGrpSpPr>
            <p:cNvPr id="223" name="群組 222">
              <a:extLst>
                <a:ext uri="{FF2B5EF4-FFF2-40B4-BE49-F238E27FC236}">
                  <a16:creationId xmlns:a16="http://schemas.microsoft.com/office/drawing/2014/main" id="{5A6AB3B6-7DAC-4856-8E6C-E5D2456FFAE0}"/>
                </a:ext>
              </a:extLst>
            </p:cNvPr>
            <p:cNvGrpSpPr/>
            <p:nvPr/>
          </p:nvGrpSpPr>
          <p:grpSpPr>
            <a:xfrm>
              <a:off x="491598" y="1485476"/>
              <a:ext cx="4510227" cy="2272174"/>
              <a:chOff x="7353545" y="1502642"/>
              <a:chExt cx="4510227" cy="2272174"/>
            </a:xfrm>
          </p:grpSpPr>
          <p:sp>
            <p:nvSpPr>
              <p:cNvPr id="247" name="圓角矩形 29">
                <a:extLst>
                  <a:ext uri="{FF2B5EF4-FFF2-40B4-BE49-F238E27FC236}">
                    <a16:creationId xmlns:a16="http://schemas.microsoft.com/office/drawing/2014/main" id="{589E7487-8F32-404B-84CD-569A95F8CFC6}"/>
                  </a:ext>
                </a:extLst>
              </p:cNvPr>
              <p:cNvSpPr/>
              <p:nvPr/>
            </p:nvSpPr>
            <p:spPr>
              <a:xfrm>
                <a:off x="7353545" y="2843714"/>
                <a:ext cx="1009482" cy="384095"/>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cs typeface="+mn-cs"/>
                  </a:rPr>
                  <a:t>藝術群</a:t>
                </a:r>
              </a:p>
            </p:txBody>
          </p:sp>
          <p:grpSp>
            <p:nvGrpSpPr>
              <p:cNvPr id="248" name="群組 247">
                <a:extLst>
                  <a:ext uri="{FF2B5EF4-FFF2-40B4-BE49-F238E27FC236}">
                    <a16:creationId xmlns:a16="http://schemas.microsoft.com/office/drawing/2014/main" id="{8EB83083-CFFA-484E-B8FA-8BA8763B9B6A}"/>
                  </a:ext>
                </a:extLst>
              </p:cNvPr>
              <p:cNvGrpSpPr/>
              <p:nvPr/>
            </p:nvGrpSpPr>
            <p:grpSpPr>
              <a:xfrm>
                <a:off x="8393618" y="1502642"/>
                <a:ext cx="3470154" cy="2272174"/>
                <a:chOff x="8295108" y="1502642"/>
                <a:chExt cx="3470154" cy="2272174"/>
              </a:xfrm>
            </p:grpSpPr>
            <p:sp>
              <p:nvSpPr>
                <p:cNvPr id="249" name="文字方塊 248">
                  <a:extLst>
                    <a:ext uri="{FF2B5EF4-FFF2-40B4-BE49-F238E27FC236}">
                      <a16:creationId xmlns:a16="http://schemas.microsoft.com/office/drawing/2014/main" id="{A0379D67-6AC4-4C98-B6B5-A37ADF1F65A3}"/>
                    </a:ext>
                  </a:extLst>
                </p:cNvPr>
                <p:cNvSpPr txBox="1"/>
                <p:nvPr/>
              </p:nvSpPr>
              <p:spPr>
                <a:xfrm>
                  <a:off x="10349174" y="1502642"/>
                  <a:ext cx="1416088"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電影電視科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0" name="文字方塊 249">
                  <a:extLst>
                    <a:ext uri="{FF2B5EF4-FFF2-40B4-BE49-F238E27FC236}">
                      <a16:creationId xmlns:a16="http://schemas.microsoft.com/office/drawing/2014/main" id="{94F82E8A-4A61-49B8-B06B-4F019C87721F}"/>
                    </a:ext>
                  </a:extLst>
                </p:cNvPr>
                <p:cNvSpPr txBox="1"/>
                <p:nvPr/>
              </p:nvSpPr>
              <p:spPr>
                <a:xfrm>
                  <a:off x="8309614" y="1502642"/>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戲劇科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1" name="文字方塊 250">
                  <a:extLst>
                    <a:ext uri="{FF2B5EF4-FFF2-40B4-BE49-F238E27FC236}">
                      <a16:creationId xmlns:a16="http://schemas.microsoft.com/office/drawing/2014/main" id="{B43A4325-94DE-461A-8C14-7FC4A007D514}"/>
                    </a:ext>
                  </a:extLst>
                </p:cNvPr>
                <p:cNvSpPr txBox="1"/>
                <p:nvPr/>
              </p:nvSpPr>
              <p:spPr>
                <a:xfrm>
                  <a:off x="9329868" y="1502642"/>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影劇科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2" name="文字方塊 251">
                  <a:extLst>
                    <a:ext uri="{FF2B5EF4-FFF2-40B4-BE49-F238E27FC236}">
                      <a16:creationId xmlns:a16="http://schemas.microsoft.com/office/drawing/2014/main" id="{EAD4FCC7-0671-482E-9B4C-9C673D86D6F0}"/>
                    </a:ext>
                  </a:extLst>
                </p:cNvPr>
                <p:cNvSpPr txBox="1"/>
                <p:nvPr/>
              </p:nvSpPr>
              <p:spPr>
                <a:xfrm>
                  <a:off x="9329868" y="1960795"/>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音樂科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3" name="文字方塊 252">
                  <a:extLst>
                    <a:ext uri="{FF2B5EF4-FFF2-40B4-BE49-F238E27FC236}">
                      <a16:creationId xmlns:a16="http://schemas.microsoft.com/office/drawing/2014/main" id="{26C1F80B-D70E-4FC5-8553-810B3339E779}"/>
                    </a:ext>
                  </a:extLst>
                </p:cNvPr>
                <p:cNvSpPr txBox="1"/>
                <p:nvPr/>
              </p:nvSpPr>
              <p:spPr>
                <a:xfrm>
                  <a:off x="8309614" y="2423396"/>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西樂科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4" name="文字方塊 253">
                  <a:extLst>
                    <a:ext uri="{FF2B5EF4-FFF2-40B4-BE49-F238E27FC236}">
                      <a16:creationId xmlns:a16="http://schemas.microsoft.com/office/drawing/2014/main" id="{CDB4FD6D-18A3-4D11-AA3A-5A2762D5D9F1}"/>
                    </a:ext>
                  </a:extLst>
                </p:cNvPr>
                <p:cNvSpPr txBox="1"/>
                <p:nvPr/>
              </p:nvSpPr>
              <p:spPr>
                <a:xfrm>
                  <a:off x="8295108" y="3366193"/>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舞蹈科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5" name="文字方塊 254">
                  <a:extLst>
                    <a:ext uri="{FF2B5EF4-FFF2-40B4-BE49-F238E27FC236}">
                      <a16:creationId xmlns:a16="http://schemas.microsoft.com/office/drawing/2014/main" id="{8249803E-8209-4708-B29B-EE98468A2070}"/>
                    </a:ext>
                  </a:extLst>
                </p:cNvPr>
                <p:cNvSpPr txBox="1"/>
                <p:nvPr/>
              </p:nvSpPr>
              <p:spPr>
                <a:xfrm>
                  <a:off x="9329868" y="2423396"/>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美術科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6" name="文字方塊 255">
                  <a:extLst>
                    <a:ext uri="{FF2B5EF4-FFF2-40B4-BE49-F238E27FC236}">
                      <a16:creationId xmlns:a16="http://schemas.microsoft.com/office/drawing/2014/main" id="{92AAB4AC-5521-4CD5-94D1-71A0FA6B51DD}"/>
                    </a:ext>
                  </a:extLst>
                </p:cNvPr>
                <p:cNvSpPr txBox="1"/>
                <p:nvPr/>
              </p:nvSpPr>
              <p:spPr>
                <a:xfrm>
                  <a:off x="8309614" y="1960795"/>
                  <a:ext cx="96112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國樂科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7" name="文字方塊 256">
                  <a:extLst>
                    <a:ext uri="{FF2B5EF4-FFF2-40B4-BE49-F238E27FC236}">
                      <a16:creationId xmlns:a16="http://schemas.microsoft.com/office/drawing/2014/main" id="{E602C1D4-63B9-4C9B-9E80-0780D2C7F3A1}"/>
                    </a:ext>
                  </a:extLst>
                </p:cNvPr>
                <p:cNvSpPr txBox="1"/>
                <p:nvPr/>
              </p:nvSpPr>
              <p:spPr>
                <a:xfrm>
                  <a:off x="10349174" y="1960795"/>
                  <a:ext cx="1416088"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表演藝術科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8" name="文字方塊 257">
                  <a:extLst>
                    <a:ext uri="{FF2B5EF4-FFF2-40B4-BE49-F238E27FC236}">
                      <a16:creationId xmlns:a16="http://schemas.microsoft.com/office/drawing/2014/main" id="{8CDA5E5C-8996-4842-BE05-C2EFA6EBD6F3}"/>
                    </a:ext>
                  </a:extLst>
                </p:cNvPr>
                <p:cNvSpPr txBox="1"/>
                <p:nvPr/>
              </p:nvSpPr>
              <p:spPr>
                <a:xfrm>
                  <a:off x="10059752" y="2887271"/>
                  <a:ext cx="1705510"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多媒體動畫科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59" name="文字方塊 258">
                  <a:extLst>
                    <a:ext uri="{FF2B5EF4-FFF2-40B4-BE49-F238E27FC236}">
                      <a16:creationId xmlns:a16="http://schemas.microsoft.com/office/drawing/2014/main" id="{A4C4B66B-089A-4AB7-8549-45D4A70AC50A}"/>
                    </a:ext>
                  </a:extLst>
                </p:cNvPr>
                <p:cNvSpPr txBox="1"/>
                <p:nvPr/>
              </p:nvSpPr>
              <p:spPr>
                <a:xfrm>
                  <a:off x="8295108" y="2901221"/>
                  <a:ext cx="1689630"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時尚工藝科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grpSp>
          <p:nvGrpSpPr>
            <p:cNvPr id="224" name="群組 223">
              <a:extLst>
                <a:ext uri="{FF2B5EF4-FFF2-40B4-BE49-F238E27FC236}">
                  <a16:creationId xmlns:a16="http://schemas.microsoft.com/office/drawing/2014/main" id="{16D0DFD2-53AA-45B5-939E-FC25DD2E1713}"/>
                </a:ext>
              </a:extLst>
            </p:cNvPr>
            <p:cNvGrpSpPr/>
            <p:nvPr/>
          </p:nvGrpSpPr>
          <p:grpSpPr>
            <a:xfrm>
              <a:off x="452125" y="3946008"/>
              <a:ext cx="4476884" cy="2250648"/>
              <a:chOff x="7290865" y="3629304"/>
              <a:chExt cx="4476884" cy="2250648"/>
            </a:xfrm>
          </p:grpSpPr>
          <p:sp>
            <p:nvSpPr>
              <p:cNvPr id="230" name="圓角矩形 26">
                <a:extLst>
                  <a:ext uri="{FF2B5EF4-FFF2-40B4-BE49-F238E27FC236}">
                    <a16:creationId xmlns:a16="http://schemas.microsoft.com/office/drawing/2014/main" id="{6C8E7EFA-FBB3-4D71-A624-AAB2E1974337}"/>
                  </a:ext>
                </a:extLst>
              </p:cNvPr>
              <p:cNvSpPr/>
              <p:nvPr/>
            </p:nvSpPr>
            <p:spPr>
              <a:xfrm>
                <a:off x="7290865" y="5029945"/>
                <a:ext cx="1088428" cy="365373"/>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cs typeface="+mn-cs"/>
                  </a:rPr>
                  <a:t>設計群</a:t>
                </a:r>
              </a:p>
            </p:txBody>
          </p:sp>
          <p:grpSp>
            <p:nvGrpSpPr>
              <p:cNvPr id="231" name="群組 230">
                <a:extLst>
                  <a:ext uri="{FF2B5EF4-FFF2-40B4-BE49-F238E27FC236}">
                    <a16:creationId xmlns:a16="http://schemas.microsoft.com/office/drawing/2014/main" id="{A81D3B88-F317-4B32-9947-DD8BFF8F26EC}"/>
                  </a:ext>
                </a:extLst>
              </p:cNvPr>
              <p:cNvGrpSpPr/>
              <p:nvPr/>
            </p:nvGrpSpPr>
            <p:grpSpPr>
              <a:xfrm>
                <a:off x="7378295" y="3629304"/>
                <a:ext cx="4389454" cy="2250648"/>
                <a:chOff x="5840408" y="2538331"/>
                <a:chExt cx="4389454" cy="2250648"/>
              </a:xfrm>
            </p:grpSpPr>
            <p:grpSp>
              <p:nvGrpSpPr>
                <p:cNvPr id="232" name="群組 231">
                  <a:extLst>
                    <a:ext uri="{FF2B5EF4-FFF2-40B4-BE49-F238E27FC236}">
                      <a16:creationId xmlns:a16="http://schemas.microsoft.com/office/drawing/2014/main" id="{DDA72F70-E3E0-4AD3-B873-F75C0A51138A}"/>
                    </a:ext>
                  </a:extLst>
                </p:cNvPr>
                <p:cNvGrpSpPr/>
                <p:nvPr/>
              </p:nvGrpSpPr>
              <p:grpSpPr>
                <a:xfrm>
                  <a:off x="7153100" y="2538331"/>
                  <a:ext cx="3046559" cy="878060"/>
                  <a:chOff x="2465604" y="2419990"/>
                  <a:chExt cx="3046559" cy="878060"/>
                </a:xfrm>
              </p:grpSpPr>
              <p:sp>
                <p:nvSpPr>
                  <p:cNvPr id="244" name="文字方塊 243">
                    <a:extLst>
                      <a:ext uri="{FF2B5EF4-FFF2-40B4-BE49-F238E27FC236}">
                        <a16:creationId xmlns:a16="http://schemas.microsoft.com/office/drawing/2014/main" id="{CEC89F86-865B-4780-80F5-3E965C235FAF}"/>
                      </a:ext>
                    </a:extLst>
                  </p:cNvPr>
                  <p:cNvSpPr txBox="1"/>
                  <p:nvPr/>
                </p:nvSpPr>
                <p:spPr>
                  <a:xfrm>
                    <a:off x="2465604" y="2889427"/>
                    <a:ext cx="1385360"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陶瓷工程科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45" name="文字方塊 244">
                    <a:extLst>
                      <a:ext uri="{FF2B5EF4-FFF2-40B4-BE49-F238E27FC236}">
                        <a16:creationId xmlns:a16="http://schemas.microsoft.com/office/drawing/2014/main" id="{ECE22DB4-6837-4CF8-9C55-4F5434BC0BFD}"/>
                      </a:ext>
                    </a:extLst>
                  </p:cNvPr>
                  <p:cNvSpPr txBox="1"/>
                  <p:nvPr/>
                </p:nvSpPr>
                <p:spPr>
                  <a:xfrm>
                    <a:off x="4089207" y="2419990"/>
                    <a:ext cx="1399882"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rPr>
                      <a:t>家具木工科</a:t>
                    </a:r>
                    <a:endParaRPr kumimoji="0" lang="en-US" altLang="zh-TW"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endParaRPr>
                  </a:p>
                </p:txBody>
              </p:sp>
              <p:sp>
                <p:nvSpPr>
                  <p:cNvPr id="246" name="文字方塊 245">
                    <a:extLst>
                      <a:ext uri="{FF2B5EF4-FFF2-40B4-BE49-F238E27FC236}">
                        <a16:creationId xmlns:a16="http://schemas.microsoft.com/office/drawing/2014/main" id="{E20B598B-3537-45C6-BA54-CBD6966608CD}"/>
                      </a:ext>
                    </a:extLst>
                  </p:cNvPr>
                  <p:cNvSpPr txBox="1"/>
                  <p:nvPr/>
                </p:nvSpPr>
                <p:spPr>
                  <a:xfrm>
                    <a:off x="3896195" y="2889427"/>
                    <a:ext cx="1615968"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金屬工藝科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grpSp>
            <p:grpSp>
              <p:nvGrpSpPr>
                <p:cNvPr id="233" name="群組 232">
                  <a:extLst>
                    <a:ext uri="{FF2B5EF4-FFF2-40B4-BE49-F238E27FC236}">
                      <a16:creationId xmlns:a16="http://schemas.microsoft.com/office/drawing/2014/main" id="{DB314CE0-08A2-4CA7-B6FC-36608448914A}"/>
                    </a:ext>
                  </a:extLst>
                </p:cNvPr>
                <p:cNvGrpSpPr/>
                <p:nvPr/>
              </p:nvGrpSpPr>
              <p:grpSpPr>
                <a:xfrm>
                  <a:off x="8572114" y="3449565"/>
                  <a:ext cx="1657748" cy="864444"/>
                  <a:chOff x="8572114" y="3449565"/>
                  <a:chExt cx="1657748" cy="864444"/>
                </a:xfrm>
              </p:grpSpPr>
              <p:sp>
                <p:nvSpPr>
                  <p:cNvPr id="242" name="文字方塊 241">
                    <a:extLst>
                      <a:ext uri="{FF2B5EF4-FFF2-40B4-BE49-F238E27FC236}">
                        <a16:creationId xmlns:a16="http://schemas.microsoft.com/office/drawing/2014/main" id="{C2691447-E07E-47C0-93A5-85A870937E45}"/>
                      </a:ext>
                    </a:extLst>
                  </p:cNvPr>
                  <p:cNvSpPr txBox="1"/>
                  <p:nvPr/>
                </p:nvSpPr>
                <p:spPr>
                  <a:xfrm>
                    <a:off x="8572114" y="3905386"/>
                    <a:ext cx="1657748"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多媒體應用科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43" name="文字方塊 242">
                    <a:extLst>
                      <a:ext uri="{FF2B5EF4-FFF2-40B4-BE49-F238E27FC236}">
                        <a16:creationId xmlns:a16="http://schemas.microsoft.com/office/drawing/2014/main" id="{01780604-C1EE-4463-8082-6F56AC419A42}"/>
                      </a:ext>
                    </a:extLst>
                  </p:cNvPr>
                  <p:cNvSpPr txBox="1"/>
                  <p:nvPr/>
                </p:nvSpPr>
                <p:spPr>
                  <a:xfrm>
                    <a:off x="8583691" y="3449565"/>
                    <a:ext cx="1623724"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rPr>
                      <a:t>多媒體設計科</a:t>
                    </a:r>
                    <a:endParaRPr kumimoji="0" lang="en-US" altLang="zh-TW"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endParaRPr>
                  </a:p>
                </p:txBody>
              </p:sp>
            </p:grpSp>
            <p:grpSp>
              <p:nvGrpSpPr>
                <p:cNvPr id="234" name="群組 233">
                  <a:extLst>
                    <a:ext uri="{FF2B5EF4-FFF2-40B4-BE49-F238E27FC236}">
                      <a16:creationId xmlns:a16="http://schemas.microsoft.com/office/drawing/2014/main" id="{01EF18CC-01A7-49E1-8CF4-23015EC1CCA2}"/>
                    </a:ext>
                  </a:extLst>
                </p:cNvPr>
                <p:cNvGrpSpPr/>
                <p:nvPr/>
              </p:nvGrpSpPr>
              <p:grpSpPr>
                <a:xfrm>
                  <a:off x="7153099" y="2550571"/>
                  <a:ext cx="1565871" cy="1768748"/>
                  <a:chOff x="7153099" y="2550776"/>
                  <a:chExt cx="1565871" cy="1768748"/>
                </a:xfrm>
              </p:grpSpPr>
              <p:sp>
                <p:nvSpPr>
                  <p:cNvPr id="239" name="文字方塊 238">
                    <a:extLst>
                      <a:ext uri="{FF2B5EF4-FFF2-40B4-BE49-F238E27FC236}">
                        <a16:creationId xmlns:a16="http://schemas.microsoft.com/office/drawing/2014/main" id="{1C6FE4F9-3EB7-4881-B4EA-434567F1CBBB}"/>
                      </a:ext>
                    </a:extLst>
                  </p:cNvPr>
                  <p:cNvSpPr txBox="1"/>
                  <p:nvPr/>
                </p:nvSpPr>
                <p:spPr>
                  <a:xfrm>
                    <a:off x="7153099" y="3910901"/>
                    <a:ext cx="1369055"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圖文傳播科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40" name="文字方塊 239">
                    <a:extLst>
                      <a:ext uri="{FF2B5EF4-FFF2-40B4-BE49-F238E27FC236}">
                        <a16:creationId xmlns:a16="http://schemas.microsoft.com/office/drawing/2014/main" id="{9C3D6786-DCAD-403C-911A-6D7BF14ACBB1}"/>
                      </a:ext>
                    </a:extLst>
                  </p:cNvPr>
                  <p:cNvSpPr txBox="1"/>
                  <p:nvPr/>
                </p:nvSpPr>
                <p:spPr>
                  <a:xfrm>
                    <a:off x="7319088" y="2550776"/>
                    <a:ext cx="1399882"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家具設計科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41" name="文字方塊 240">
                    <a:extLst>
                      <a:ext uri="{FF2B5EF4-FFF2-40B4-BE49-F238E27FC236}">
                        <a16:creationId xmlns:a16="http://schemas.microsoft.com/office/drawing/2014/main" id="{EF834185-6351-4F05-9278-3E07CE3CB9D4}"/>
                      </a:ext>
                    </a:extLst>
                  </p:cNvPr>
                  <p:cNvSpPr txBox="1"/>
                  <p:nvPr/>
                </p:nvSpPr>
                <p:spPr>
                  <a:xfrm>
                    <a:off x="7153099" y="3465170"/>
                    <a:ext cx="1385360" cy="408623"/>
                  </a:xfrm>
                  <a:prstGeom prst="roundRect">
                    <a:avLst>
                      <a:gd name="adj" fmla="val 16667"/>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rPr>
                      <a:t>廣告設計科</a:t>
                    </a:r>
                    <a:endParaRPr kumimoji="0" lang="en-US" altLang="zh-TW"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endParaRPr>
                  </a:p>
                </p:txBody>
              </p:sp>
            </p:grpSp>
            <p:grpSp>
              <p:nvGrpSpPr>
                <p:cNvPr id="235" name="群組 234">
                  <a:extLst>
                    <a:ext uri="{FF2B5EF4-FFF2-40B4-BE49-F238E27FC236}">
                      <a16:creationId xmlns:a16="http://schemas.microsoft.com/office/drawing/2014/main" id="{76352156-9E35-4A04-BC7A-D980A61F9A58}"/>
                    </a:ext>
                  </a:extLst>
                </p:cNvPr>
                <p:cNvGrpSpPr/>
                <p:nvPr/>
              </p:nvGrpSpPr>
              <p:grpSpPr>
                <a:xfrm>
                  <a:off x="5840408" y="4371123"/>
                  <a:ext cx="4386967" cy="417856"/>
                  <a:chOff x="5840408" y="4358495"/>
                  <a:chExt cx="4386967" cy="417856"/>
                </a:xfrm>
              </p:grpSpPr>
              <p:sp>
                <p:nvSpPr>
                  <p:cNvPr id="236" name="文字方塊 235">
                    <a:extLst>
                      <a:ext uri="{FF2B5EF4-FFF2-40B4-BE49-F238E27FC236}">
                        <a16:creationId xmlns:a16="http://schemas.microsoft.com/office/drawing/2014/main" id="{BF0B1FF1-FFC6-4AFC-8663-D1C10CC88F21}"/>
                      </a:ext>
                    </a:extLst>
                  </p:cNvPr>
                  <p:cNvSpPr txBox="1"/>
                  <p:nvPr/>
                </p:nvSpPr>
                <p:spPr>
                  <a:xfrm>
                    <a:off x="5840408" y="4363369"/>
                    <a:ext cx="97946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美工科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37" name="文字方塊 236">
                    <a:extLst>
                      <a:ext uri="{FF2B5EF4-FFF2-40B4-BE49-F238E27FC236}">
                        <a16:creationId xmlns:a16="http://schemas.microsoft.com/office/drawing/2014/main" id="{7C82D656-0233-4FF3-891B-919CC56BB773}"/>
                      </a:ext>
                    </a:extLst>
                  </p:cNvPr>
                  <p:cNvSpPr txBox="1"/>
                  <p:nvPr/>
                </p:nvSpPr>
                <p:spPr>
                  <a:xfrm>
                    <a:off x="8393794" y="4367728"/>
                    <a:ext cx="1833581"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rPr>
                      <a:t>室內空間設計科</a:t>
                    </a:r>
                    <a:endParaRPr kumimoji="0" lang="en-US" altLang="zh-TW"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endParaRPr>
                  </a:p>
                </p:txBody>
              </p:sp>
              <p:sp>
                <p:nvSpPr>
                  <p:cNvPr id="238" name="文字方塊 237">
                    <a:extLst>
                      <a:ext uri="{FF2B5EF4-FFF2-40B4-BE49-F238E27FC236}">
                        <a16:creationId xmlns:a16="http://schemas.microsoft.com/office/drawing/2014/main" id="{A539AD82-1CA4-4B92-A798-B2670DAABF17}"/>
                      </a:ext>
                    </a:extLst>
                  </p:cNvPr>
                  <p:cNvSpPr txBox="1"/>
                  <p:nvPr/>
                </p:nvSpPr>
                <p:spPr>
                  <a:xfrm>
                    <a:off x="6876322" y="4358495"/>
                    <a:ext cx="1457614"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rPr>
                      <a:t>室內設計科</a:t>
                    </a:r>
                    <a:endParaRPr kumimoji="0" lang="en-US" altLang="zh-TW"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endParaRPr>
                  </a:p>
                </p:txBody>
              </p:sp>
            </p:grpSp>
          </p:grpSp>
        </p:grpSp>
        <p:pic>
          <p:nvPicPr>
            <p:cNvPr id="225" name="圖形 224" descr="導體">
              <a:extLst>
                <a:ext uri="{FF2B5EF4-FFF2-40B4-BE49-F238E27FC236}">
                  <a16:creationId xmlns:a16="http://schemas.microsoft.com/office/drawing/2014/main" id="{558824F9-5036-4277-A0DA-487A027D2747}"/>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55671" y="1924812"/>
              <a:ext cx="914400" cy="914400"/>
            </a:xfrm>
            <a:prstGeom prst="rect">
              <a:avLst/>
            </a:prstGeom>
          </p:spPr>
        </p:pic>
        <p:pic>
          <p:nvPicPr>
            <p:cNvPr id="226" name="圖形 225" descr="程式設計師">
              <a:extLst>
                <a:ext uri="{FF2B5EF4-FFF2-40B4-BE49-F238E27FC236}">
                  <a16:creationId xmlns:a16="http://schemas.microsoft.com/office/drawing/2014/main" id="{68E58E6C-8E1A-496E-9C69-4261890D440A}"/>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42441" y="4370342"/>
              <a:ext cx="1003736" cy="1003736"/>
            </a:xfrm>
            <a:prstGeom prst="rect">
              <a:avLst/>
            </a:prstGeom>
          </p:spPr>
        </p:pic>
        <p:sp>
          <p:nvSpPr>
            <p:cNvPr id="227" name="文字方塊 226">
              <a:extLst>
                <a:ext uri="{FF2B5EF4-FFF2-40B4-BE49-F238E27FC236}">
                  <a16:creationId xmlns:a16="http://schemas.microsoft.com/office/drawing/2014/main" id="{B4535275-EA5E-4B8E-B70F-0FEA17A5D8D3}"/>
                </a:ext>
              </a:extLst>
            </p:cNvPr>
            <p:cNvSpPr txBox="1"/>
            <p:nvPr/>
          </p:nvSpPr>
          <p:spPr>
            <a:xfrm>
              <a:off x="3585738" y="2410505"/>
              <a:ext cx="1416088"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劇場藝術科</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28" name="文字方塊 227">
              <a:extLst>
                <a:ext uri="{FF2B5EF4-FFF2-40B4-BE49-F238E27FC236}">
                  <a16:creationId xmlns:a16="http://schemas.microsoft.com/office/drawing/2014/main" id="{5C354185-2899-4C98-BEE2-11BE412E3B0A}"/>
                </a:ext>
              </a:extLst>
            </p:cNvPr>
            <p:cNvSpPr txBox="1"/>
            <p:nvPr/>
          </p:nvSpPr>
          <p:spPr>
            <a:xfrm>
              <a:off x="2591632" y="3339752"/>
              <a:ext cx="2433043"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rPr>
                <a:t>原住民藝能科（試辦）</a:t>
              </a:r>
              <a:endParaRPr kumimoji="0" lang="en-US" altLang="zh-TW" sz="1800" b="0" i="0" u="none" strike="noStrike" kern="0" cap="none" spc="0" normalizeH="0" baseline="0" noProof="0" dirty="0">
                <a:ln>
                  <a:noFill/>
                </a:ln>
                <a:solidFill>
                  <a:prstClr val="white">
                    <a:lumMod val="65000"/>
                  </a:prstClr>
                </a:solidFill>
                <a:effectLst/>
                <a:uLnTx/>
                <a:uFillTx/>
                <a:latin typeface="微軟正黑體" panose="020B0604030504040204" pitchFamily="34" charset="-120"/>
                <a:ea typeface="微軟正黑體" panose="020B0604030504040204" pitchFamily="34" charset="-120"/>
              </a:endParaRPr>
            </a:p>
          </p:txBody>
        </p:sp>
        <p:sp>
          <p:nvSpPr>
            <p:cNvPr id="229" name="文字方塊 228">
              <a:extLst>
                <a:ext uri="{FF2B5EF4-FFF2-40B4-BE49-F238E27FC236}">
                  <a16:creationId xmlns:a16="http://schemas.microsoft.com/office/drawing/2014/main" id="{EB654F0E-1BDC-4E74-88ED-20229FA529A4}"/>
                </a:ext>
              </a:extLst>
            </p:cNvPr>
            <p:cNvSpPr txBox="1"/>
            <p:nvPr/>
          </p:nvSpPr>
          <p:spPr>
            <a:xfrm>
              <a:off x="520250" y="3964779"/>
              <a:ext cx="1457614" cy="408623"/>
            </a:xfrm>
            <a:prstGeom prst="round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rPr>
                <a:t>美術工藝科</a:t>
              </a:r>
              <a:endParaRPr kumimoji="0" lang="en-US" altLang="zh-TW" sz="1800" b="0" i="0" u="none" strike="noStrike" kern="0" cap="none" spc="0" normalizeH="0" baseline="0" noProof="0" dirty="0">
                <a:ln>
                  <a:noFill/>
                </a:ln>
                <a:solidFill>
                  <a:srgbClr val="1D10B4"/>
                </a:solidFill>
                <a:effectLst/>
                <a:uLnTx/>
                <a:uFillTx/>
                <a:latin typeface="微軟正黑體" panose="020B0604030504040204" pitchFamily="34" charset="-120"/>
                <a:ea typeface="微軟正黑體" panose="020B0604030504040204" pitchFamily="34" charset="-120"/>
              </a:endParaRPr>
            </a:p>
          </p:txBody>
        </p:sp>
      </p:grpSp>
    </p:spTree>
    <p:extLst>
      <p:ext uri="{BB962C8B-B14F-4D97-AF65-F5344CB8AC3E}">
        <p14:creationId xmlns:p14="http://schemas.microsoft.com/office/powerpoint/2010/main" val="3855094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69BCC7"/>
        </a:solidFill>
        <a:effectLst/>
      </p:bgPr>
    </p:bg>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497393" y="764704"/>
            <a:ext cx="5326303" cy="1143000"/>
          </a:xfrm>
        </p:spPr>
        <p:txBody>
          <a:bodyPr>
            <a:normAutofit/>
          </a:bodyPr>
          <a:lstStyle/>
          <a:p>
            <a:pPr algn="l" eaLnBrk="1" hangingPunct="1"/>
            <a:r>
              <a:rPr altLang="en-US" sz="4800" b="1" dirty="0" err="1">
                <a:solidFill>
                  <a:schemeClr val="tx2">
                    <a:lumMod val="10000"/>
                    <a:lumOff val="90000"/>
                  </a:schemeClr>
                </a:solidFill>
                <a:latin typeface="微軟正黑體" panose="020B0604030504040204" pitchFamily="34" charset="-120"/>
                <a:ea typeface="微軟正黑體" panose="020B0604030504040204" pitchFamily="34" charset="-120"/>
              </a:rPr>
              <a:t>入學方式核心精神</a:t>
            </a:r>
            <a:endParaRPr altLang="en-US" sz="4800" b="1" dirty="0">
              <a:solidFill>
                <a:schemeClr val="tx2">
                  <a:lumMod val="10000"/>
                  <a:lumOff val="90000"/>
                </a:schemeClr>
              </a:solidFill>
              <a:latin typeface="微軟正黑體" panose="020B0604030504040204" pitchFamily="34" charset="-120"/>
              <a:ea typeface="微軟正黑體" panose="020B0604030504040204" pitchFamily="34" charset="-120"/>
            </a:endParaRPr>
          </a:p>
        </p:txBody>
      </p:sp>
      <p:sp>
        <p:nvSpPr>
          <p:cNvPr id="5" name="Rectangle 18"/>
          <p:cNvSpPr txBox="1">
            <a:spLocks noChangeArrowheads="1"/>
          </p:cNvSpPr>
          <p:nvPr/>
        </p:nvSpPr>
        <p:spPr bwMode="auto">
          <a:xfrm>
            <a:off x="3022240" y="1695464"/>
            <a:ext cx="6408738" cy="1701800"/>
          </a:xfrm>
          <a:prstGeom prst="rect">
            <a:avLst/>
          </a:prstGeom>
          <a:noFill/>
          <a:ln>
            <a:noFill/>
          </a:ln>
        </p:spPr>
        <p:txBody>
          <a:bodyPr anchor="ct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fontAlgn="auto" hangingPunct="1">
              <a:lnSpc>
                <a:spcPts val="5200"/>
              </a:lnSpc>
              <a:spcBef>
                <a:spcPts val="3600"/>
              </a:spcBef>
              <a:spcAft>
                <a:spcPts val="1800"/>
              </a:spcAft>
              <a:defRPr/>
            </a:pPr>
            <a:r>
              <a:rPr kumimoji="0" lang="zh-TW" altLang="en-US" sz="4400" b="1" dirty="0">
                <a:solidFill>
                  <a:schemeClr val="accent1">
                    <a:lumMod val="40000"/>
                    <a:lumOff val="60000"/>
                  </a:schemeClr>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選你所適、愛你所選</a:t>
            </a:r>
            <a:br>
              <a:rPr kumimoji="0" lang="en-US" altLang="zh-TW" sz="4400" b="1" dirty="0">
                <a:solidFill>
                  <a:schemeClr val="accent1">
                    <a:lumMod val="40000"/>
                    <a:lumOff val="60000"/>
                  </a:schemeClr>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br>
            <a:r>
              <a:rPr kumimoji="0" lang="zh-TW" altLang="en-US" sz="4400" b="1" dirty="0">
                <a:solidFill>
                  <a:schemeClr val="accent1">
                    <a:lumMod val="40000"/>
                    <a:lumOff val="60000"/>
                  </a:schemeClr>
                </a:solidFill>
                <a:effectLst>
                  <a:outerShdw blurRad="38100" dist="38100" dir="2700000" algn="tl">
                    <a:srgbClr val="C0C0C0"/>
                  </a:outerShdw>
                </a:effectLst>
                <a:latin typeface="微軟正黑體" panose="020B0604030504040204" pitchFamily="34" charset="-120"/>
                <a:ea typeface="微軟正黑體" panose="020B0604030504040204" pitchFamily="34" charset="-120"/>
              </a:rPr>
              <a:t>成就每一個你</a:t>
            </a:r>
          </a:p>
        </p:txBody>
      </p:sp>
      <p:sp>
        <p:nvSpPr>
          <p:cNvPr id="42" name="MH_Other_2">
            <a:extLst>
              <a:ext uri="{FF2B5EF4-FFF2-40B4-BE49-F238E27FC236}">
                <a16:creationId xmlns:a16="http://schemas.microsoft.com/office/drawing/2014/main" id="{36521CA5-6D38-456C-AD50-BAD4A0028F80}"/>
              </a:ext>
            </a:extLst>
          </p:cNvPr>
          <p:cNvSpPr/>
          <p:nvPr>
            <p:custDataLst>
              <p:tags r:id="rId1"/>
            </p:custDataLst>
          </p:nvPr>
        </p:nvSpPr>
        <p:spPr>
          <a:xfrm>
            <a:off x="4104429" y="4409821"/>
            <a:ext cx="633460" cy="85781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endParaRPr>
          </a:p>
        </p:txBody>
      </p:sp>
      <p:grpSp>
        <p:nvGrpSpPr>
          <p:cNvPr id="2" name="群組 1">
            <a:extLst>
              <a:ext uri="{FF2B5EF4-FFF2-40B4-BE49-F238E27FC236}">
                <a16:creationId xmlns:a16="http://schemas.microsoft.com/office/drawing/2014/main" id="{60369FCC-6244-4959-A2C7-D441DC39B539}"/>
              </a:ext>
            </a:extLst>
          </p:cNvPr>
          <p:cNvGrpSpPr/>
          <p:nvPr/>
        </p:nvGrpSpPr>
        <p:grpSpPr>
          <a:xfrm>
            <a:off x="1271464" y="3468382"/>
            <a:ext cx="2639184" cy="2740691"/>
            <a:chOff x="1271464" y="3468382"/>
            <a:chExt cx="2639184" cy="2740691"/>
          </a:xfrm>
        </p:grpSpPr>
        <p:grpSp>
          <p:nvGrpSpPr>
            <p:cNvPr id="43" name="组合 4">
              <a:extLst>
                <a:ext uri="{FF2B5EF4-FFF2-40B4-BE49-F238E27FC236}">
                  <a16:creationId xmlns:a16="http://schemas.microsoft.com/office/drawing/2014/main" id="{AF2D0716-9D76-4948-86EB-E3909DD566A5}"/>
                </a:ext>
              </a:extLst>
            </p:cNvPr>
            <p:cNvGrpSpPr/>
            <p:nvPr/>
          </p:nvGrpSpPr>
          <p:grpSpPr>
            <a:xfrm>
              <a:off x="1271464" y="3468382"/>
              <a:ext cx="2639184" cy="2740691"/>
              <a:chOff x="1092202" y="1959998"/>
              <a:chExt cx="1769801" cy="1837870"/>
            </a:xfrm>
          </p:grpSpPr>
          <p:sp>
            <p:nvSpPr>
              <p:cNvPr id="44" name="MH_SubTitle_1">
                <a:extLst>
                  <a:ext uri="{FF2B5EF4-FFF2-40B4-BE49-F238E27FC236}">
                    <a16:creationId xmlns:a16="http://schemas.microsoft.com/office/drawing/2014/main" id="{1C87D62A-E86A-4C1B-951D-F6A9634EB3F7}"/>
                  </a:ext>
                </a:extLst>
              </p:cNvPr>
              <p:cNvSpPr/>
              <p:nvPr>
                <p:custDataLst>
                  <p:tags r:id="rId7"/>
                </p:custDataLst>
              </p:nvPr>
            </p:nvSpPr>
            <p:spPr>
              <a:xfrm>
                <a:off x="1139644" y="2075509"/>
                <a:ext cx="1606847" cy="1606847"/>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rgbClr val="FFFFFF"/>
                  </a:solidFill>
                  <a:cs typeface="Mangal" panose="02040503050203030202" pitchFamily="18" charset="0"/>
                </a:endParaRPr>
              </a:p>
            </p:txBody>
          </p:sp>
          <p:sp>
            <p:nvSpPr>
              <p:cNvPr id="45" name="MH_Other_1">
                <a:extLst>
                  <a:ext uri="{FF2B5EF4-FFF2-40B4-BE49-F238E27FC236}">
                    <a16:creationId xmlns:a16="http://schemas.microsoft.com/office/drawing/2014/main" id="{B4B6D315-90ED-4A05-93FB-37F692FDC7F6}"/>
                  </a:ext>
                </a:extLst>
              </p:cNvPr>
              <p:cNvSpPr/>
              <p:nvPr>
                <p:custDataLst>
                  <p:tags r:id="rId8"/>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grpSp>
        <p:sp>
          <p:nvSpPr>
            <p:cNvPr id="27" name="Text Box 37"/>
            <p:cNvSpPr txBox="1">
              <a:spLocks noChangeArrowheads="1"/>
            </p:cNvSpPr>
            <p:nvPr/>
          </p:nvSpPr>
          <p:spPr bwMode="gray">
            <a:xfrm>
              <a:off x="1598862" y="4053896"/>
              <a:ext cx="189287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ts val="1800"/>
                </a:spcBef>
                <a:buFont typeface="Arial" pitchFamily="34" charset="0"/>
                <a:buChar char="•"/>
                <a:defRPr sz="2400">
                  <a:solidFill>
                    <a:schemeClr val="tx1"/>
                  </a:solidFill>
                  <a:latin typeface="Microsoft JhengHei UI" pitchFamily="34" charset="-120"/>
                  <a:ea typeface="Microsoft JhengHei UI" pitchFamily="34" charset="-120"/>
                </a:defRPr>
              </a:lvl1pPr>
              <a:lvl2pPr marL="742950" indent="-285750">
                <a:spcBef>
                  <a:spcPts val="1200"/>
                </a:spcBef>
                <a:buFont typeface="Arial" pitchFamily="34" charset="0"/>
                <a:buChar char="•"/>
                <a:defRPr sz="2000">
                  <a:solidFill>
                    <a:schemeClr val="tx1"/>
                  </a:solidFill>
                  <a:latin typeface="Microsoft JhengHei UI" pitchFamily="34" charset="-120"/>
                  <a:ea typeface="Microsoft JhengHei UI" pitchFamily="34" charset="-120"/>
                </a:defRPr>
              </a:lvl2pPr>
              <a:lvl3pPr marL="1143000" indent="-228600">
                <a:spcBef>
                  <a:spcPts val="800"/>
                </a:spcBef>
                <a:buFont typeface="Arial" pitchFamily="34" charset="0"/>
                <a:buChar char="•"/>
                <a:defRPr>
                  <a:solidFill>
                    <a:schemeClr val="tx1"/>
                  </a:solidFill>
                  <a:latin typeface="Microsoft JhengHei UI" pitchFamily="34" charset="-120"/>
                  <a:ea typeface="Microsoft JhengHei UI" pitchFamily="34" charset="-120"/>
                </a:defRPr>
              </a:lvl3pPr>
              <a:lvl4pPr marL="16002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4pPr>
              <a:lvl5pPr marL="20574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5pPr>
              <a:lvl6pPr marL="25146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6pPr>
              <a:lvl7pPr marL="29718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7pPr>
              <a:lvl8pPr marL="34290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8pPr>
              <a:lvl9pPr marL="38862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9pPr>
            </a:lstStyle>
            <a:p>
              <a:pPr algn="ctr" eaLnBrk="1" fontAlgn="auto" hangingPunct="1">
                <a:spcBef>
                  <a:spcPts val="600"/>
                </a:spcBef>
                <a:spcAft>
                  <a:spcPts val="0"/>
                </a:spcAft>
                <a:buNone/>
              </a:pP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適性</a:t>
              </a:r>
              <a:br>
                <a:rPr kumimoji="0" lang="en-US" altLang="zh-TW"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b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發展</a:t>
              </a:r>
            </a:p>
          </p:txBody>
        </p:sp>
      </p:grpSp>
      <p:sp>
        <p:nvSpPr>
          <p:cNvPr id="49" name="MH_Other_2">
            <a:extLst>
              <a:ext uri="{FF2B5EF4-FFF2-40B4-BE49-F238E27FC236}">
                <a16:creationId xmlns:a16="http://schemas.microsoft.com/office/drawing/2014/main" id="{811A2807-38E6-4535-B522-989AB3544D3A}"/>
              </a:ext>
            </a:extLst>
          </p:cNvPr>
          <p:cNvSpPr/>
          <p:nvPr>
            <p:custDataLst>
              <p:tags r:id="rId2"/>
            </p:custDataLst>
          </p:nvPr>
        </p:nvSpPr>
        <p:spPr>
          <a:xfrm>
            <a:off x="7690217" y="4378205"/>
            <a:ext cx="633460" cy="85781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endParaRPr>
          </a:p>
        </p:txBody>
      </p:sp>
      <p:grpSp>
        <p:nvGrpSpPr>
          <p:cNvPr id="3" name="群組 2">
            <a:extLst>
              <a:ext uri="{FF2B5EF4-FFF2-40B4-BE49-F238E27FC236}">
                <a16:creationId xmlns:a16="http://schemas.microsoft.com/office/drawing/2014/main" id="{E46885BF-5E0C-4AB1-8580-869CF2743D92}"/>
              </a:ext>
            </a:extLst>
          </p:cNvPr>
          <p:cNvGrpSpPr/>
          <p:nvPr/>
        </p:nvGrpSpPr>
        <p:grpSpPr>
          <a:xfrm>
            <a:off x="4907017" y="3468382"/>
            <a:ext cx="2639184" cy="2740691"/>
            <a:chOff x="4907017" y="3468382"/>
            <a:chExt cx="2639184" cy="2740691"/>
          </a:xfrm>
        </p:grpSpPr>
        <p:grpSp>
          <p:nvGrpSpPr>
            <p:cNvPr id="46" name="组合 4">
              <a:extLst>
                <a:ext uri="{FF2B5EF4-FFF2-40B4-BE49-F238E27FC236}">
                  <a16:creationId xmlns:a16="http://schemas.microsoft.com/office/drawing/2014/main" id="{9BFAAE90-3A63-4C36-B1ED-81CE3C25F90D}"/>
                </a:ext>
              </a:extLst>
            </p:cNvPr>
            <p:cNvGrpSpPr/>
            <p:nvPr/>
          </p:nvGrpSpPr>
          <p:grpSpPr>
            <a:xfrm>
              <a:off x="4907017" y="3468382"/>
              <a:ext cx="2639184" cy="2740691"/>
              <a:chOff x="1092202" y="1959998"/>
              <a:chExt cx="1769801" cy="1837870"/>
            </a:xfrm>
          </p:grpSpPr>
          <p:sp>
            <p:nvSpPr>
              <p:cNvPr id="47" name="MH_SubTitle_1">
                <a:extLst>
                  <a:ext uri="{FF2B5EF4-FFF2-40B4-BE49-F238E27FC236}">
                    <a16:creationId xmlns:a16="http://schemas.microsoft.com/office/drawing/2014/main" id="{E75F84F8-6784-42F7-8F22-D6B9142E2B68}"/>
                  </a:ext>
                </a:extLst>
              </p:cNvPr>
              <p:cNvSpPr/>
              <p:nvPr>
                <p:custDataLst>
                  <p:tags r:id="rId5"/>
                </p:custDataLst>
              </p:nvPr>
            </p:nvSpPr>
            <p:spPr>
              <a:xfrm>
                <a:off x="1139644" y="2075509"/>
                <a:ext cx="1606847" cy="1606847"/>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rgbClr val="FFFFFF"/>
                  </a:solidFill>
                  <a:cs typeface="Mangal" panose="02040503050203030202" pitchFamily="18" charset="0"/>
                </a:endParaRPr>
              </a:p>
            </p:txBody>
          </p:sp>
          <p:sp>
            <p:nvSpPr>
              <p:cNvPr id="48" name="MH_Other_1">
                <a:extLst>
                  <a:ext uri="{FF2B5EF4-FFF2-40B4-BE49-F238E27FC236}">
                    <a16:creationId xmlns:a16="http://schemas.microsoft.com/office/drawing/2014/main" id="{39F776DC-EF8C-47E3-9311-3E9D70F6A5E3}"/>
                  </a:ext>
                </a:extLst>
              </p:cNvPr>
              <p:cNvSpPr/>
              <p:nvPr>
                <p:custDataLst>
                  <p:tags r:id="rId6"/>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grpSp>
        <p:sp>
          <p:nvSpPr>
            <p:cNvPr id="53" name="Text Box 37">
              <a:extLst>
                <a:ext uri="{FF2B5EF4-FFF2-40B4-BE49-F238E27FC236}">
                  <a16:creationId xmlns:a16="http://schemas.microsoft.com/office/drawing/2014/main" id="{7FC020F8-17C2-444C-AE3B-15CFFA511BBC}"/>
                </a:ext>
              </a:extLst>
            </p:cNvPr>
            <p:cNvSpPr txBox="1">
              <a:spLocks noChangeArrowheads="1"/>
            </p:cNvSpPr>
            <p:nvPr/>
          </p:nvSpPr>
          <p:spPr bwMode="gray">
            <a:xfrm>
              <a:off x="5229417" y="4053896"/>
              <a:ext cx="189287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ts val="1800"/>
                </a:spcBef>
                <a:buFont typeface="Arial" pitchFamily="34" charset="0"/>
                <a:buChar char="•"/>
                <a:defRPr sz="2400">
                  <a:solidFill>
                    <a:schemeClr val="tx1"/>
                  </a:solidFill>
                  <a:latin typeface="Microsoft JhengHei UI" pitchFamily="34" charset="-120"/>
                  <a:ea typeface="Microsoft JhengHei UI" pitchFamily="34" charset="-120"/>
                </a:defRPr>
              </a:lvl1pPr>
              <a:lvl2pPr marL="742950" indent="-285750">
                <a:spcBef>
                  <a:spcPts val="1200"/>
                </a:spcBef>
                <a:buFont typeface="Arial" pitchFamily="34" charset="0"/>
                <a:buChar char="•"/>
                <a:defRPr sz="2000">
                  <a:solidFill>
                    <a:schemeClr val="tx1"/>
                  </a:solidFill>
                  <a:latin typeface="Microsoft JhengHei UI" pitchFamily="34" charset="-120"/>
                  <a:ea typeface="Microsoft JhengHei UI" pitchFamily="34" charset="-120"/>
                </a:defRPr>
              </a:lvl2pPr>
              <a:lvl3pPr marL="1143000" indent="-228600">
                <a:spcBef>
                  <a:spcPts val="800"/>
                </a:spcBef>
                <a:buFont typeface="Arial" pitchFamily="34" charset="0"/>
                <a:buChar char="•"/>
                <a:defRPr>
                  <a:solidFill>
                    <a:schemeClr val="tx1"/>
                  </a:solidFill>
                  <a:latin typeface="Microsoft JhengHei UI" pitchFamily="34" charset="-120"/>
                  <a:ea typeface="Microsoft JhengHei UI" pitchFamily="34" charset="-120"/>
                </a:defRPr>
              </a:lvl3pPr>
              <a:lvl4pPr marL="16002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4pPr>
              <a:lvl5pPr marL="20574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5pPr>
              <a:lvl6pPr marL="25146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6pPr>
              <a:lvl7pPr marL="29718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7pPr>
              <a:lvl8pPr marL="34290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8pPr>
              <a:lvl9pPr marL="38862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9pPr>
            </a:lstStyle>
            <a:p>
              <a:pPr algn="ctr" eaLnBrk="1" fontAlgn="auto" hangingPunct="1">
                <a:spcBef>
                  <a:spcPct val="0"/>
                </a:spcBef>
                <a:spcAft>
                  <a:spcPts val="0"/>
                </a:spcAft>
                <a:buNone/>
              </a:pP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適性</a:t>
              </a:r>
              <a:br>
                <a:rPr kumimoji="0" lang="en-US" altLang="zh-TW"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b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入學</a:t>
              </a:r>
            </a:p>
          </p:txBody>
        </p:sp>
      </p:grpSp>
      <p:grpSp>
        <p:nvGrpSpPr>
          <p:cNvPr id="6" name="群組 5">
            <a:extLst>
              <a:ext uri="{FF2B5EF4-FFF2-40B4-BE49-F238E27FC236}">
                <a16:creationId xmlns:a16="http://schemas.microsoft.com/office/drawing/2014/main" id="{CE4836DA-0634-4226-A029-9AB405431E2F}"/>
              </a:ext>
            </a:extLst>
          </p:cNvPr>
          <p:cNvGrpSpPr/>
          <p:nvPr/>
        </p:nvGrpSpPr>
        <p:grpSpPr>
          <a:xfrm>
            <a:off x="8472264" y="3468382"/>
            <a:ext cx="2639184" cy="2740691"/>
            <a:chOff x="8472264" y="3468382"/>
            <a:chExt cx="2639184" cy="2740691"/>
          </a:xfrm>
        </p:grpSpPr>
        <p:grpSp>
          <p:nvGrpSpPr>
            <p:cNvPr id="50" name="组合 4">
              <a:extLst>
                <a:ext uri="{FF2B5EF4-FFF2-40B4-BE49-F238E27FC236}">
                  <a16:creationId xmlns:a16="http://schemas.microsoft.com/office/drawing/2014/main" id="{6920D7D7-7746-4BAE-8057-7BF606F6D83F}"/>
                </a:ext>
              </a:extLst>
            </p:cNvPr>
            <p:cNvGrpSpPr/>
            <p:nvPr/>
          </p:nvGrpSpPr>
          <p:grpSpPr>
            <a:xfrm>
              <a:off x="8472264" y="3468382"/>
              <a:ext cx="2639184" cy="2740691"/>
              <a:chOff x="1092202" y="1959998"/>
              <a:chExt cx="1769801" cy="1837870"/>
            </a:xfrm>
          </p:grpSpPr>
          <p:sp>
            <p:nvSpPr>
              <p:cNvPr id="51" name="MH_SubTitle_1">
                <a:extLst>
                  <a:ext uri="{FF2B5EF4-FFF2-40B4-BE49-F238E27FC236}">
                    <a16:creationId xmlns:a16="http://schemas.microsoft.com/office/drawing/2014/main" id="{7DDD1E86-F388-486C-A21D-0E753A388CB1}"/>
                  </a:ext>
                </a:extLst>
              </p:cNvPr>
              <p:cNvSpPr/>
              <p:nvPr>
                <p:custDataLst>
                  <p:tags r:id="rId3"/>
                </p:custDataLst>
              </p:nvPr>
            </p:nvSpPr>
            <p:spPr>
              <a:xfrm>
                <a:off x="1139644" y="2075509"/>
                <a:ext cx="1606847" cy="1606847"/>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rgbClr val="FFFFFF"/>
                  </a:solidFill>
                  <a:cs typeface="Mangal" panose="02040503050203030202" pitchFamily="18" charset="0"/>
                </a:endParaRPr>
              </a:p>
            </p:txBody>
          </p:sp>
          <p:sp>
            <p:nvSpPr>
              <p:cNvPr id="52" name="MH_Other_1">
                <a:extLst>
                  <a:ext uri="{FF2B5EF4-FFF2-40B4-BE49-F238E27FC236}">
                    <a16:creationId xmlns:a16="http://schemas.microsoft.com/office/drawing/2014/main" id="{B030EA1C-F44C-4A90-8593-BD7F45E2D984}"/>
                  </a:ext>
                </a:extLst>
              </p:cNvPr>
              <p:cNvSpPr/>
              <p:nvPr>
                <p:custDataLst>
                  <p:tags r:id="rId4"/>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grpSp>
        <p:sp>
          <p:nvSpPr>
            <p:cNvPr id="54" name="Text Box 37">
              <a:extLst>
                <a:ext uri="{FF2B5EF4-FFF2-40B4-BE49-F238E27FC236}">
                  <a16:creationId xmlns:a16="http://schemas.microsoft.com/office/drawing/2014/main" id="{DF9E8DE6-EECA-45EE-A8D4-8187BA455FB7}"/>
                </a:ext>
              </a:extLst>
            </p:cNvPr>
            <p:cNvSpPr txBox="1">
              <a:spLocks noChangeArrowheads="1"/>
            </p:cNvSpPr>
            <p:nvPr/>
          </p:nvSpPr>
          <p:spPr bwMode="gray">
            <a:xfrm>
              <a:off x="8868875" y="4053896"/>
              <a:ext cx="189287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ts val="1800"/>
                </a:spcBef>
                <a:buFont typeface="Arial" pitchFamily="34" charset="0"/>
                <a:buChar char="•"/>
                <a:defRPr sz="2400">
                  <a:solidFill>
                    <a:schemeClr val="tx1"/>
                  </a:solidFill>
                  <a:latin typeface="Microsoft JhengHei UI" pitchFamily="34" charset="-120"/>
                  <a:ea typeface="Microsoft JhengHei UI" pitchFamily="34" charset="-120"/>
                </a:defRPr>
              </a:lvl1pPr>
              <a:lvl2pPr marL="742950" indent="-285750">
                <a:spcBef>
                  <a:spcPts val="1200"/>
                </a:spcBef>
                <a:buFont typeface="Arial" pitchFamily="34" charset="0"/>
                <a:buChar char="•"/>
                <a:defRPr sz="2000">
                  <a:solidFill>
                    <a:schemeClr val="tx1"/>
                  </a:solidFill>
                  <a:latin typeface="Microsoft JhengHei UI" pitchFamily="34" charset="-120"/>
                  <a:ea typeface="Microsoft JhengHei UI" pitchFamily="34" charset="-120"/>
                </a:defRPr>
              </a:lvl2pPr>
              <a:lvl3pPr marL="1143000" indent="-228600">
                <a:spcBef>
                  <a:spcPts val="800"/>
                </a:spcBef>
                <a:buFont typeface="Arial" pitchFamily="34" charset="0"/>
                <a:buChar char="•"/>
                <a:defRPr>
                  <a:solidFill>
                    <a:schemeClr val="tx1"/>
                  </a:solidFill>
                  <a:latin typeface="Microsoft JhengHei UI" pitchFamily="34" charset="-120"/>
                  <a:ea typeface="Microsoft JhengHei UI" pitchFamily="34" charset="-120"/>
                </a:defRPr>
              </a:lvl3pPr>
              <a:lvl4pPr marL="16002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4pPr>
              <a:lvl5pPr marL="2057400" indent="-228600">
                <a:spcBef>
                  <a:spcPts val="600"/>
                </a:spcBef>
                <a:buFont typeface="Arial" pitchFamily="34" charset="0"/>
                <a:buChar char="•"/>
                <a:defRPr sz="1600">
                  <a:solidFill>
                    <a:schemeClr val="tx1"/>
                  </a:solidFill>
                  <a:latin typeface="Microsoft JhengHei UI" pitchFamily="34" charset="-120"/>
                  <a:ea typeface="Microsoft JhengHei UI" pitchFamily="34" charset="-120"/>
                </a:defRPr>
              </a:lvl5pPr>
              <a:lvl6pPr marL="25146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6pPr>
              <a:lvl7pPr marL="29718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7pPr>
              <a:lvl8pPr marL="34290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8pPr>
              <a:lvl9pPr marL="3886200" indent="-228600" eaLnBrk="0" fontAlgn="base" hangingPunct="0">
                <a:spcBef>
                  <a:spcPts val="600"/>
                </a:spcBef>
                <a:spcAft>
                  <a:spcPct val="0"/>
                </a:spcAft>
                <a:buFont typeface="Arial" pitchFamily="34" charset="0"/>
                <a:buChar char="•"/>
                <a:defRPr sz="1600">
                  <a:solidFill>
                    <a:schemeClr val="tx1"/>
                  </a:solidFill>
                  <a:latin typeface="Microsoft JhengHei UI" pitchFamily="34" charset="-120"/>
                  <a:ea typeface="Microsoft JhengHei UI" pitchFamily="34" charset="-120"/>
                </a:defRPr>
              </a:lvl9pPr>
            </a:lstStyle>
            <a:p>
              <a:pPr algn="ctr" eaLnBrk="1" fontAlgn="auto" hangingPunct="1">
                <a:spcBef>
                  <a:spcPct val="0"/>
                </a:spcBef>
                <a:spcAft>
                  <a:spcPts val="0"/>
                </a:spcAft>
                <a:buNone/>
              </a:pP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適性</a:t>
              </a:r>
              <a:br>
                <a:rPr kumimoji="0" lang="en-US" altLang="zh-TW"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br>
              <a:r>
                <a:rPr kumimoji="0" lang="zh-TW" altLang="en-US" sz="4800" b="1" dirty="0">
                  <a:solidFill>
                    <a:schemeClr val="accent1">
                      <a:lumMod val="50000"/>
                    </a:schemeClr>
                  </a:solidFill>
                  <a:effectLst>
                    <a:glow rad="101600">
                      <a:schemeClr val="bg1">
                        <a:alpha val="60000"/>
                      </a:schemeClr>
                    </a:glow>
                  </a:effectLst>
                  <a:latin typeface="微軟正黑體" panose="020B0604030504040204" pitchFamily="34" charset="-120"/>
                  <a:ea typeface="微軟正黑體" panose="020B0604030504040204" pitchFamily="34" charset="-120"/>
                </a:rPr>
                <a:t>揚才</a:t>
              </a:r>
            </a:p>
          </p:txBody>
        </p:sp>
      </p:grpSp>
      <p:sp>
        <p:nvSpPr>
          <p:cNvPr id="22" name="Freeform 27">
            <a:extLst>
              <a:ext uri="{FF2B5EF4-FFF2-40B4-BE49-F238E27FC236}">
                <a16:creationId xmlns:a16="http://schemas.microsoft.com/office/drawing/2014/main" id="{977CA524-6A3D-4DAB-9F1C-F98C577B9382}"/>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10"/>
            <a:stretch>
              <a:fillRect/>
            </a:stretch>
          </a:blipFill>
        </p:spPr>
      </p:sp>
    </p:spTree>
    <p:extLst>
      <p:ext uri="{BB962C8B-B14F-4D97-AF65-F5344CB8AC3E}">
        <p14:creationId xmlns:p14="http://schemas.microsoft.com/office/powerpoint/2010/main" val="23541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50" fill="hold"/>
                                        <p:tgtEl>
                                          <p:spTgt spid="2"/>
                                        </p:tgtEl>
                                        <p:attrNameLst>
                                          <p:attrName>ppt_x</p:attrName>
                                        </p:attrNameLst>
                                      </p:cBhvr>
                                      <p:tavLst>
                                        <p:tav tm="0">
                                          <p:val>
                                            <p:strVal val="0-#ppt_w/2"/>
                                          </p:val>
                                        </p:tav>
                                        <p:tav tm="100000">
                                          <p:val>
                                            <p:strVal val="#ppt_x"/>
                                          </p:val>
                                        </p:tav>
                                      </p:tavLst>
                                    </p:anim>
                                    <p:anim calcmode="lin" valueType="num">
                                      <p:cBhvr additive="base">
                                        <p:cTn id="14" dur="25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250"/>
                                        <p:tgtEl>
                                          <p:spTgt spid="42"/>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50" fill="hold"/>
                                        <p:tgtEl>
                                          <p:spTgt spid="3"/>
                                        </p:tgtEl>
                                        <p:attrNameLst>
                                          <p:attrName>ppt_x</p:attrName>
                                        </p:attrNameLst>
                                      </p:cBhvr>
                                      <p:tavLst>
                                        <p:tav tm="0">
                                          <p:val>
                                            <p:strVal val="0-#ppt_w/2"/>
                                          </p:val>
                                        </p:tav>
                                        <p:tav tm="100000">
                                          <p:val>
                                            <p:strVal val="#ppt_x"/>
                                          </p:val>
                                        </p:tav>
                                      </p:tavLst>
                                    </p:anim>
                                    <p:anim calcmode="lin" valueType="num">
                                      <p:cBhvr additive="base">
                                        <p:cTn id="23" dur="25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250"/>
                                        <p:tgtEl>
                                          <p:spTgt spid="49"/>
                                        </p:tgtEl>
                                      </p:cBhvr>
                                    </p:animEffect>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250" fill="hold"/>
                                        <p:tgtEl>
                                          <p:spTgt spid="6"/>
                                        </p:tgtEl>
                                        <p:attrNameLst>
                                          <p:attrName>ppt_x</p:attrName>
                                        </p:attrNameLst>
                                      </p:cBhvr>
                                      <p:tavLst>
                                        <p:tav tm="0">
                                          <p:val>
                                            <p:strVal val="0-#ppt_w/2"/>
                                          </p:val>
                                        </p:tav>
                                        <p:tav tm="100000">
                                          <p:val>
                                            <p:strVal val="#ppt_x"/>
                                          </p:val>
                                        </p:tav>
                                      </p:tavLst>
                                    </p:anim>
                                    <p:anim calcmode="lin" valueType="num">
                                      <p:cBhvr additive="base">
                                        <p:cTn id="32"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2" grpId="0" animBg="1"/>
      <p:bldP spid="4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4" name="Freeform 2524">
            <a:extLst>
              <a:ext uri="{FF2B5EF4-FFF2-40B4-BE49-F238E27FC236}">
                <a16:creationId xmlns:a16="http://schemas.microsoft.com/office/drawing/2014/main" id="{F968DA5E-7EA7-46D4-B1F0-F0F8026E6C6D}"/>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157">
            <a:extLst>
              <a:ext uri="{FF2B5EF4-FFF2-40B4-BE49-F238E27FC236}">
                <a16:creationId xmlns:a16="http://schemas.microsoft.com/office/drawing/2014/main" id="{55576236-A1F1-4E01-A696-30634A2F2A1F}"/>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文本框 5">
            <a:extLst>
              <a:ext uri="{FF2B5EF4-FFF2-40B4-BE49-F238E27FC236}">
                <a16:creationId xmlns:a16="http://schemas.microsoft.com/office/drawing/2014/main" id="{34400C00-7F02-4E13-BA09-9D403EE22019}"/>
              </a:ext>
            </a:extLst>
          </p:cNvPr>
          <p:cNvSpPr txBox="1"/>
          <p:nvPr/>
        </p:nvSpPr>
        <p:spPr>
          <a:xfrm rot="-600000">
            <a:off x="3804303" y="2103071"/>
            <a:ext cx="4318847" cy="2308324"/>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rPr>
              <a:t>適性輔導志願選填</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endParaRPr>
          </a:p>
        </p:txBody>
      </p:sp>
      <p:sp>
        <p:nvSpPr>
          <p:cNvPr id="7" name="Freeform 2543">
            <a:extLst>
              <a:ext uri="{FF2B5EF4-FFF2-40B4-BE49-F238E27FC236}">
                <a16:creationId xmlns:a16="http://schemas.microsoft.com/office/drawing/2014/main" id="{9F96C901-9FA9-4C97-A604-3A148341DF65}"/>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545">
            <a:extLst>
              <a:ext uri="{FF2B5EF4-FFF2-40B4-BE49-F238E27FC236}">
                <a16:creationId xmlns:a16="http://schemas.microsoft.com/office/drawing/2014/main" id="{2B966618-CC2A-469B-8A21-B58A0D31E882}"/>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519">
            <a:extLst>
              <a:ext uri="{FF2B5EF4-FFF2-40B4-BE49-F238E27FC236}">
                <a16:creationId xmlns:a16="http://schemas.microsoft.com/office/drawing/2014/main" id="{8F1A708E-EA07-4671-A338-108C8B2D1A2F}"/>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520">
            <a:extLst>
              <a:ext uri="{FF2B5EF4-FFF2-40B4-BE49-F238E27FC236}">
                <a16:creationId xmlns:a16="http://schemas.microsoft.com/office/drawing/2014/main" id="{66910FC0-1D3F-488A-ABE1-F52AA35AE383}"/>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521">
            <a:extLst>
              <a:ext uri="{FF2B5EF4-FFF2-40B4-BE49-F238E27FC236}">
                <a16:creationId xmlns:a16="http://schemas.microsoft.com/office/drawing/2014/main" id="{C4131573-5E7C-40CC-B318-F1952D7D3054}"/>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2" name="Freeform 2531">
            <a:extLst>
              <a:ext uri="{FF2B5EF4-FFF2-40B4-BE49-F238E27FC236}">
                <a16:creationId xmlns:a16="http://schemas.microsoft.com/office/drawing/2014/main" id="{31B2C26E-3361-47A2-9A55-3BAED7E0CE98}"/>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532">
            <a:extLst>
              <a:ext uri="{FF2B5EF4-FFF2-40B4-BE49-F238E27FC236}">
                <a16:creationId xmlns:a16="http://schemas.microsoft.com/office/drawing/2014/main" id="{B73E45E4-FDC7-4BB0-987A-4246AFDA8289}"/>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533">
            <a:extLst>
              <a:ext uri="{FF2B5EF4-FFF2-40B4-BE49-F238E27FC236}">
                <a16:creationId xmlns:a16="http://schemas.microsoft.com/office/drawing/2014/main" id="{1F48BF84-B338-44A3-891B-D382AABA4D71}"/>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541">
            <a:extLst>
              <a:ext uri="{FF2B5EF4-FFF2-40B4-BE49-F238E27FC236}">
                <a16:creationId xmlns:a16="http://schemas.microsoft.com/office/drawing/2014/main" id="{17AA96B7-A025-4E51-8EA4-8A88D160BE8E}"/>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536">
            <a:extLst>
              <a:ext uri="{FF2B5EF4-FFF2-40B4-BE49-F238E27FC236}">
                <a16:creationId xmlns:a16="http://schemas.microsoft.com/office/drawing/2014/main" id="{4EBBC3F3-5631-455B-82EA-ADD7F4C139E1}"/>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518">
            <a:extLst>
              <a:ext uri="{FF2B5EF4-FFF2-40B4-BE49-F238E27FC236}">
                <a16:creationId xmlns:a16="http://schemas.microsoft.com/office/drawing/2014/main" id="{6D492CA6-B2A8-4B46-B5B1-90B3541CF2AD}"/>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5">
            <a:extLst>
              <a:ext uri="{FF2B5EF4-FFF2-40B4-BE49-F238E27FC236}">
                <a16:creationId xmlns:a16="http://schemas.microsoft.com/office/drawing/2014/main" id="{7AC25EAE-84E4-449D-9692-EF51629F1077}"/>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 name="群組 18">
            <a:extLst>
              <a:ext uri="{FF2B5EF4-FFF2-40B4-BE49-F238E27FC236}">
                <a16:creationId xmlns:a16="http://schemas.microsoft.com/office/drawing/2014/main" id="{0398DD91-6342-45F9-AABE-AEC8067A97D2}"/>
              </a:ext>
            </a:extLst>
          </p:cNvPr>
          <p:cNvGrpSpPr/>
          <p:nvPr/>
        </p:nvGrpSpPr>
        <p:grpSpPr>
          <a:xfrm>
            <a:off x="2470778" y="5211464"/>
            <a:ext cx="1947862" cy="700087"/>
            <a:chOff x="2470778" y="5211464"/>
            <a:chExt cx="1947862" cy="700087"/>
          </a:xfrm>
        </p:grpSpPr>
        <p:sp>
          <p:nvSpPr>
            <p:cNvPr id="20" name="Freeform 44">
              <a:extLst>
                <a:ext uri="{FF2B5EF4-FFF2-40B4-BE49-F238E27FC236}">
                  <a16:creationId xmlns:a16="http://schemas.microsoft.com/office/drawing/2014/main" id="{D6A2545D-9257-45E6-A6D1-7DA7E9DCA24F}"/>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5">
              <a:extLst>
                <a:ext uri="{FF2B5EF4-FFF2-40B4-BE49-F238E27FC236}">
                  <a16:creationId xmlns:a16="http://schemas.microsoft.com/office/drawing/2014/main" id="{92BA4671-88C6-4380-AA97-ADA663146E41}"/>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6">
              <a:extLst>
                <a:ext uri="{FF2B5EF4-FFF2-40B4-BE49-F238E27FC236}">
                  <a16:creationId xmlns:a16="http://schemas.microsoft.com/office/drawing/2014/main" id="{307497B7-57CC-4383-B766-BE514D75A091}"/>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7">
              <a:extLst>
                <a:ext uri="{FF2B5EF4-FFF2-40B4-BE49-F238E27FC236}">
                  <a16:creationId xmlns:a16="http://schemas.microsoft.com/office/drawing/2014/main" id="{A7C6DBB2-D1F2-44BF-9BF9-5C5AD756778A}"/>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8">
              <a:extLst>
                <a:ext uri="{FF2B5EF4-FFF2-40B4-BE49-F238E27FC236}">
                  <a16:creationId xmlns:a16="http://schemas.microsoft.com/office/drawing/2014/main" id="{69675EC3-D36C-4960-9C51-F16397B72C40}"/>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9">
              <a:extLst>
                <a:ext uri="{FF2B5EF4-FFF2-40B4-BE49-F238E27FC236}">
                  <a16:creationId xmlns:a16="http://schemas.microsoft.com/office/drawing/2014/main" id="{6D7755A4-8858-492A-B163-7536919A0073}"/>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2517">
            <a:extLst>
              <a:ext uri="{FF2B5EF4-FFF2-40B4-BE49-F238E27FC236}">
                <a16:creationId xmlns:a16="http://schemas.microsoft.com/office/drawing/2014/main" id="{B6587983-D147-477C-BE73-F9782E73C676}"/>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522">
            <a:extLst>
              <a:ext uri="{FF2B5EF4-FFF2-40B4-BE49-F238E27FC236}">
                <a16:creationId xmlns:a16="http://schemas.microsoft.com/office/drawing/2014/main" id="{ADE653B8-6CD7-40CD-887B-F02DFFF7B1F8}"/>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526">
            <a:extLst>
              <a:ext uri="{FF2B5EF4-FFF2-40B4-BE49-F238E27FC236}">
                <a16:creationId xmlns:a16="http://schemas.microsoft.com/office/drawing/2014/main" id="{63ADDFD9-FB9F-4A93-B0EE-7669DC1CBF54}"/>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534">
            <a:extLst>
              <a:ext uri="{FF2B5EF4-FFF2-40B4-BE49-F238E27FC236}">
                <a16:creationId xmlns:a16="http://schemas.microsoft.com/office/drawing/2014/main" id="{C031F606-73DB-4372-9A10-E571D493540C}"/>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546">
            <a:extLst>
              <a:ext uri="{FF2B5EF4-FFF2-40B4-BE49-F238E27FC236}">
                <a16:creationId xmlns:a16="http://schemas.microsoft.com/office/drawing/2014/main" id="{3F16A1B0-2569-4B36-8A1C-178F0E2AFED2}"/>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1" name="群組 30">
            <a:extLst>
              <a:ext uri="{FF2B5EF4-FFF2-40B4-BE49-F238E27FC236}">
                <a16:creationId xmlns:a16="http://schemas.microsoft.com/office/drawing/2014/main" id="{30C8ACFC-A028-4B5C-B31C-8A4236FA4676}"/>
              </a:ext>
            </a:extLst>
          </p:cNvPr>
          <p:cNvGrpSpPr/>
          <p:nvPr/>
        </p:nvGrpSpPr>
        <p:grpSpPr>
          <a:xfrm>
            <a:off x="8841854" y="2909726"/>
            <a:ext cx="2012950" cy="757238"/>
            <a:chOff x="8841854" y="2909726"/>
            <a:chExt cx="2012950" cy="757238"/>
          </a:xfrm>
        </p:grpSpPr>
        <p:sp>
          <p:nvSpPr>
            <p:cNvPr id="32" name="Freeform 90">
              <a:extLst>
                <a:ext uri="{FF2B5EF4-FFF2-40B4-BE49-F238E27FC236}">
                  <a16:creationId xmlns:a16="http://schemas.microsoft.com/office/drawing/2014/main" id="{259A7057-6404-4D4B-BE37-F9D135E1B525}"/>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3" name="群組 32">
              <a:extLst>
                <a:ext uri="{FF2B5EF4-FFF2-40B4-BE49-F238E27FC236}">
                  <a16:creationId xmlns:a16="http://schemas.microsoft.com/office/drawing/2014/main" id="{4A18D7A5-04CF-4CE4-BE0B-E23F17684186}"/>
                </a:ext>
              </a:extLst>
            </p:cNvPr>
            <p:cNvGrpSpPr/>
            <p:nvPr/>
          </p:nvGrpSpPr>
          <p:grpSpPr>
            <a:xfrm>
              <a:off x="8841854" y="2909726"/>
              <a:ext cx="2012950" cy="757238"/>
              <a:chOff x="8841854" y="2909726"/>
              <a:chExt cx="2012950" cy="757238"/>
            </a:xfrm>
          </p:grpSpPr>
          <p:sp>
            <p:nvSpPr>
              <p:cNvPr id="34" name="Freeform 87">
                <a:extLst>
                  <a:ext uri="{FF2B5EF4-FFF2-40B4-BE49-F238E27FC236}">
                    <a16:creationId xmlns:a16="http://schemas.microsoft.com/office/drawing/2014/main" id="{97D1A9B1-F913-4B7A-B8E2-36DA4437B781}"/>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8">
                <a:extLst>
                  <a:ext uri="{FF2B5EF4-FFF2-40B4-BE49-F238E27FC236}">
                    <a16:creationId xmlns:a16="http://schemas.microsoft.com/office/drawing/2014/main" id="{5446508C-5ABC-42A6-8A34-5DB3890C0381}"/>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9">
                <a:extLst>
                  <a:ext uri="{FF2B5EF4-FFF2-40B4-BE49-F238E27FC236}">
                    <a16:creationId xmlns:a16="http://schemas.microsoft.com/office/drawing/2014/main" id="{D3D43D1D-4162-4F99-A3E9-E49C88DE9D80}"/>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1">
                <a:extLst>
                  <a:ext uri="{FF2B5EF4-FFF2-40B4-BE49-F238E27FC236}">
                    <a16:creationId xmlns:a16="http://schemas.microsoft.com/office/drawing/2014/main" id="{CFCE6F06-4792-470B-9981-7D6A5937A87E}"/>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2">
                <a:extLst>
                  <a:ext uri="{FF2B5EF4-FFF2-40B4-BE49-F238E27FC236}">
                    <a16:creationId xmlns:a16="http://schemas.microsoft.com/office/drawing/2014/main" id="{97CF51BE-DDB4-494E-8384-0B82A2784023}"/>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9" name="Freeform 93">
            <a:extLst>
              <a:ext uri="{FF2B5EF4-FFF2-40B4-BE49-F238E27FC236}">
                <a16:creationId xmlns:a16="http://schemas.microsoft.com/office/drawing/2014/main" id="{5C93EB67-6C2C-4F84-8017-1E9F39C9CBA4}"/>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529">
            <a:extLst>
              <a:ext uri="{FF2B5EF4-FFF2-40B4-BE49-F238E27FC236}">
                <a16:creationId xmlns:a16="http://schemas.microsoft.com/office/drawing/2014/main" id="{63DC63BA-8403-4636-8E69-0E398403B822}"/>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530">
            <a:extLst>
              <a:ext uri="{FF2B5EF4-FFF2-40B4-BE49-F238E27FC236}">
                <a16:creationId xmlns:a16="http://schemas.microsoft.com/office/drawing/2014/main" id="{0016BF92-3602-4C5A-B832-D07BE84252E9}"/>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35">
            <a:extLst>
              <a:ext uri="{FF2B5EF4-FFF2-40B4-BE49-F238E27FC236}">
                <a16:creationId xmlns:a16="http://schemas.microsoft.com/office/drawing/2014/main" id="{92B5E80C-AC91-433C-BBCD-AFB21B866947}"/>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30">
            <a:extLst>
              <a:ext uri="{FF2B5EF4-FFF2-40B4-BE49-F238E27FC236}">
                <a16:creationId xmlns:a16="http://schemas.microsoft.com/office/drawing/2014/main" id="{BE39D9F6-CE13-4E04-B056-57E831F91E8B}"/>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31">
            <a:extLst>
              <a:ext uri="{FF2B5EF4-FFF2-40B4-BE49-F238E27FC236}">
                <a16:creationId xmlns:a16="http://schemas.microsoft.com/office/drawing/2014/main" id="{99EF6409-43DF-418E-AF49-E7453F4A6E40}"/>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32">
            <a:extLst>
              <a:ext uri="{FF2B5EF4-FFF2-40B4-BE49-F238E27FC236}">
                <a16:creationId xmlns:a16="http://schemas.microsoft.com/office/drawing/2014/main" id="{01822711-0AE7-406E-9C3B-78717A0D9CF8}"/>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33">
            <a:extLst>
              <a:ext uri="{FF2B5EF4-FFF2-40B4-BE49-F238E27FC236}">
                <a16:creationId xmlns:a16="http://schemas.microsoft.com/office/drawing/2014/main" id="{9113C1EC-E7F7-43DE-9887-9DE9103558B0}"/>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34">
            <a:extLst>
              <a:ext uri="{FF2B5EF4-FFF2-40B4-BE49-F238E27FC236}">
                <a16:creationId xmlns:a16="http://schemas.microsoft.com/office/drawing/2014/main" id="{F38CB1B9-6E01-4703-B8F7-50DE211EB21C}"/>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35">
            <a:extLst>
              <a:ext uri="{FF2B5EF4-FFF2-40B4-BE49-F238E27FC236}">
                <a16:creationId xmlns:a16="http://schemas.microsoft.com/office/drawing/2014/main" id="{97D37E19-9BA5-45D5-999A-6FFD75268F2B}"/>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36">
            <a:extLst>
              <a:ext uri="{FF2B5EF4-FFF2-40B4-BE49-F238E27FC236}">
                <a16:creationId xmlns:a16="http://schemas.microsoft.com/office/drawing/2014/main" id="{BA2EFFE1-7A90-47ED-AEC7-732C3B37758F}"/>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37">
            <a:extLst>
              <a:ext uri="{FF2B5EF4-FFF2-40B4-BE49-F238E27FC236}">
                <a16:creationId xmlns:a16="http://schemas.microsoft.com/office/drawing/2014/main" id="{94003460-6F8A-4D37-AC3A-B0EEE80C3D96}"/>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66">
            <a:extLst>
              <a:ext uri="{FF2B5EF4-FFF2-40B4-BE49-F238E27FC236}">
                <a16:creationId xmlns:a16="http://schemas.microsoft.com/office/drawing/2014/main" id="{8998B925-BED1-4179-80B6-54B495550A98}"/>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6">
            <a:extLst>
              <a:ext uri="{FF2B5EF4-FFF2-40B4-BE49-F238E27FC236}">
                <a16:creationId xmlns:a16="http://schemas.microsoft.com/office/drawing/2014/main" id="{94499461-C7DF-476B-B437-D7C145A2DDF4}"/>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85">
            <a:extLst>
              <a:ext uri="{FF2B5EF4-FFF2-40B4-BE49-F238E27FC236}">
                <a16:creationId xmlns:a16="http://schemas.microsoft.com/office/drawing/2014/main" id="{2DBD872D-1D75-4DF4-B12A-B838C4D9AA9B}"/>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86">
            <a:extLst>
              <a:ext uri="{FF2B5EF4-FFF2-40B4-BE49-F238E27FC236}">
                <a16:creationId xmlns:a16="http://schemas.microsoft.com/office/drawing/2014/main" id="{686C5AFE-FE70-441B-B59D-4A22F4C77C66}"/>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5" name="Freeform 287">
            <a:extLst>
              <a:ext uri="{FF2B5EF4-FFF2-40B4-BE49-F238E27FC236}">
                <a16:creationId xmlns:a16="http://schemas.microsoft.com/office/drawing/2014/main" id="{F0BC9BBC-501A-4C63-A6CD-C7ED5D93D54A}"/>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88">
            <a:extLst>
              <a:ext uri="{FF2B5EF4-FFF2-40B4-BE49-F238E27FC236}">
                <a16:creationId xmlns:a16="http://schemas.microsoft.com/office/drawing/2014/main" id="{02262150-163B-484D-8A57-2490B3AF30FF}"/>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523">
            <a:extLst>
              <a:ext uri="{FF2B5EF4-FFF2-40B4-BE49-F238E27FC236}">
                <a16:creationId xmlns:a16="http://schemas.microsoft.com/office/drawing/2014/main" id="{E3FC1FC3-B206-4DB1-B64C-20B052A25C4A}"/>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68">
            <a:extLst>
              <a:ext uri="{FF2B5EF4-FFF2-40B4-BE49-F238E27FC236}">
                <a16:creationId xmlns:a16="http://schemas.microsoft.com/office/drawing/2014/main" id="{550A7913-7F19-4940-A353-FE9B95FCA03A}"/>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6">
            <a:extLst>
              <a:ext uri="{FF2B5EF4-FFF2-40B4-BE49-F238E27FC236}">
                <a16:creationId xmlns:a16="http://schemas.microsoft.com/office/drawing/2014/main" id="{B458436D-A202-4AD1-9659-58081AEB0C4A}"/>
              </a:ext>
            </a:extLst>
          </p:cNvPr>
          <p:cNvGrpSpPr/>
          <p:nvPr/>
        </p:nvGrpSpPr>
        <p:grpSpPr>
          <a:xfrm>
            <a:off x="6006760" y="5475616"/>
            <a:ext cx="1918463" cy="629132"/>
            <a:chOff x="3494088" y="1354138"/>
            <a:chExt cx="1176338" cy="385763"/>
          </a:xfrm>
        </p:grpSpPr>
        <p:sp>
          <p:nvSpPr>
            <p:cNvPr id="60" name="Freeform 116">
              <a:extLst>
                <a:ext uri="{FF2B5EF4-FFF2-40B4-BE49-F238E27FC236}">
                  <a16:creationId xmlns:a16="http://schemas.microsoft.com/office/drawing/2014/main" id="{EFF7E3C4-D124-47A1-B105-718C0904DD69}"/>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7">
              <a:extLst>
                <a:ext uri="{FF2B5EF4-FFF2-40B4-BE49-F238E27FC236}">
                  <a16:creationId xmlns:a16="http://schemas.microsoft.com/office/drawing/2014/main" id="{85019A7A-4CA3-435D-B50C-9C5B2A3998CC}"/>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8">
              <a:extLst>
                <a:ext uri="{FF2B5EF4-FFF2-40B4-BE49-F238E27FC236}">
                  <a16:creationId xmlns:a16="http://schemas.microsoft.com/office/drawing/2014/main" id="{157B577B-3D5A-42B4-BCD6-8712DA9B12D8}"/>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24">
            <a:extLst>
              <a:ext uri="{FF2B5EF4-FFF2-40B4-BE49-F238E27FC236}">
                <a16:creationId xmlns:a16="http://schemas.microsoft.com/office/drawing/2014/main" id="{90D1FC53-DB39-4730-A434-2F2485939C94}"/>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521">
            <a:extLst>
              <a:ext uri="{FF2B5EF4-FFF2-40B4-BE49-F238E27FC236}">
                <a16:creationId xmlns:a16="http://schemas.microsoft.com/office/drawing/2014/main" id="{EAB56E7C-262D-4E2E-B46D-F70E446B5630}"/>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65" name="群組 64">
            <a:extLst>
              <a:ext uri="{FF2B5EF4-FFF2-40B4-BE49-F238E27FC236}">
                <a16:creationId xmlns:a16="http://schemas.microsoft.com/office/drawing/2014/main" id="{2252443E-8C98-4955-8238-25A9BFE558D5}"/>
              </a:ext>
            </a:extLst>
          </p:cNvPr>
          <p:cNvGrpSpPr/>
          <p:nvPr/>
        </p:nvGrpSpPr>
        <p:grpSpPr>
          <a:xfrm>
            <a:off x="2825331" y="981238"/>
            <a:ext cx="333375" cy="309562"/>
            <a:chOff x="2825331" y="981238"/>
            <a:chExt cx="333375" cy="309562"/>
          </a:xfrm>
        </p:grpSpPr>
        <p:sp>
          <p:nvSpPr>
            <p:cNvPr id="66" name="Freeform 2537">
              <a:extLst>
                <a:ext uri="{FF2B5EF4-FFF2-40B4-BE49-F238E27FC236}">
                  <a16:creationId xmlns:a16="http://schemas.microsoft.com/office/drawing/2014/main" id="{45C1741E-DCEA-4903-A2E3-39B46D643579}"/>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538">
              <a:extLst>
                <a:ext uri="{FF2B5EF4-FFF2-40B4-BE49-F238E27FC236}">
                  <a16:creationId xmlns:a16="http://schemas.microsoft.com/office/drawing/2014/main" id="{819FA4CA-7E6F-45A5-AB3F-2D68599C26F6}"/>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39">
              <a:extLst>
                <a:ext uri="{FF2B5EF4-FFF2-40B4-BE49-F238E27FC236}">
                  <a16:creationId xmlns:a16="http://schemas.microsoft.com/office/drawing/2014/main" id="{5CB9DD5F-89BF-4C11-9D87-6FA1B806C2BE}"/>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9" name="Freeform 2540">
            <a:extLst>
              <a:ext uri="{FF2B5EF4-FFF2-40B4-BE49-F238E27FC236}">
                <a16:creationId xmlns:a16="http://schemas.microsoft.com/office/drawing/2014/main" id="{F05BC847-D8B9-4847-937A-B1CA6CD69F30}"/>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542">
            <a:extLst>
              <a:ext uri="{FF2B5EF4-FFF2-40B4-BE49-F238E27FC236}">
                <a16:creationId xmlns:a16="http://schemas.microsoft.com/office/drawing/2014/main" id="{826E11C0-AED4-4FD1-8BCC-006DD5E524A5}"/>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02">
            <a:extLst>
              <a:ext uri="{FF2B5EF4-FFF2-40B4-BE49-F238E27FC236}">
                <a16:creationId xmlns:a16="http://schemas.microsoft.com/office/drawing/2014/main" id="{5C3C8A3D-82DE-4420-8A05-CDC62103195B}"/>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03">
            <a:extLst>
              <a:ext uri="{FF2B5EF4-FFF2-40B4-BE49-F238E27FC236}">
                <a16:creationId xmlns:a16="http://schemas.microsoft.com/office/drawing/2014/main" id="{0C89BC3C-C82D-4C77-8C61-0724FC8FA7ED}"/>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4">
            <a:extLst>
              <a:ext uri="{FF2B5EF4-FFF2-40B4-BE49-F238E27FC236}">
                <a16:creationId xmlns:a16="http://schemas.microsoft.com/office/drawing/2014/main" id="{E6DDCC24-1498-4444-8499-D8706BECC11E}"/>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05">
            <a:extLst>
              <a:ext uri="{FF2B5EF4-FFF2-40B4-BE49-F238E27FC236}">
                <a16:creationId xmlns:a16="http://schemas.microsoft.com/office/drawing/2014/main" id="{07AC9609-6858-40CD-A03F-00844404AA41}"/>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06">
            <a:extLst>
              <a:ext uri="{FF2B5EF4-FFF2-40B4-BE49-F238E27FC236}">
                <a16:creationId xmlns:a16="http://schemas.microsoft.com/office/drawing/2014/main" id="{6F8AF324-FC7B-4153-B500-DF08F48081B6}"/>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群組 75">
            <a:extLst>
              <a:ext uri="{FF2B5EF4-FFF2-40B4-BE49-F238E27FC236}">
                <a16:creationId xmlns:a16="http://schemas.microsoft.com/office/drawing/2014/main" id="{2846C8BD-AA88-4C6A-B891-716FFB6C02BC}"/>
              </a:ext>
            </a:extLst>
          </p:cNvPr>
          <p:cNvGrpSpPr/>
          <p:nvPr/>
        </p:nvGrpSpPr>
        <p:grpSpPr>
          <a:xfrm>
            <a:off x="5231220" y="108876"/>
            <a:ext cx="1185863" cy="1231901"/>
            <a:chOff x="5231220" y="108876"/>
            <a:chExt cx="1185863" cy="1231901"/>
          </a:xfrm>
        </p:grpSpPr>
        <p:sp>
          <p:nvSpPr>
            <p:cNvPr id="77" name="Freeform 307">
              <a:extLst>
                <a:ext uri="{FF2B5EF4-FFF2-40B4-BE49-F238E27FC236}">
                  <a16:creationId xmlns:a16="http://schemas.microsoft.com/office/drawing/2014/main" id="{D88C87D8-C13B-4CCA-9CA2-923F30890E60}"/>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08">
              <a:extLst>
                <a:ext uri="{FF2B5EF4-FFF2-40B4-BE49-F238E27FC236}">
                  <a16:creationId xmlns:a16="http://schemas.microsoft.com/office/drawing/2014/main" id="{96E7F962-7D49-48D7-9718-2B6F4012E75B}"/>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09">
              <a:extLst>
                <a:ext uri="{FF2B5EF4-FFF2-40B4-BE49-F238E27FC236}">
                  <a16:creationId xmlns:a16="http://schemas.microsoft.com/office/drawing/2014/main" id="{5A3BE98D-8443-4896-B7AE-19EBE923B250}"/>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10">
              <a:extLst>
                <a:ext uri="{FF2B5EF4-FFF2-40B4-BE49-F238E27FC236}">
                  <a16:creationId xmlns:a16="http://schemas.microsoft.com/office/drawing/2014/main" id="{1F7C720F-54F7-4E2F-9055-038C3659799C}"/>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11">
              <a:extLst>
                <a:ext uri="{FF2B5EF4-FFF2-40B4-BE49-F238E27FC236}">
                  <a16:creationId xmlns:a16="http://schemas.microsoft.com/office/drawing/2014/main" id="{61FFCB50-B45C-4B5D-A23C-9E534B2B2B9A}"/>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12">
              <a:extLst>
                <a:ext uri="{FF2B5EF4-FFF2-40B4-BE49-F238E27FC236}">
                  <a16:creationId xmlns:a16="http://schemas.microsoft.com/office/drawing/2014/main" id="{7D739C9F-9F0B-43D6-A79F-21A0046062A8}"/>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13">
              <a:extLst>
                <a:ext uri="{FF2B5EF4-FFF2-40B4-BE49-F238E27FC236}">
                  <a16:creationId xmlns:a16="http://schemas.microsoft.com/office/drawing/2014/main" id="{F9B9F76A-36C4-4A3D-B0ED-41D9923C7259}"/>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4">
              <a:extLst>
                <a:ext uri="{FF2B5EF4-FFF2-40B4-BE49-F238E27FC236}">
                  <a16:creationId xmlns:a16="http://schemas.microsoft.com/office/drawing/2014/main" id="{D430BEBB-411E-4B9C-AA7E-01E4D2EF70EB}"/>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15">
              <a:extLst>
                <a:ext uri="{FF2B5EF4-FFF2-40B4-BE49-F238E27FC236}">
                  <a16:creationId xmlns:a16="http://schemas.microsoft.com/office/drawing/2014/main" id="{C33784AA-A89D-44C0-8A9F-443DDD617DA1}"/>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16">
              <a:extLst>
                <a:ext uri="{FF2B5EF4-FFF2-40B4-BE49-F238E27FC236}">
                  <a16:creationId xmlns:a16="http://schemas.microsoft.com/office/drawing/2014/main" id="{9BF34DC8-A24B-4F49-835E-5E2D4D953FE0}"/>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17">
              <a:extLst>
                <a:ext uri="{FF2B5EF4-FFF2-40B4-BE49-F238E27FC236}">
                  <a16:creationId xmlns:a16="http://schemas.microsoft.com/office/drawing/2014/main" id="{F8F0B37E-7D25-4517-AC2A-9744BC2E00F8}"/>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8">
              <a:extLst>
                <a:ext uri="{FF2B5EF4-FFF2-40B4-BE49-F238E27FC236}">
                  <a16:creationId xmlns:a16="http://schemas.microsoft.com/office/drawing/2014/main" id="{57EC9730-FDA2-44E8-B511-B81F2CAA45AC}"/>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9">
              <a:extLst>
                <a:ext uri="{FF2B5EF4-FFF2-40B4-BE49-F238E27FC236}">
                  <a16:creationId xmlns:a16="http://schemas.microsoft.com/office/drawing/2014/main" id="{D5DB5AE4-31BB-4A06-8DF1-E52A52943D67}"/>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20">
              <a:extLst>
                <a:ext uri="{FF2B5EF4-FFF2-40B4-BE49-F238E27FC236}">
                  <a16:creationId xmlns:a16="http://schemas.microsoft.com/office/drawing/2014/main" id="{C0E70FC7-F25F-4B25-AE8D-1B0C3BC7E818}"/>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21">
              <a:extLst>
                <a:ext uri="{FF2B5EF4-FFF2-40B4-BE49-F238E27FC236}">
                  <a16:creationId xmlns:a16="http://schemas.microsoft.com/office/drawing/2014/main" id="{11871D08-13F4-48F0-8D7D-D29FDDEC6379}"/>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22">
              <a:extLst>
                <a:ext uri="{FF2B5EF4-FFF2-40B4-BE49-F238E27FC236}">
                  <a16:creationId xmlns:a16="http://schemas.microsoft.com/office/drawing/2014/main" id="{5535B59A-59CC-4062-9C67-94384C0AF0BC}"/>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3" name="群組 92">
            <a:extLst>
              <a:ext uri="{FF2B5EF4-FFF2-40B4-BE49-F238E27FC236}">
                <a16:creationId xmlns:a16="http://schemas.microsoft.com/office/drawing/2014/main" id="{75D0C2B8-2C54-475B-BAF0-745343E3469E}"/>
              </a:ext>
            </a:extLst>
          </p:cNvPr>
          <p:cNvGrpSpPr/>
          <p:nvPr/>
        </p:nvGrpSpPr>
        <p:grpSpPr>
          <a:xfrm>
            <a:off x="6644320" y="752454"/>
            <a:ext cx="836612" cy="709613"/>
            <a:chOff x="6644320" y="752454"/>
            <a:chExt cx="836612" cy="709613"/>
          </a:xfrm>
        </p:grpSpPr>
        <p:sp>
          <p:nvSpPr>
            <p:cNvPr id="94" name="Freeform 166">
              <a:extLst>
                <a:ext uri="{FF2B5EF4-FFF2-40B4-BE49-F238E27FC236}">
                  <a16:creationId xmlns:a16="http://schemas.microsoft.com/office/drawing/2014/main" id="{482B8561-82AC-497C-A958-8B57940BD799}"/>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7">
              <a:extLst>
                <a:ext uri="{FF2B5EF4-FFF2-40B4-BE49-F238E27FC236}">
                  <a16:creationId xmlns:a16="http://schemas.microsoft.com/office/drawing/2014/main" id="{32B5A92F-8EE6-4179-B6B1-EB2371CAD8BE}"/>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68">
              <a:extLst>
                <a:ext uri="{FF2B5EF4-FFF2-40B4-BE49-F238E27FC236}">
                  <a16:creationId xmlns:a16="http://schemas.microsoft.com/office/drawing/2014/main" id="{DE8E2B99-F3E6-4FA8-BA11-9377EAC5BCC5}"/>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69">
              <a:extLst>
                <a:ext uri="{FF2B5EF4-FFF2-40B4-BE49-F238E27FC236}">
                  <a16:creationId xmlns:a16="http://schemas.microsoft.com/office/drawing/2014/main" id="{58D82C18-46CA-4823-822F-D4135A7D2A1E}"/>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0">
              <a:extLst>
                <a:ext uri="{FF2B5EF4-FFF2-40B4-BE49-F238E27FC236}">
                  <a16:creationId xmlns:a16="http://schemas.microsoft.com/office/drawing/2014/main" id="{044C7A0B-9C22-4E96-B8D2-CB96DAB27F71}"/>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9" name="Freeform 157">
            <a:extLst>
              <a:ext uri="{FF2B5EF4-FFF2-40B4-BE49-F238E27FC236}">
                <a16:creationId xmlns:a16="http://schemas.microsoft.com/office/drawing/2014/main" id="{2A955ADC-E963-4E81-BCB6-AFA0086EF539}"/>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
        <p:nvSpPr>
          <p:cNvPr id="100" name="Freeform 27">
            <a:extLst>
              <a:ext uri="{FF2B5EF4-FFF2-40B4-BE49-F238E27FC236}">
                <a16:creationId xmlns:a16="http://schemas.microsoft.com/office/drawing/2014/main" id="{DFE84327-59D7-4F6E-B328-4A88A8628C05}"/>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extLst>
      <p:ext uri="{BB962C8B-B14F-4D97-AF65-F5344CB8AC3E}">
        <p14:creationId xmlns:p14="http://schemas.microsoft.com/office/powerpoint/2010/main" val="17268353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435B1B31-75AD-4B2D-9C05-D3C10E098B7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47728" y="1839261"/>
            <a:ext cx="7488832" cy="5018739"/>
          </a:xfrm>
          <a:prstGeom prst="rect">
            <a:avLst/>
          </a:prstGeom>
        </p:spPr>
      </p:pic>
      <p:sp>
        <p:nvSpPr>
          <p:cNvPr id="5" name="語音泡泡: 圓角矩形 4">
            <a:extLst>
              <a:ext uri="{FF2B5EF4-FFF2-40B4-BE49-F238E27FC236}">
                <a16:creationId xmlns:a16="http://schemas.microsoft.com/office/drawing/2014/main" id="{50F4991D-123E-4F9D-BC7A-E4DF43DC6F58}"/>
              </a:ext>
            </a:extLst>
          </p:cNvPr>
          <p:cNvSpPr/>
          <p:nvPr/>
        </p:nvSpPr>
        <p:spPr>
          <a:xfrm>
            <a:off x="2544324" y="2233985"/>
            <a:ext cx="1728192" cy="1152128"/>
          </a:xfrm>
          <a:prstGeom prst="wedgeRoundRectCallout">
            <a:avLst>
              <a:gd name="adj1" fmla="val 35223"/>
              <a:gd name="adj2" fmla="val 63897"/>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我想成為健康管理顧問</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
        <p:nvSpPr>
          <p:cNvPr id="6" name="語音泡泡: 圓角矩形 5">
            <a:extLst>
              <a:ext uri="{FF2B5EF4-FFF2-40B4-BE49-F238E27FC236}">
                <a16:creationId xmlns:a16="http://schemas.microsoft.com/office/drawing/2014/main" id="{8A082FF8-088C-47C7-BC75-ABFCCEA88C00}"/>
              </a:ext>
            </a:extLst>
          </p:cNvPr>
          <p:cNvSpPr/>
          <p:nvPr/>
        </p:nvSpPr>
        <p:spPr>
          <a:xfrm>
            <a:off x="5242275" y="2071856"/>
            <a:ext cx="1440160" cy="936104"/>
          </a:xfrm>
          <a:prstGeom prst="wedgeRoundRectCallout">
            <a:avLst>
              <a:gd name="adj1" fmla="val 9596"/>
              <a:gd name="adj2" fmla="val 82580"/>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我想當</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AI</a:t>
            </a: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工程師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
        <p:nvSpPr>
          <p:cNvPr id="7" name="語音泡泡: 圓角矩形 6">
            <a:extLst>
              <a:ext uri="{FF2B5EF4-FFF2-40B4-BE49-F238E27FC236}">
                <a16:creationId xmlns:a16="http://schemas.microsoft.com/office/drawing/2014/main" id="{3DC56981-DD26-4D47-8750-8B8191A98E43}"/>
              </a:ext>
            </a:extLst>
          </p:cNvPr>
          <p:cNvSpPr/>
          <p:nvPr/>
        </p:nvSpPr>
        <p:spPr>
          <a:xfrm>
            <a:off x="3863752" y="5384894"/>
            <a:ext cx="1584176" cy="936104"/>
          </a:xfrm>
          <a:prstGeom prst="wedgeRoundRectCallout">
            <a:avLst>
              <a:gd name="adj1" fmla="val 69334"/>
              <a:gd name="adj2" fmla="val 5976"/>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我要成為美容護理師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
        <p:nvSpPr>
          <p:cNvPr id="8" name="語音泡泡: 圓角矩形 7">
            <a:extLst>
              <a:ext uri="{FF2B5EF4-FFF2-40B4-BE49-F238E27FC236}">
                <a16:creationId xmlns:a16="http://schemas.microsoft.com/office/drawing/2014/main" id="{EC88343F-7038-4E31-AD54-2D86D970AB25}"/>
              </a:ext>
            </a:extLst>
          </p:cNvPr>
          <p:cNvSpPr/>
          <p:nvPr/>
        </p:nvSpPr>
        <p:spPr>
          <a:xfrm>
            <a:off x="6197362" y="5977632"/>
            <a:ext cx="1584176" cy="686732"/>
          </a:xfrm>
          <a:prstGeom prst="wedgeRoundRectCallout">
            <a:avLst>
              <a:gd name="adj1" fmla="val 18747"/>
              <a:gd name="adj2" fmla="val -75242"/>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我要當老師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
        <p:nvSpPr>
          <p:cNvPr id="9" name="語音泡泡: 圓角矩形 8">
            <a:extLst>
              <a:ext uri="{FF2B5EF4-FFF2-40B4-BE49-F238E27FC236}">
                <a16:creationId xmlns:a16="http://schemas.microsoft.com/office/drawing/2014/main" id="{105250A5-CC4B-47CA-9E86-4902DDEFF44D}"/>
              </a:ext>
            </a:extLst>
          </p:cNvPr>
          <p:cNvSpPr/>
          <p:nvPr/>
        </p:nvSpPr>
        <p:spPr>
          <a:xfrm>
            <a:off x="9204183" y="5919982"/>
            <a:ext cx="1584176" cy="686732"/>
          </a:xfrm>
          <a:prstGeom prst="wedgeRoundRectCallout">
            <a:avLst>
              <a:gd name="adj1" fmla="val -72698"/>
              <a:gd name="adj2" fmla="val -25871"/>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我要當律師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grpSp>
        <p:nvGrpSpPr>
          <p:cNvPr id="14" name="群組 13">
            <a:extLst>
              <a:ext uri="{FF2B5EF4-FFF2-40B4-BE49-F238E27FC236}">
                <a16:creationId xmlns:a16="http://schemas.microsoft.com/office/drawing/2014/main" id="{19D213ED-3869-44AC-89C8-73FAA54F7D7A}"/>
              </a:ext>
            </a:extLst>
          </p:cNvPr>
          <p:cNvGrpSpPr/>
          <p:nvPr/>
        </p:nvGrpSpPr>
        <p:grpSpPr>
          <a:xfrm>
            <a:off x="8276981" y="1316710"/>
            <a:ext cx="2594696" cy="1238378"/>
            <a:chOff x="7086597" y="647920"/>
            <a:chExt cx="3168352" cy="1512168"/>
          </a:xfrm>
        </p:grpSpPr>
        <p:sp>
          <p:nvSpPr>
            <p:cNvPr id="10" name="想法泡泡: 雲朵 9">
              <a:extLst>
                <a:ext uri="{FF2B5EF4-FFF2-40B4-BE49-F238E27FC236}">
                  <a16:creationId xmlns:a16="http://schemas.microsoft.com/office/drawing/2014/main" id="{C5B629D0-F198-4892-A8EB-A9A30FCBA4C0}"/>
                </a:ext>
              </a:extLst>
            </p:cNvPr>
            <p:cNvSpPr/>
            <p:nvPr/>
          </p:nvSpPr>
          <p:spPr>
            <a:xfrm flipH="1">
              <a:off x="7824192" y="934543"/>
              <a:ext cx="2267794" cy="1116124"/>
            </a:xfrm>
            <a:prstGeom prst="cloudCallou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50"/>
            </a:p>
          </p:txBody>
        </p:sp>
        <p:sp>
          <p:nvSpPr>
            <p:cNvPr id="11" name="想法泡泡: 雲朵 10">
              <a:extLst>
                <a:ext uri="{FF2B5EF4-FFF2-40B4-BE49-F238E27FC236}">
                  <a16:creationId xmlns:a16="http://schemas.microsoft.com/office/drawing/2014/main" id="{B02FBA66-6CCB-459F-B8E3-C3DCC18389FF}"/>
                </a:ext>
              </a:extLst>
            </p:cNvPr>
            <p:cNvSpPr/>
            <p:nvPr/>
          </p:nvSpPr>
          <p:spPr>
            <a:xfrm>
              <a:off x="7086597" y="647920"/>
              <a:ext cx="3168352" cy="1512168"/>
            </a:xfrm>
            <a:prstGeom prst="cloudCallou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TW" altLang="en-US" b="0" i="0" u="none" strike="noStrike" kern="1200" cap="none" spc="0" normalizeH="0" baseline="0" noProof="0" dirty="0">
                  <a:ln>
                    <a:noFill/>
                  </a:ln>
                  <a:solidFill>
                    <a:schemeClr val="tx1"/>
                  </a:solidFill>
                  <a:effectLst/>
                  <a:uLnTx/>
                  <a:uFillTx/>
                  <a:latin typeface="華康儷中黑" panose="020B0509000000000000" pitchFamily="49" charset="-120"/>
                  <a:ea typeface="華康儷中黑" panose="020B0509000000000000" pitchFamily="49" charset="-120"/>
                </a:rPr>
                <a:t>我</a:t>
              </a:r>
              <a:r>
                <a:rPr kumimoji="1" lang="en-US" altLang="zh-TW" b="0" i="0" u="none" strike="noStrike" kern="1200" cap="none" spc="0" normalizeH="0" baseline="0" noProof="0" dirty="0">
                  <a:ln>
                    <a:noFill/>
                  </a:ln>
                  <a:solidFill>
                    <a:schemeClr val="tx1"/>
                  </a:solidFill>
                  <a:effectLst/>
                  <a:uLnTx/>
                  <a:uFillTx/>
                  <a:latin typeface="華康儷中黑" panose="020B0509000000000000" pitchFamily="49" charset="-120"/>
                  <a:ea typeface="華康儷中黑" panose="020B0509000000000000" pitchFamily="49" charset="-120"/>
                </a:rPr>
                <a:t>……</a:t>
              </a:r>
              <a:r>
                <a:rPr kumimoji="1" lang="zh-TW" altLang="en-US" b="0" i="0" u="none" strike="noStrike" kern="1200" cap="none" spc="0" normalizeH="0" baseline="0" noProof="0" dirty="0">
                  <a:ln>
                    <a:noFill/>
                  </a:ln>
                  <a:solidFill>
                    <a:schemeClr val="tx1"/>
                  </a:solidFill>
                  <a:effectLst/>
                  <a:uLnTx/>
                  <a:uFillTx/>
                  <a:latin typeface="華康儷中黑" panose="020B0509000000000000" pitchFamily="49" charset="-120"/>
                  <a:ea typeface="華康儷中黑" panose="020B0509000000000000" pitchFamily="49" charset="-120"/>
                </a:rPr>
                <a:t>還不知道我的志願</a:t>
              </a:r>
              <a:endParaRPr kumimoji="1" lang="en-US" altLang="zh-TW" b="0" i="0" u="none" strike="noStrike" kern="1200" cap="none" spc="0" normalizeH="0" baseline="0" noProof="0" dirty="0">
                <a:ln>
                  <a:noFill/>
                </a:ln>
                <a:solidFill>
                  <a:schemeClr val="tx1"/>
                </a:solidFill>
                <a:effectLst/>
                <a:uLnTx/>
                <a:uFillTx/>
                <a:latin typeface="華康儷中黑" panose="020B0509000000000000" pitchFamily="49" charset="-120"/>
                <a:ea typeface="華康儷中黑" panose="020B0509000000000000" pitchFamily="49" charset="-120"/>
              </a:endParaRPr>
            </a:p>
          </p:txBody>
        </p:sp>
      </p:grpSp>
      <p:sp>
        <p:nvSpPr>
          <p:cNvPr id="12" name="文字方塊 11">
            <a:extLst>
              <a:ext uri="{FF2B5EF4-FFF2-40B4-BE49-F238E27FC236}">
                <a16:creationId xmlns:a16="http://schemas.microsoft.com/office/drawing/2014/main" id="{28A7FA32-4DF3-4F50-A39C-7CF8B2D28B4D}"/>
              </a:ext>
            </a:extLst>
          </p:cNvPr>
          <p:cNvSpPr txBox="1"/>
          <p:nvPr/>
        </p:nvSpPr>
        <p:spPr>
          <a:xfrm>
            <a:off x="-444008" y="-42058"/>
            <a:ext cx="5976664" cy="92333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zh-TW" altLang="en-US" sz="52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rPr>
              <a:t>我</a:t>
            </a:r>
            <a:r>
              <a:rPr lang="zh-TW" altLang="en-US" sz="5200" b="1" dirty="0">
                <a:solidFill>
                  <a:prstClr val="black"/>
                </a:solidFill>
                <a:latin typeface="微軟正黑體" panose="020B0604030504040204" pitchFamily="34" charset="-120"/>
                <a:ea typeface="微軟正黑體" panose="020B0604030504040204" pitchFamily="34" charset="-120"/>
              </a:rPr>
              <a:t>想成為</a:t>
            </a:r>
            <a:r>
              <a:rPr lang="en-US" altLang="zh-TW" sz="5200" b="1" dirty="0">
                <a:solidFill>
                  <a:prstClr val="black"/>
                </a:solidFill>
                <a:latin typeface="微軟正黑體" panose="020B0604030504040204" pitchFamily="34" charset="-120"/>
                <a:ea typeface="微軟正黑體" panose="020B0604030504040204" pitchFamily="34" charset="-120"/>
              </a:rPr>
              <a:t>…</a:t>
            </a:r>
            <a:endParaRPr kumimoji="1" lang="zh-TW" altLang="en-US" sz="52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endParaRPr>
          </a:p>
        </p:txBody>
      </p:sp>
      <p:sp>
        <p:nvSpPr>
          <p:cNvPr id="13" name="文字方塊 12">
            <a:extLst>
              <a:ext uri="{FF2B5EF4-FFF2-40B4-BE49-F238E27FC236}">
                <a16:creationId xmlns:a16="http://schemas.microsoft.com/office/drawing/2014/main" id="{D0672DC3-CCA4-4247-9246-103E62993F8D}"/>
              </a:ext>
            </a:extLst>
          </p:cNvPr>
          <p:cNvSpPr txBox="1"/>
          <p:nvPr/>
        </p:nvSpPr>
        <p:spPr>
          <a:xfrm>
            <a:off x="870168" y="836054"/>
            <a:ext cx="7200800" cy="523220"/>
          </a:xfrm>
          <a:prstGeom prst="rect">
            <a:avLst/>
          </a:prstGeom>
          <a:noFill/>
        </p:spPr>
        <p:txBody>
          <a:bodyPr wrap="square" rtlCol="0">
            <a:spAutoFit/>
          </a:bodyPr>
          <a:lstStyle/>
          <a:p>
            <a:pPr marL="457200" marR="0" lvl="0" indent="-457200" algn="l" defTabSz="914400" rtl="0" eaLnBrk="0" fontAlgn="base" latinLnBrk="0" hangingPunct="0">
              <a:lnSpc>
                <a:spcPct val="100000"/>
              </a:lnSpc>
              <a:spcBef>
                <a:spcPct val="0"/>
              </a:spcBef>
              <a:spcAft>
                <a:spcPct val="0"/>
              </a:spcAft>
              <a:buClrTx/>
              <a:buSzTx/>
              <a:buFont typeface="Wingdings" panose="05000000000000000000" pitchFamily="2" charset="2"/>
              <a:buChar char="n"/>
              <a:tabLst/>
              <a:defRPr/>
            </a:pPr>
            <a:r>
              <a:rPr kumimoji="1" lang="zh-TW" altLang="en-US" sz="28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rPr>
              <a:t>每個人</a:t>
            </a:r>
            <a:r>
              <a:rPr lang="zh-TW" altLang="en-US" sz="2800" b="1" dirty="0">
                <a:solidFill>
                  <a:prstClr val="black"/>
                </a:solidFill>
                <a:latin typeface="微軟正黑體" panose="020B0604030504040204" pitchFamily="34" charset="-120"/>
                <a:ea typeface="微軟正黑體" panose="020B0604030504040204" pitchFamily="34" charset="-120"/>
              </a:rPr>
              <a:t>的</a:t>
            </a:r>
            <a:r>
              <a:rPr kumimoji="1" lang="zh-TW" altLang="en-US" sz="28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rPr>
              <a:t>心中都有</a:t>
            </a:r>
            <a:r>
              <a:rPr lang="zh-TW" altLang="en-US" sz="2800" b="1" dirty="0">
                <a:solidFill>
                  <a:prstClr val="black"/>
                </a:solidFill>
                <a:latin typeface="微軟正黑體" panose="020B0604030504040204" pitchFamily="34" charset="-120"/>
                <a:ea typeface="微軟正黑體" panose="020B0604030504040204" pitchFamily="34" charset="-120"/>
              </a:rPr>
              <a:t>一個未來自己的圖像</a:t>
            </a:r>
            <a:r>
              <a:rPr lang="en-US" altLang="zh-TW" sz="2800" b="1" dirty="0">
                <a:solidFill>
                  <a:prstClr val="black"/>
                </a:solidFill>
                <a:latin typeface="微軟正黑體" panose="020B0604030504040204" pitchFamily="34" charset="-120"/>
                <a:ea typeface="微軟正黑體" panose="020B0604030504040204" pitchFamily="34" charset="-120"/>
              </a:rPr>
              <a:t>..</a:t>
            </a:r>
            <a:endParaRPr kumimoji="1" lang="zh-TW" altLang="en-US" sz="28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endParaRPr>
          </a:p>
        </p:txBody>
      </p:sp>
      <p:sp>
        <p:nvSpPr>
          <p:cNvPr id="15" name="語音泡泡: 圓角矩形 14">
            <a:extLst>
              <a:ext uri="{FF2B5EF4-FFF2-40B4-BE49-F238E27FC236}">
                <a16:creationId xmlns:a16="http://schemas.microsoft.com/office/drawing/2014/main" id="{0FF23400-CE2E-4596-8B85-1EB5E1FC67A2}"/>
              </a:ext>
            </a:extLst>
          </p:cNvPr>
          <p:cNvSpPr/>
          <p:nvPr/>
        </p:nvSpPr>
        <p:spPr>
          <a:xfrm>
            <a:off x="6976263" y="2374859"/>
            <a:ext cx="1351862" cy="936104"/>
          </a:xfrm>
          <a:prstGeom prst="wedgeRoundRectCallout">
            <a:avLst>
              <a:gd name="adj1" fmla="val 5776"/>
              <a:gd name="adj2" fmla="val 67439"/>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t>我要成為</a:t>
            </a:r>
            <a:br>
              <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rPr>
            </a:br>
            <a:r>
              <a:rPr lang="zh-TW" altLang="en-US" sz="2000" dirty="0">
                <a:solidFill>
                  <a:prstClr val="black"/>
                </a:solidFill>
                <a:latin typeface="華康儷中黑" panose="020B0509000000000000" pitchFamily="49" charset="-120"/>
                <a:ea typeface="華康儷中黑" panose="020B0509000000000000" pitchFamily="49" charset="-120"/>
              </a:rPr>
              <a:t>護士</a:t>
            </a:r>
            <a:endParaRPr kumimoji="1" lang="en-US" altLang="zh-TW" sz="2000" b="0" i="0" u="none" strike="noStrike" kern="1200" cap="none" spc="0" normalizeH="0" baseline="0" noProof="0" dirty="0">
              <a:ln>
                <a:noFill/>
              </a:ln>
              <a:solidFill>
                <a:prstClr val="black"/>
              </a:solidFill>
              <a:effectLst/>
              <a:uLnTx/>
              <a:uFillTx/>
              <a:latin typeface="華康儷中黑" panose="020B0509000000000000" pitchFamily="49" charset="-120"/>
              <a:ea typeface="華康儷中黑" panose="020B0509000000000000" pitchFamily="49" charset="-120"/>
            </a:endParaRPr>
          </a:p>
        </p:txBody>
      </p:sp>
      <p:sp>
        <p:nvSpPr>
          <p:cNvPr id="16" name="Freeform 27">
            <a:extLst>
              <a:ext uri="{FF2B5EF4-FFF2-40B4-BE49-F238E27FC236}">
                <a16:creationId xmlns:a16="http://schemas.microsoft.com/office/drawing/2014/main" id="{E9C775D5-A14F-463D-8671-1C14D7160D26}"/>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32189445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6" name="文字方塊 5">
            <a:extLst>
              <a:ext uri="{FF2B5EF4-FFF2-40B4-BE49-F238E27FC236}">
                <a16:creationId xmlns:a16="http://schemas.microsoft.com/office/drawing/2014/main" id="{A6A016D2-668B-4606-A2EE-416D217A135D}"/>
              </a:ext>
            </a:extLst>
          </p:cNvPr>
          <p:cNvSpPr txBox="1"/>
          <p:nvPr/>
        </p:nvSpPr>
        <p:spPr>
          <a:xfrm>
            <a:off x="2063552" y="1556792"/>
            <a:ext cx="8064896" cy="1938992"/>
          </a:xfrm>
          <a:prstGeom prst="rect">
            <a:avLst/>
          </a:prstGeom>
          <a:noFill/>
        </p:spPr>
        <p:txBody>
          <a:bodyPr wrap="square" rtlCol="0">
            <a:spAutoFit/>
          </a:bodyPr>
          <a:lstStyle/>
          <a:p>
            <a:r>
              <a:rPr lang="zh-TW" altLang="en-US" sz="4000" b="1" dirty="0">
                <a:solidFill>
                  <a:srgbClr val="FF0000"/>
                </a:solidFill>
                <a:latin typeface="微軟正黑體" panose="020B0604030504040204" pitchFamily="34" charset="-120"/>
                <a:ea typeface="微軟正黑體" panose="020B0604030504040204" pitchFamily="34" charset="-120"/>
              </a:rPr>
              <a:t>    入學管道多元</a:t>
            </a:r>
            <a:endParaRPr lang="en-US" altLang="zh-TW" sz="4000" b="1" dirty="0">
              <a:solidFill>
                <a:srgbClr val="FF0000"/>
              </a:solidFill>
              <a:latin typeface="微軟正黑體" panose="020B0604030504040204" pitchFamily="34" charset="-120"/>
              <a:ea typeface="微軟正黑體" panose="020B0604030504040204" pitchFamily="34" charset="-120"/>
            </a:endParaRPr>
          </a:p>
          <a:p>
            <a:pPr algn="ctr"/>
            <a:r>
              <a:rPr lang="zh-TW" altLang="en-US" sz="4000" b="1" dirty="0">
                <a:latin typeface="微軟正黑體" panose="020B0604030504040204" pitchFamily="34" charset="-120"/>
                <a:ea typeface="微軟正黑體" panose="020B0604030504040204" pitchFamily="34" charset="-120"/>
              </a:rPr>
              <a:t>        先清楚自己就學區有哪些管道</a:t>
            </a:r>
            <a:r>
              <a:rPr lang="en-US" altLang="zh-TW" sz="4000" b="1" dirty="0">
                <a:latin typeface="微軟正黑體" panose="020B0604030504040204" pitchFamily="34" charset="-120"/>
                <a:ea typeface="微軟正黑體" panose="020B0604030504040204" pitchFamily="34" charset="-120"/>
              </a:rPr>
              <a:t>?</a:t>
            </a:r>
            <a:r>
              <a:rPr lang="zh-TW" altLang="en-US" sz="4000" b="1" dirty="0">
                <a:latin typeface="微軟正黑體" panose="020B0604030504040204" pitchFamily="34" charset="-120"/>
                <a:ea typeface="微軟正黑體" panose="020B0604030504040204" pitchFamily="34" charset="-120"/>
              </a:rPr>
              <a:t> </a:t>
            </a:r>
            <a:endParaRPr lang="en-US" altLang="zh-TW" sz="4000" b="1" dirty="0">
              <a:latin typeface="微軟正黑體" panose="020B0604030504040204" pitchFamily="34" charset="-120"/>
              <a:ea typeface="微軟正黑體" panose="020B0604030504040204" pitchFamily="34" charset="-120"/>
            </a:endParaRPr>
          </a:p>
          <a:p>
            <a:pPr algn="r"/>
            <a:r>
              <a:rPr lang="zh-TW" altLang="en-US" sz="4000" b="1" dirty="0">
                <a:latin typeface="微軟正黑體" panose="020B0604030504040204" pitchFamily="34" charset="-120"/>
                <a:ea typeface="微軟正黑體" panose="020B0604030504040204" pitchFamily="34" charset="-120"/>
              </a:rPr>
              <a:t>每個管道適合那些學生入學</a:t>
            </a:r>
            <a:r>
              <a:rPr lang="en-US" altLang="zh-TW" sz="4000" b="1" dirty="0">
                <a:latin typeface="微軟正黑體" panose="020B0604030504040204" pitchFamily="34" charset="-120"/>
                <a:ea typeface="微軟正黑體" panose="020B0604030504040204" pitchFamily="34" charset="-120"/>
              </a:rPr>
              <a:t>?</a:t>
            </a:r>
            <a:endParaRPr lang="zh-TW" altLang="en-US" sz="4000" b="1" dirty="0">
              <a:latin typeface="微軟正黑體" panose="020B0604030504040204" pitchFamily="34" charset="-120"/>
              <a:ea typeface="微軟正黑體" panose="020B0604030504040204" pitchFamily="34" charset="-120"/>
            </a:endParaRPr>
          </a:p>
        </p:txBody>
      </p:sp>
      <p:pic>
        <p:nvPicPr>
          <p:cNvPr id="2050" name="Picture 2" descr="ID-10022368">
            <a:extLst>
              <a:ext uri="{FF2B5EF4-FFF2-40B4-BE49-F238E27FC236}">
                <a16:creationId xmlns:a16="http://schemas.microsoft.com/office/drawing/2014/main" id="{18056F5B-7DCF-465F-A46D-A537EDE1908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174432" y="3573016"/>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4" name="Freeform 27">
            <a:extLst>
              <a:ext uri="{FF2B5EF4-FFF2-40B4-BE49-F238E27FC236}">
                <a16:creationId xmlns:a16="http://schemas.microsoft.com/office/drawing/2014/main" id="{65424E48-A9A8-4767-92C4-5F2912EA826E}"/>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10831687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E3B0A5C-7F0F-40D0-8EDC-88C982D578F3}"/>
              </a:ext>
            </a:extLst>
          </p:cNvPr>
          <p:cNvSpPr>
            <a:spLocks noGrp="1"/>
          </p:cNvSpPr>
          <p:nvPr>
            <p:ph type="title"/>
          </p:nvPr>
        </p:nvSpPr>
        <p:spPr>
          <a:xfrm>
            <a:off x="838200" y="-202879"/>
            <a:ext cx="10515600" cy="1325563"/>
          </a:xfrm>
        </p:spPr>
        <p:txBody>
          <a:bodyPr/>
          <a:lstStyle/>
          <a:p>
            <a:pPr algn="l"/>
            <a:r>
              <a:rPr lang="zh-TW" altLang="en-US" b="1" dirty="0">
                <a:latin typeface="微軟正黑體" panose="020B0604030504040204" pitchFamily="34" charset="-120"/>
                <a:ea typeface="微軟正黑體" panose="020B0604030504040204" pitchFamily="34" charset="-120"/>
              </a:rPr>
              <a:t>學術傾向資賦優異學生</a:t>
            </a:r>
          </a:p>
        </p:txBody>
      </p:sp>
      <p:pic>
        <p:nvPicPr>
          <p:cNvPr id="3" name="圖片 2"/>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207568" y="1988840"/>
            <a:ext cx="3394720" cy="3870714"/>
          </a:xfrm>
          <a:prstGeom prst="rect">
            <a:avLst/>
          </a:prstGeom>
        </p:spPr>
      </p:pic>
      <p:sp>
        <p:nvSpPr>
          <p:cNvPr id="12" name="矩形 11"/>
          <p:cNvSpPr/>
          <p:nvPr/>
        </p:nvSpPr>
        <p:spPr>
          <a:xfrm>
            <a:off x="1706420" y="6309320"/>
            <a:ext cx="2808312" cy="338554"/>
          </a:xfrm>
          <a:prstGeom prst="rect">
            <a:avLst/>
          </a:prstGeom>
        </p:spPr>
        <p:txBody>
          <a:bodyPr wrap="square">
            <a:spAutoFit/>
          </a:bodyPr>
          <a:lstStyle/>
          <a:p>
            <a:pPr lvl="0">
              <a:defRPr/>
            </a:pPr>
            <a:r>
              <a:rPr lang="zh-TW" altLang="en-US" sz="800" dirty="0"/>
              <a:t>圖示取自 </a:t>
            </a:r>
            <a:r>
              <a:rPr lang="en-US" altLang="zh-TW" sz="800" dirty="0" err="1"/>
              <a:t>Brgfx</a:t>
            </a:r>
            <a:r>
              <a:rPr lang="en-US" altLang="zh-TW" sz="800" dirty="0"/>
              <a:t> / </a:t>
            </a:r>
            <a:r>
              <a:rPr lang="en-US" altLang="zh-TW" sz="800" dirty="0" err="1"/>
              <a:t>Freepik</a:t>
            </a:r>
            <a:r>
              <a:rPr lang="zh-TW" altLang="en-US" sz="800" dirty="0"/>
              <a:t>，依其授權規定標註出處。</a:t>
            </a:r>
            <a:r>
              <a:rPr lang="en-US" altLang="zh-TW" sz="800" dirty="0"/>
              <a:t>http://www.freepik.com</a:t>
            </a:r>
            <a:endParaRPr lang="zh-CN" altLang="en-US" sz="800" dirty="0"/>
          </a:p>
        </p:txBody>
      </p:sp>
      <p:sp>
        <p:nvSpPr>
          <p:cNvPr id="6" name="流程圖: 顯示 5">
            <a:extLst>
              <a:ext uri="{FF2B5EF4-FFF2-40B4-BE49-F238E27FC236}">
                <a16:creationId xmlns:a16="http://schemas.microsoft.com/office/drawing/2014/main" id="{7C8BD79B-DE09-4018-A01F-A8A6633F4E82}"/>
              </a:ext>
            </a:extLst>
          </p:cNvPr>
          <p:cNvSpPr/>
          <p:nvPr/>
        </p:nvSpPr>
        <p:spPr>
          <a:xfrm>
            <a:off x="5879976" y="1624187"/>
            <a:ext cx="4608512" cy="1325563"/>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rgbClr val="000099"/>
                </a:solidFill>
                <a:latin typeface="微軟正黑體" panose="020B0604030504040204" pitchFamily="34" charset="-120"/>
                <a:ea typeface="微軟正黑體" panose="020B0604030504040204" pitchFamily="34" charset="-120"/>
              </a:rPr>
              <a:t>科學班甄選入學</a:t>
            </a:r>
          </a:p>
        </p:txBody>
      </p:sp>
      <p:sp>
        <p:nvSpPr>
          <p:cNvPr id="13" name="流程圖: 顯示 12">
            <a:extLst>
              <a:ext uri="{FF2B5EF4-FFF2-40B4-BE49-F238E27FC236}">
                <a16:creationId xmlns:a16="http://schemas.microsoft.com/office/drawing/2014/main" id="{6C1C1072-8226-42E5-AC15-B0FE20DEA9D9}"/>
              </a:ext>
            </a:extLst>
          </p:cNvPr>
          <p:cNvSpPr/>
          <p:nvPr/>
        </p:nvSpPr>
        <p:spPr>
          <a:xfrm>
            <a:off x="5879976" y="3124361"/>
            <a:ext cx="4608512" cy="1325563"/>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rgbClr val="000099"/>
                </a:solidFill>
                <a:latin typeface="微軟正黑體" panose="020B0604030504040204" pitchFamily="34" charset="-120"/>
                <a:ea typeface="微軟正黑體" panose="020B0604030504040204" pitchFamily="34" charset="-120"/>
              </a:rPr>
              <a:t>分區免試入學</a:t>
            </a:r>
            <a:endParaRPr lang="en-US" altLang="zh-TW" sz="3200" b="1" dirty="0">
              <a:solidFill>
                <a:srgbClr val="000099"/>
              </a:solidFill>
              <a:latin typeface="微軟正黑體" panose="020B0604030504040204" pitchFamily="34" charset="-120"/>
              <a:ea typeface="微軟正黑體" panose="020B0604030504040204" pitchFamily="34" charset="-120"/>
            </a:endParaRPr>
          </a:p>
          <a:p>
            <a:pPr algn="ctr"/>
            <a:r>
              <a:rPr lang="zh-TW" altLang="en-US" sz="3200" b="1" dirty="0">
                <a:solidFill>
                  <a:srgbClr val="000099"/>
                </a:solidFill>
                <a:latin typeface="微軟正黑體" panose="020B0604030504040204" pitchFamily="34" charset="-120"/>
                <a:ea typeface="微軟正黑體" panose="020B0604030504040204" pitchFamily="34" charset="-120"/>
              </a:rPr>
              <a:t>資優班鑑定</a:t>
            </a:r>
          </a:p>
        </p:txBody>
      </p:sp>
      <p:sp>
        <p:nvSpPr>
          <p:cNvPr id="14" name="流程圖: 顯示 13">
            <a:extLst>
              <a:ext uri="{FF2B5EF4-FFF2-40B4-BE49-F238E27FC236}">
                <a16:creationId xmlns:a16="http://schemas.microsoft.com/office/drawing/2014/main" id="{E794CD40-3253-41D6-808A-5945B23F0591}"/>
              </a:ext>
            </a:extLst>
          </p:cNvPr>
          <p:cNvSpPr/>
          <p:nvPr/>
        </p:nvSpPr>
        <p:spPr>
          <a:xfrm>
            <a:off x="5879976" y="4633485"/>
            <a:ext cx="4608512" cy="1325563"/>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rgbClr val="000099"/>
                </a:solidFill>
                <a:latin typeface="微軟正黑體" panose="020B0604030504040204" pitchFamily="34" charset="-120"/>
                <a:ea typeface="微軟正黑體" panose="020B0604030504040204" pitchFamily="34" charset="-120"/>
              </a:rPr>
              <a:t>特色招生</a:t>
            </a:r>
            <a:endParaRPr lang="en-US" altLang="zh-TW" sz="3200" b="1" dirty="0">
              <a:solidFill>
                <a:srgbClr val="000099"/>
              </a:solidFill>
              <a:latin typeface="微軟正黑體" panose="020B0604030504040204" pitchFamily="34" charset="-120"/>
              <a:ea typeface="微軟正黑體" panose="020B0604030504040204" pitchFamily="34" charset="-120"/>
            </a:endParaRPr>
          </a:p>
          <a:p>
            <a:pPr algn="ctr"/>
            <a:r>
              <a:rPr lang="zh-TW" altLang="en-US" sz="3200" b="1" dirty="0">
                <a:solidFill>
                  <a:srgbClr val="000099"/>
                </a:solidFill>
                <a:latin typeface="微軟正黑體" panose="020B0604030504040204" pitchFamily="34" charset="-120"/>
                <a:ea typeface="微軟正黑體" panose="020B0604030504040204" pitchFamily="34" charset="-120"/>
              </a:rPr>
              <a:t>考試分發</a:t>
            </a:r>
          </a:p>
        </p:txBody>
      </p:sp>
      <p:sp>
        <p:nvSpPr>
          <p:cNvPr id="8" name="Freeform 27">
            <a:extLst>
              <a:ext uri="{FF2B5EF4-FFF2-40B4-BE49-F238E27FC236}">
                <a16:creationId xmlns:a16="http://schemas.microsoft.com/office/drawing/2014/main" id="{E78DADE4-377B-49E5-992F-BE236E967CF1}"/>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28431092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291A722-066A-442E-A247-99296DD62CAB}"/>
              </a:ext>
            </a:extLst>
          </p:cNvPr>
          <p:cNvSpPr>
            <a:spLocks noGrp="1"/>
          </p:cNvSpPr>
          <p:nvPr>
            <p:ph type="title"/>
          </p:nvPr>
        </p:nvSpPr>
        <p:spPr>
          <a:xfrm>
            <a:off x="870168" y="-247294"/>
            <a:ext cx="10515600" cy="1325563"/>
          </a:xfrm>
        </p:spPr>
        <p:txBody>
          <a:bodyPr/>
          <a:lstStyle/>
          <a:p>
            <a:pPr algn="l"/>
            <a:r>
              <a:rPr lang="zh-TW" altLang="en-US" b="1" dirty="0">
                <a:latin typeface="微軟正黑體" panose="020B0604030504040204" pitchFamily="34" charset="-120"/>
                <a:ea typeface="微軟正黑體" panose="020B0604030504040204" pitchFamily="34" charset="-120"/>
              </a:rPr>
              <a:t>技藝技術傾向學生</a:t>
            </a:r>
          </a:p>
        </p:txBody>
      </p:sp>
      <p:grpSp>
        <p:nvGrpSpPr>
          <p:cNvPr id="6" name="群組 5">
            <a:extLst>
              <a:ext uri="{FF2B5EF4-FFF2-40B4-BE49-F238E27FC236}">
                <a16:creationId xmlns:a16="http://schemas.microsoft.com/office/drawing/2014/main" id="{F4D87375-7843-4E49-89DC-86752D5C94A6}"/>
              </a:ext>
            </a:extLst>
          </p:cNvPr>
          <p:cNvGrpSpPr/>
          <p:nvPr/>
        </p:nvGrpSpPr>
        <p:grpSpPr>
          <a:xfrm>
            <a:off x="970100" y="1988840"/>
            <a:ext cx="10251800" cy="4073806"/>
            <a:chOff x="1604839" y="1860149"/>
            <a:chExt cx="10251800" cy="4073806"/>
          </a:xfrm>
        </p:grpSpPr>
        <p:pic>
          <p:nvPicPr>
            <p:cNvPr id="4" name="圖片 3">
              <a:extLst>
                <a:ext uri="{FF2B5EF4-FFF2-40B4-BE49-F238E27FC236}">
                  <a16:creationId xmlns:a16="http://schemas.microsoft.com/office/drawing/2014/main" id="{0BB9B7AF-7098-4953-A55C-44ADD2368365}"/>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203751" y="2081626"/>
              <a:ext cx="1305587" cy="3226015"/>
            </a:xfrm>
            <a:prstGeom prst="rect">
              <a:avLst/>
            </a:prstGeom>
          </p:spPr>
        </p:pic>
        <p:pic>
          <p:nvPicPr>
            <p:cNvPr id="5" name="圖片 4">
              <a:extLst>
                <a:ext uri="{FF2B5EF4-FFF2-40B4-BE49-F238E27FC236}">
                  <a16:creationId xmlns:a16="http://schemas.microsoft.com/office/drawing/2014/main" id="{EDB36CEF-4708-46FC-A92D-F8AB7E63EBF3}"/>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944602" y="2395758"/>
              <a:ext cx="1520425" cy="3235778"/>
            </a:xfrm>
            <a:prstGeom prst="rect">
              <a:avLst/>
            </a:prstGeom>
          </p:spPr>
        </p:pic>
        <p:sp>
          <p:nvSpPr>
            <p:cNvPr id="3" name="流程圖: 顯示 2">
              <a:extLst>
                <a:ext uri="{FF2B5EF4-FFF2-40B4-BE49-F238E27FC236}">
                  <a16:creationId xmlns:a16="http://schemas.microsoft.com/office/drawing/2014/main" id="{D25FCE48-517B-406E-BE33-F14755F0E46E}"/>
                </a:ext>
              </a:extLst>
            </p:cNvPr>
            <p:cNvSpPr/>
            <p:nvPr/>
          </p:nvSpPr>
          <p:spPr>
            <a:xfrm>
              <a:off x="7396479" y="1860149"/>
              <a:ext cx="3957321"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五專免試入學</a:t>
              </a:r>
              <a:endParaRPr lang="en-US" altLang="zh-TW" sz="2400" b="1" dirty="0">
                <a:solidFill>
                  <a:srgbClr val="000099"/>
                </a:solidFill>
                <a:latin typeface="微軟正黑體" panose="020B0604030504040204" pitchFamily="34" charset="-120"/>
                <a:ea typeface="微軟正黑體" panose="020B0604030504040204" pitchFamily="34" charset="-120"/>
              </a:endParaRPr>
            </a:p>
          </p:txBody>
        </p:sp>
        <p:sp>
          <p:nvSpPr>
            <p:cNvPr id="16" name="流程圖: 顯示 15">
              <a:extLst>
                <a:ext uri="{FF2B5EF4-FFF2-40B4-BE49-F238E27FC236}">
                  <a16:creationId xmlns:a16="http://schemas.microsoft.com/office/drawing/2014/main" id="{D692B0C8-4C2D-4C86-A4C2-A1583F29BA58}"/>
                </a:ext>
              </a:extLst>
            </p:cNvPr>
            <p:cNvSpPr/>
            <p:nvPr/>
          </p:nvSpPr>
          <p:spPr>
            <a:xfrm>
              <a:off x="7608935" y="2849971"/>
              <a:ext cx="3527626"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技術型及單科型學校免試獨招</a:t>
              </a:r>
            </a:p>
          </p:txBody>
        </p:sp>
        <p:sp>
          <p:nvSpPr>
            <p:cNvPr id="17" name="流程圖: 顯示 16">
              <a:extLst>
                <a:ext uri="{FF2B5EF4-FFF2-40B4-BE49-F238E27FC236}">
                  <a16:creationId xmlns:a16="http://schemas.microsoft.com/office/drawing/2014/main" id="{B4F229EB-7F2A-497B-96C8-F1EDE6DDE2D3}"/>
                </a:ext>
              </a:extLst>
            </p:cNvPr>
            <p:cNvSpPr/>
            <p:nvPr/>
          </p:nvSpPr>
          <p:spPr>
            <a:xfrm>
              <a:off x="7409846" y="3861048"/>
              <a:ext cx="4446793" cy="1056724"/>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分區或優先免試入學</a:t>
              </a:r>
              <a:endParaRPr lang="en-US" altLang="zh-TW" sz="2400" b="1" dirty="0">
                <a:solidFill>
                  <a:srgbClr val="000099"/>
                </a:solidFill>
                <a:latin typeface="微軟正黑體" panose="020B0604030504040204" pitchFamily="34" charset="-120"/>
                <a:ea typeface="微軟正黑體" panose="020B0604030504040204" pitchFamily="34" charset="-120"/>
              </a:endParaRPr>
            </a:p>
            <a:p>
              <a:pPr algn="ctr"/>
              <a:r>
                <a:rPr lang="zh-TW" altLang="en-US" sz="2400" b="1" dirty="0">
                  <a:solidFill>
                    <a:srgbClr val="000099"/>
                  </a:solidFill>
                  <a:latin typeface="微軟正黑體" panose="020B0604030504040204" pitchFamily="34" charset="-120"/>
                  <a:ea typeface="微軟正黑體" panose="020B0604030504040204" pitchFamily="34" charset="-120"/>
                </a:rPr>
                <a:t>選填專業群科</a:t>
              </a:r>
              <a:endParaRPr lang="en-US" altLang="zh-TW" sz="2400" b="1" dirty="0">
                <a:solidFill>
                  <a:srgbClr val="000099"/>
                </a:solidFill>
                <a:latin typeface="微軟正黑體" panose="020B0604030504040204" pitchFamily="34" charset="-120"/>
                <a:ea typeface="微軟正黑體" panose="020B0604030504040204" pitchFamily="34" charset="-120"/>
              </a:endParaRPr>
            </a:p>
          </p:txBody>
        </p:sp>
        <p:sp>
          <p:nvSpPr>
            <p:cNvPr id="18" name="流程圖: 顯示 17">
              <a:extLst>
                <a:ext uri="{FF2B5EF4-FFF2-40B4-BE49-F238E27FC236}">
                  <a16:creationId xmlns:a16="http://schemas.microsoft.com/office/drawing/2014/main" id="{50507791-5B90-4B03-A760-B1E6B2D8671B}"/>
                </a:ext>
              </a:extLst>
            </p:cNvPr>
            <p:cNvSpPr/>
            <p:nvPr/>
          </p:nvSpPr>
          <p:spPr>
            <a:xfrm>
              <a:off x="7104111" y="5013176"/>
              <a:ext cx="4446793"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其他</a:t>
              </a:r>
              <a:endParaRPr lang="en-US" altLang="zh-TW" sz="2400" b="1" dirty="0">
                <a:solidFill>
                  <a:srgbClr val="000099"/>
                </a:solidFill>
                <a:latin typeface="微軟正黑體" panose="020B0604030504040204" pitchFamily="34" charset="-120"/>
                <a:ea typeface="微軟正黑體" panose="020B0604030504040204" pitchFamily="34" charset="-120"/>
              </a:endParaRPr>
            </a:p>
            <a:p>
              <a:pPr algn="ctr"/>
              <a:r>
                <a:rPr lang="zh-TW" altLang="en-US" sz="2400" b="1" dirty="0">
                  <a:solidFill>
                    <a:srgbClr val="000099"/>
                  </a:solidFill>
                  <a:latin typeface="微軟正黑體" panose="020B0604030504040204" pitchFamily="34" charset="-120"/>
                  <a:ea typeface="微軟正黑體" panose="020B0604030504040204" pitchFamily="34" charset="-120"/>
                </a:rPr>
                <a:t>產學合作、就業</a:t>
              </a:r>
              <a:r>
                <a:rPr lang="en-US" altLang="zh-TW" sz="2400" b="1" dirty="0">
                  <a:solidFill>
                    <a:srgbClr val="000099"/>
                  </a:solidFill>
                  <a:latin typeface="微軟正黑體" panose="020B0604030504040204" pitchFamily="34" charset="-120"/>
                  <a:ea typeface="微軟正黑體" panose="020B0604030504040204" pitchFamily="34" charset="-120"/>
                </a:rPr>
                <a:t>…</a:t>
              </a:r>
            </a:p>
          </p:txBody>
        </p:sp>
        <p:sp>
          <p:nvSpPr>
            <p:cNvPr id="19" name="流程圖: 顯示 18">
              <a:extLst>
                <a:ext uri="{FF2B5EF4-FFF2-40B4-BE49-F238E27FC236}">
                  <a16:creationId xmlns:a16="http://schemas.microsoft.com/office/drawing/2014/main" id="{6F1291B5-5381-4EC2-BD5E-5FFE24CB5E3F}"/>
                </a:ext>
              </a:extLst>
            </p:cNvPr>
            <p:cNvSpPr/>
            <p:nvPr/>
          </p:nvSpPr>
          <p:spPr>
            <a:xfrm flipH="1">
              <a:off x="2567607" y="4917772"/>
              <a:ext cx="2655022" cy="887493"/>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建教合作班</a:t>
              </a:r>
              <a:endParaRPr lang="en-US" altLang="zh-TW" sz="2400" b="1" dirty="0">
                <a:solidFill>
                  <a:srgbClr val="000099"/>
                </a:solidFill>
                <a:latin typeface="微軟正黑體" panose="020B0604030504040204" pitchFamily="34" charset="-120"/>
                <a:ea typeface="微軟正黑體" panose="020B0604030504040204" pitchFamily="34" charset="-120"/>
              </a:endParaRPr>
            </a:p>
          </p:txBody>
        </p:sp>
        <p:sp>
          <p:nvSpPr>
            <p:cNvPr id="20" name="流程圖: 顯示 19">
              <a:extLst>
                <a:ext uri="{FF2B5EF4-FFF2-40B4-BE49-F238E27FC236}">
                  <a16:creationId xmlns:a16="http://schemas.microsoft.com/office/drawing/2014/main" id="{85B102ED-192A-4D20-969C-744454179F71}"/>
                </a:ext>
              </a:extLst>
            </p:cNvPr>
            <p:cNvSpPr/>
            <p:nvPr/>
          </p:nvSpPr>
          <p:spPr>
            <a:xfrm flipH="1">
              <a:off x="1653492" y="3973559"/>
              <a:ext cx="3346689"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實用技能學程</a:t>
              </a:r>
              <a:endParaRPr lang="en-US" altLang="zh-TW" sz="2400" b="1" dirty="0">
                <a:solidFill>
                  <a:srgbClr val="000099"/>
                </a:solidFill>
                <a:latin typeface="微軟正黑體" panose="020B0604030504040204" pitchFamily="34" charset="-120"/>
                <a:ea typeface="微軟正黑體" panose="020B0604030504040204" pitchFamily="34" charset="-120"/>
              </a:endParaRPr>
            </a:p>
          </p:txBody>
        </p:sp>
        <p:sp>
          <p:nvSpPr>
            <p:cNvPr id="21" name="流程圖: 顯示 20">
              <a:extLst>
                <a:ext uri="{FF2B5EF4-FFF2-40B4-BE49-F238E27FC236}">
                  <a16:creationId xmlns:a16="http://schemas.microsoft.com/office/drawing/2014/main" id="{45AEF90C-B1C6-4B86-9F6F-73491B220ED5}"/>
                </a:ext>
              </a:extLst>
            </p:cNvPr>
            <p:cNvSpPr/>
            <p:nvPr/>
          </p:nvSpPr>
          <p:spPr>
            <a:xfrm flipH="1">
              <a:off x="1604839" y="2954365"/>
              <a:ext cx="3346689"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技藝技能優良甄審入學</a:t>
              </a:r>
            </a:p>
          </p:txBody>
        </p:sp>
        <p:sp>
          <p:nvSpPr>
            <p:cNvPr id="22" name="流程圖: 顯示 21">
              <a:extLst>
                <a:ext uri="{FF2B5EF4-FFF2-40B4-BE49-F238E27FC236}">
                  <a16:creationId xmlns:a16="http://schemas.microsoft.com/office/drawing/2014/main" id="{AAC628F2-7A38-43D0-81C0-CA11AE294343}"/>
                </a:ext>
              </a:extLst>
            </p:cNvPr>
            <p:cNvSpPr/>
            <p:nvPr/>
          </p:nvSpPr>
          <p:spPr>
            <a:xfrm flipH="1">
              <a:off x="1870559" y="1902254"/>
              <a:ext cx="3346689" cy="920779"/>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專業群科</a:t>
              </a:r>
              <a:endParaRPr lang="en-US" altLang="zh-TW" sz="2400" b="1" dirty="0">
                <a:solidFill>
                  <a:srgbClr val="000099"/>
                </a:solidFill>
                <a:latin typeface="微軟正黑體" panose="020B0604030504040204" pitchFamily="34" charset="-120"/>
                <a:ea typeface="微軟正黑體" panose="020B0604030504040204" pitchFamily="34" charset="-120"/>
              </a:endParaRPr>
            </a:p>
            <a:p>
              <a:pPr algn="ctr"/>
              <a:r>
                <a:rPr lang="zh-TW" altLang="en-US" sz="2400" b="1" dirty="0">
                  <a:solidFill>
                    <a:srgbClr val="000099"/>
                  </a:solidFill>
                  <a:latin typeface="微軟正黑體" panose="020B0604030504040204" pitchFamily="34" charset="-120"/>
                  <a:ea typeface="微軟正黑體" panose="020B0604030504040204" pitchFamily="34" charset="-120"/>
                </a:rPr>
                <a:t>甄選入學</a:t>
              </a:r>
            </a:p>
          </p:txBody>
        </p:sp>
      </p:grpSp>
      <p:sp>
        <p:nvSpPr>
          <p:cNvPr id="14" name="Freeform 27">
            <a:extLst>
              <a:ext uri="{FF2B5EF4-FFF2-40B4-BE49-F238E27FC236}">
                <a16:creationId xmlns:a16="http://schemas.microsoft.com/office/drawing/2014/main" id="{5BEF7399-2A9C-4CA7-97C2-30E39BC5BCF2}"/>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extLst>
      <p:ext uri="{BB962C8B-B14F-4D97-AF65-F5344CB8AC3E}">
        <p14:creationId xmlns:p14="http://schemas.microsoft.com/office/powerpoint/2010/main" val="15248081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BE588E9-1013-4716-AD85-F7FC7F513F08}"/>
              </a:ext>
            </a:extLst>
          </p:cNvPr>
          <p:cNvSpPr>
            <a:spLocks noGrp="1"/>
          </p:cNvSpPr>
          <p:nvPr>
            <p:ph type="title"/>
          </p:nvPr>
        </p:nvSpPr>
        <p:spPr>
          <a:xfrm>
            <a:off x="838200" y="-248274"/>
            <a:ext cx="10515600" cy="1325563"/>
          </a:xfrm>
        </p:spPr>
        <p:txBody>
          <a:bodyPr/>
          <a:lstStyle/>
          <a:p>
            <a:pPr algn="l"/>
            <a:r>
              <a:rPr lang="zh-TW" altLang="en-US" b="1" dirty="0">
                <a:latin typeface="微軟正黑體" panose="020B0604030504040204" pitchFamily="34" charset="-120"/>
                <a:ea typeface="微軟正黑體" panose="020B0604030504040204" pitchFamily="34" charset="-120"/>
              </a:rPr>
              <a:t>藝才出眾的學生</a:t>
            </a:r>
          </a:p>
        </p:txBody>
      </p:sp>
      <p:pic>
        <p:nvPicPr>
          <p:cNvPr id="4098" name="Picture 2" descr="å¡éå¿ç«¥å­¦çè®¾è®¡">
            <a:extLst>
              <a:ext uri="{FF2B5EF4-FFF2-40B4-BE49-F238E27FC236}">
                <a16:creationId xmlns:a16="http://schemas.microsoft.com/office/drawing/2014/main" id="{373D0F6C-E908-4EF1-B99A-7DC02B1AB56C}"/>
              </a:ext>
            </a:extLst>
          </p:cNvPr>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19836" y="1484784"/>
            <a:ext cx="2952328" cy="2018450"/>
          </a:xfrm>
          <a:prstGeom prst="rect">
            <a:avLst/>
          </a:prstGeom>
          <a:solidFill>
            <a:schemeClr val="tx1"/>
          </a:solidFill>
        </p:spPr>
      </p:pic>
      <p:sp>
        <p:nvSpPr>
          <p:cNvPr id="6" name="文字方塊 5">
            <a:extLst>
              <a:ext uri="{FF2B5EF4-FFF2-40B4-BE49-F238E27FC236}">
                <a16:creationId xmlns:a16="http://schemas.microsoft.com/office/drawing/2014/main" id="{DBF9F2A5-8B9D-4B54-83BE-D33AB712AC29}"/>
              </a:ext>
            </a:extLst>
          </p:cNvPr>
          <p:cNvSpPr txBox="1"/>
          <p:nvPr/>
        </p:nvSpPr>
        <p:spPr>
          <a:xfrm>
            <a:off x="2495600" y="2119907"/>
            <a:ext cx="1980029" cy="954107"/>
          </a:xfrm>
          <a:prstGeom prst="rect">
            <a:avLst/>
          </a:prstGeom>
          <a:noFill/>
        </p:spPr>
        <p:txBody>
          <a:bodyPr wrap="none" rtlCol="0">
            <a:spAutoFit/>
          </a:bodyPr>
          <a:lstStyle/>
          <a:p>
            <a:r>
              <a:rPr lang="zh-TW" altLang="en-US" sz="2800" b="1" dirty="0">
                <a:latin typeface="微軟正黑體" panose="020B0604030504040204" pitchFamily="34" charset="-120"/>
                <a:ea typeface="微軟正黑體" panose="020B0604030504040204" pitchFamily="34" charset="-120"/>
              </a:rPr>
              <a:t>音樂、美術</a:t>
            </a:r>
            <a:endParaRPr lang="en-US" altLang="zh-TW" sz="2800" b="1" dirty="0">
              <a:latin typeface="微軟正黑體" panose="020B0604030504040204" pitchFamily="34" charset="-120"/>
              <a:ea typeface="微軟正黑體" panose="020B0604030504040204" pitchFamily="34" charset="-120"/>
            </a:endParaRPr>
          </a:p>
          <a:p>
            <a:r>
              <a:rPr lang="zh-TW" altLang="en-US" sz="2800" b="1" dirty="0">
                <a:latin typeface="微軟正黑體" panose="020B0604030504040204" pitchFamily="34" charset="-120"/>
                <a:ea typeface="微軟正黑體" panose="020B0604030504040204" pitchFamily="34" charset="-120"/>
              </a:rPr>
              <a:t>舞蹈、戲劇</a:t>
            </a:r>
          </a:p>
        </p:txBody>
      </p:sp>
      <p:sp>
        <p:nvSpPr>
          <p:cNvPr id="3" name="流程圖: 循序存取儲存裝置 2">
            <a:extLst>
              <a:ext uri="{FF2B5EF4-FFF2-40B4-BE49-F238E27FC236}">
                <a16:creationId xmlns:a16="http://schemas.microsoft.com/office/drawing/2014/main" id="{F2C9B146-8100-4A61-99C4-E5B0BAF33982}"/>
              </a:ext>
            </a:extLst>
          </p:cNvPr>
          <p:cNvSpPr/>
          <p:nvPr/>
        </p:nvSpPr>
        <p:spPr>
          <a:xfrm>
            <a:off x="1102477" y="3573016"/>
            <a:ext cx="2412269" cy="2267099"/>
          </a:xfrm>
          <a:prstGeom prst="flowChartMagneticTap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rgbClr val="000099"/>
                </a:solidFill>
                <a:latin typeface="微軟正黑體" panose="020B0604030504040204" pitchFamily="34" charset="-120"/>
                <a:ea typeface="微軟正黑體" panose="020B0604030504040204" pitchFamily="34" charset="-120"/>
              </a:rPr>
              <a:t>特色招生</a:t>
            </a:r>
            <a:endParaRPr lang="en-US" altLang="zh-TW" sz="2800" b="1" dirty="0">
              <a:solidFill>
                <a:srgbClr val="000099"/>
              </a:solidFill>
              <a:latin typeface="微軟正黑體" panose="020B0604030504040204" pitchFamily="34" charset="-120"/>
              <a:ea typeface="微軟正黑體" panose="020B0604030504040204" pitchFamily="34" charset="-120"/>
            </a:endParaRPr>
          </a:p>
          <a:p>
            <a:pPr algn="ctr"/>
            <a:r>
              <a:rPr lang="zh-TW" altLang="en-US" sz="2800" b="1" dirty="0">
                <a:solidFill>
                  <a:srgbClr val="000099"/>
                </a:solidFill>
                <a:latin typeface="微軟正黑體" panose="020B0604030504040204" pitchFamily="34" charset="-120"/>
                <a:ea typeface="微軟正黑體" panose="020B0604030504040204" pitchFamily="34" charset="-120"/>
              </a:rPr>
              <a:t>藝才班</a:t>
            </a:r>
            <a:endParaRPr lang="en-US" altLang="zh-TW" sz="2800" b="1" dirty="0">
              <a:solidFill>
                <a:srgbClr val="000099"/>
              </a:solidFill>
              <a:latin typeface="微軟正黑體" panose="020B0604030504040204" pitchFamily="34" charset="-120"/>
              <a:ea typeface="微軟正黑體" panose="020B0604030504040204" pitchFamily="34" charset="-120"/>
            </a:endParaRPr>
          </a:p>
          <a:p>
            <a:pPr algn="ctr"/>
            <a:r>
              <a:rPr lang="zh-TW" altLang="en-US" sz="2800" b="1" dirty="0">
                <a:solidFill>
                  <a:srgbClr val="000099"/>
                </a:solidFill>
                <a:latin typeface="微軟正黑體" panose="020B0604030504040204" pitchFamily="34" charset="-120"/>
                <a:ea typeface="微軟正黑體" panose="020B0604030504040204" pitchFamily="34" charset="-120"/>
              </a:rPr>
              <a:t>甄選入學</a:t>
            </a:r>
          </a:p>
        </p:txBody>
      </p:sp>
      <p:sp>
        <p:nvSpPr>
          <p:cNvPr id="11" name="流程圖: 循序存取儲存裝置 10">
            <a:extLst>
              <a:ext uri="{FF2B5EF4-FFF2-40B4-BE49-F238E27FC236}">
                <a16:creationId xmlns:a16="http://schemas.microsoft.com/office/drawing/2014/main" id="{5F0E08B6-D9A8-403F-91FA-15F77BDA37E9}"/>
              </a:ext>
            </a:extLst>
          </p:cNvPr>
          <p:cNvSpPr/>
          <p:nvPr/>
        </p:nvSpPr>
        <p:spPr>
          <a:xfrm>
            <a:off x="3694766" y="3540603"/>
            <a:ext cx="2412269" cy="2267099"/>
          </a:xfrm>
          <a:prstGeom prst="flowChartMagneticTap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rgbClr val="000099"/>
                </a:solidFill>
                <a:latin typeface="微軟正黑體" panose="020B0604030504040204" pitchFamily="34" charset="-120"/>
                <a:ea typeface="微軟正黑體" panose="020B0604030504040204" pitchFamily="34" charset="-120"/>
              </a:rPr>
              <a:t>特色招生</a:t>
            </a:r>
            <a:endParaRPr lang="en-US" altLang="zh-TW" sz="2800" b="1" dirty="0">
              <a:solidFill>
                <a:srgbClr val="000099"/>
              </a:solidFill>
              <a:latin typeface="微軟正黑體" panose="020B0604030504040204" pitchFamily="34" charset="-120"/>
              <a:ea typeface="微軟正黑體" panose="020B0604030504040204" pitchFamily="34" charset="-120"/>
            </a:endParaRPr>
          </a:p>
          <a:p>
            <a:pPr algn="ctr"/>
            <a:r>
              <a:rPr lang="zh-TW" altLang="en-US" sz="2800" b="1" dirty="0">
                <a:solidFill>
                  <a:srgbClr val="000099"/>
                </a:solidFill>
                <a:latin typeface="微軟正黑體" panose="020B0604030504040204" pitchFamily="34" charset="-120"/>
                <a:ea typeface="微軟正黑體" panose="020B0604030504040204" pitchFamily="34" charset="-120"/>
              </a:rPr>
              <a:t>專業群科甄選入學</a:t>
            </a:r>
          </a:p>
        </p:txBody>
      </p:sp>
      <p:sp>
        <p:nvSpPr>
          <p:cNvPr id="12" name="流程圖: 循序存取儲存裝置 11">
            <a:extLst>
              <a:ext uri="{FF2B5EF4-FFF2-40B4-BE49-F238E27FC236}">
                <a16:creationId xmlns:a16="http://schemas.microsoft.com/office/drawing/2014/main" id="{CED19D5C-B7D1-4022-A1D4-F1F6A394D2AD}"/>
              </a:ext>
            </a:extLst>
          </p:cNvPr>
          <p:cNvSpPr/>
          <p:nvPr/>
        </p:nvSpPr>
        <p:spPr>
          <a:xfrm>
            <a:off x="6295856" y="3573016"/>
            <a:ext cx="2412269" cy="2267099"/>
          </a:xfrm>
          <a:prstGeom prst="flowChartMagneticTap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rgbClr val="000099"/>
                </a:solidFill>
                <a:latin typeface="微軟正黑體" panose="020B0604030504040204" pitchFamily="34" charset="-120"/>
                <a:ea typeface="微軟正黑體" panose="020B0604030504040204" pitchFamily="34" charset="-120"/>
              </a:rPr>
              <a:t>技藝技能優良甄審入學</a:t>
            </a:r>
          </a:p>
        </p:txBody>
      </p:sp>
      <p:sp>
        <p:nvSpPr>
          <p:cNvPr id="13" name="流程圖: 循序存取儲存裝置 12">
            <a:extLst>
              <a:ext uri="{FF2B5EF4-FFF2-40B4-BE49-F238E27FC236}">
                <a16:creationId xmlns:a16="http://schemas.microsoft.com/office/drawing/2014/main" id="{847EF591-389B-42DF-8C47-A623E4582EB6}"/>
              </a:ext>
            </a:extLst>
          </p:cNvPr>
          <p:cNvSpPr/>
          <p:nvPr/>
        </p:nvSpPr>
        <p:spPr>
          <a:xfrm>
            <a:off x="8832304" y="3573016"/>
            <a:ext cx="2412269" cy="2267099"/>
          </a:xfrm>
          <a:prstGeom prst="flowChartMagneticTap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rgbClr val="000099"/>
                </a:solidFill>
                <a:latin typeface="微軟正黑體" panose="020B0604030504040204" pitchFamily="34" charset="-120"/>
                <a:ea typeface="微軟正黑體" panose="020B0604030504040204" pitchFamily="34" charset="-120"/>
              </a:rPr>
              <a:t>五專七年一貫制</a:t>
            </a:r>
          </a:p>
        </p:txBody>
      </p:sp>
      <p:sp>
        <p:nvSpPr>
          <p:cNvPr id="9" name="Freeform 27">
            <a:extLst>
              <a:ext uri="{FF2B5EF4-FFF2-40B4-BE49-F238E27FC236}">
                <a16:creationId xmlns:a16="http://schemas.microsoft.com/office/drawing/2014/main" id="{7BB80BAF-6887-40CE-A02F-D55E2528D30A}"/>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17713994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771BD6F-A13E-45AB-A2C4-E160068057B0}"/>
              </a:ext>
            </a:extLst>
          </p:cNvPr>
          <p:cNvSpPr>
            <a:spLocks noGrp="1"/>
          </p:cNvSpPr>
          <p:nvPr>
            <p:ph type="title"/>
          </p:nvPr>
        </p:nvSpPr>
        <p:spPr>
          <a:xfrm>
            <a:off x="999043" y="-147118"/>
            <a:ext cx="8229600" cy="1143000"/>
          </a:xfrm>
        </p:spPr>
        <p:txBody>
          <a:bodyPr/>
          <a:lstStyle/>
          <a:p>
            <a:pPr algn="l"/>
            <a:r>
              <a:rPr lang="zh-TW" altLang="en-US" b="1" dirty="0">
                <a:latin typeface="微軟正黑體" panose="020B0604030504040204" pitchFamily="34" charset="-120"/>
                <a:ea typeface="微軟正黑體" panose="020B0604030504040204" pitchFamily="34" charset="-120"/>
              </a:rPr>
              <a:t>體育表現出眾的學生</a:t>
            </a:r>
          </a:p>
        </p:txBody>
      </p:sp>
      <p:sp>
        <p:nvSpPr>
          <p:cNvPr id="9" name="矩形 8">
            <a:extLst>
              <a:ext uri="{FF2B5EF4-FFF2-40B4-BE49-F238E27FC236}">
                <a16:creationId xmlns:a16="http://schemas.microsoft.com/office/drawing/2014/main" id="{40DA7597-262F-4536-B5A9-FA1DDF8DA9E9}"/>
              </a:ext>
            </a:extLst>
          </p:cNvPr>
          <p:cNvSpPr/>
          <p:nvPr/>
        </p:nvSpPr>
        <p:spPr>
          <a:xfrm>
            <a:off x="4643107" y="5781494"/>
            <a:ext cx="6040110" cy="523220"/>
          </a:xfrm>
          <a:prstGeom prst="rect">
            <a:avLst/>
          </a:prstGeom>
        </p:spPr>
        <p:txBody>
          <a:bodyPr wrap="square">
            <a:spAutoFit/>
          </a:bodyPr>
          <a:lstStyle/>
          <a:p>
            <a:r>
              <a:rPr lang="en-US" altLang="zh-TW" sz="2800" b="1" dirty="0">
                <a:latin typeface="微軟正黑體" panose="020B0604030504040204" pitchFamily="34" charset="-120"/>
                <a:ea typeface="微軟正黑體" panose="020B0604030504040204" pitchFamily="34" charset="-120"/>
              </a:rPr>
              <a:t>https://lulu.ntus.edu.tw/</a:t>
            </a:r>
            <a:endParaRPr lang="zh-TW" altLang="en-US" sz="2800" b="1" dirty="0">
              <a:latin typeface="微軟正黑體" panose="020B0604030504040204" pitchFamily="34" charset="-120"/>
              <a:ea typeface="微軟正黑體" panose="020B0604030504040204" pitchFamily="34" charset="-120"/>
            </a:endParaRPr>
          </a:p>
        </p:txBody>
      </p:sp>
      <p:sp>
        <p:nvSpPr>
          <p:cNvPr id="10" name="矩形 9"/>
          <p:cNvSpPr/>
          <p:nvPr/>
        </p:nvSpPr>
        <p:spPr>
          <a:xfrm>
            <a:off x="1703512" y="6432613"/>
            <a:ext cx="2808312" cy="369332"/>
          </a:xfrm>
          <a:prstGeom prst="rect">
            <a:avLst/>
          </a:prstGeom>
        </p:spPr>
        <p:txBody>
          <a:bodyPr wrap="square">
            <a:spAutoFit/>
          </a:bodyPr>
          <a:lstStyle/>
          <a:p>
            <a:pPr lvl="0">
              <a:defRPr/>
            </a:pPr>
            <a:r>
              <a:rPr lang="zh-TW" altLang="en-US" sz="900" dirty="0">
                <a:latin typeface="微軟正黑體" panose="020B0604030504040204" pitchFamily="34" charset="-120"/>
                <a:ea typeface="微軟正黑體" panose="020B0604030504040204" pitchFamily="34" charset="-120"/>
              </a:rPr>
              <a:t>圖示取自 </a:t>
            </a:r>
            <a:r>
              <a:rPr lang="en-US" altLang="zh-TW" sz="900" dirty="0" err="1">
                <a:latin typeface="微軟正黑體" panose="020B0604030504040204" pitchFamily="34" charset="-120"/>
                <a:ea typeface="微軟正黑體" panose="020B0604030504040204" pitchFamily="34" charset="-120"/>
              </a:rPr>
              <a:t>Brgfx</a:t>
            </a:r>
            <a:r>
              <a:rPr lang="en-US" altLang="zh-TW" sz="900" dirty="0">
                <a:latin typeface="微軟正黑體" panose="020B0604030504040204" pitchFamily="34" charset="-120"/>
                <a:ea typeface="微軟正黑體" panose="020B0604030504040204" pitchFamily="34" charset="-120"/>
              </a:rPr>
              <a:t> / </a:t>
            </a:r>
            <a:r>
              <a:rPr lang="en-US" altLang="zh-TW" sz="900" dirty="0" err="1">
                <a:latin typeface="微軟正黑體" panose="020B0604030504040204" pitchFamily="34" charset="-120"/>
                <a:ea typeface="微軟正黑體" panose="020B0604030504040204" pitchFamily="34" charset="-120"/>
              </a:rPr>
              <a:t>Freepik</a:t>
            </a:r>
            <a:r>
              <a:rPr lang="zh-TW" altLang="en-US" sz="900" dirty="0">
                <a:latin typeface="微軟正黑體" panose="020B0604030504040204" pitchFamily="34" charset="-120"/>
                <a:ea typeface="微軟正黑體" panose="020B0604030504040204" pitchFamily="34" charset="-120"/>
              </a:rPr>
              <a:t>，依其授權規定標註出處。</a:t>
            </a:r>
            <a:r>
              <a:rPr lang="en-US" altLang="zh-TW" sz="900" dirty="0">
                <a:latin typeface="微軟正黑體" panose="020B0604030504040204" pitchFamily="34" charset="-120"/>
                <a:ea typeface="微軟正黑體" panose="020B0604030504040204" pitchFamily="34" charset="-120"/>
              </a:rPr>
              <a:t>http://www.freepik.com</a:t>
            </a:r>
            <a:endParaRPr lang="zh-CN" altLang="en-US" sz="900" dirty="0">
              <a:latin typeface="微軟正黑體" panose="020B0604030504040204" pitchFamily="34" charset="-120"/>
              <a:ea typeface="微軟正黑體" panose="020B0604030504040204" pitchFamily="34" charset="-120"/>
            </a:endParaRPr>
          </a:p>
        </p:txBody>
      </p:sp>
      <p:sp>
        <p:nvSpPr>
          <p:cNvPr id="11" name="六边形 42">
            <a:extLst>
              <a:ext uri="{FF2B5EF4-FFF2-40B4-BE49-F238E27FC236}">
                <a16:creationId xmlns:a16="http://schemas.microsoft.com/office/drawing/2014/main" id="{EF905B9D-0B22-48C3-A68D-95A6A0382124}"/>
              </a:ext>
            </a:extLst>
          </p:cNvPr>
          <p:cNvSpPr>
            <a:spLocks noChangeArrowheads="1"/>
          </p:cNvSpPr>
          <p:nvPr/>
        </p:nvSpPr>
        <p:spPr bwMode="auto">
          <a:xfrm>
            <a:off x="1991544" y="2972371"/>
            <a:ext cx="2688811" cy="2319259"/>
          </a:xfrm>
          <a:prstGeom prst="hexagon">
            <a:avLst>
              <a:gd name="adj" fmla="val 24996"/>
              <a:gd name="vf" fmla="val 115470"/>
            </a:avLst>
          </a:prstGeom>
          <a:solidFill>
            <a:schemeClr val="accent3">
              <a:lumMod val="75000"/>
            </a:schemeClr>
          </a:solidFill>
          <a:ln w="12700" cap="flat" cmpd="sng">
            <a:noFill/>
            <a:bevel/>
            <a:headEnd/>
            <a:tailEnd/>
          </a:ln>
        </p:spPr>
        <p:txBody>
          <a:bodyPr anchor="ctr"/>
          <a:lstStyle/>
          <a:p>
            <a:pPr algn="ctr"/>
            <a:endParaRPr lang="zh-CN" altLang="zh-CN">
              <a:solidFill>
                <a:srgbClr val="FFFFFF"/>
              </a:solidFill>
            </a:endParaRPr>
          </a:p>
        </p:txBody>
      </p:sp>
      <p:sp>
        <p:nvSpPr>
          <p:cNvPr id="12" name="六边形 13">
            <a:extLst>
              <a:ext uri="{FF2B5EF4-FFF2-40B4-BE49-F238E27FC236}">
                <a16:creationId xmlns:a16="http://schemas.microsoft.com/office/drawing/2014/main" id="{CB686504-597D-4E8A-8099-619F51BCBDD3}"/>
              </a:ext>
            </a:extLst>
          </p:cNvPr>
          <p:cNvSpPr>
            <a:spLocks noChangeArrowheads="1"/>
          </p:cNvSpPr>
          <p:nvPr/>
        </p:nvSpPr>
        <p:spPr bwMode="auto">
          <a:xfrm>
            <a:off x="4344785" y="1566373"/>
            <a:ext cx="2690936" cy="2319259"/>
          </a:xfrm>
          <a:prstGeom prst="hexagon">
            <a:avLst>
              <a:gd name="adj" fmla="val 24994"/>
              <a:gd name="vf" fmla="val 115470"/>
            </a:avLst>
          </a:prstGeom>
          <a:solidFill>
            <a:schemeClr val="accent3">
              <a:lumMod val="75000"/>
            </a:schemeClr>
          </a:solidFill>
          <a:ln w="12700" cap="flat" cmpd="sng">
            <a:noFill/>
            <a:bevel/>
            <a:headEnd/>
            <a:tailEnd/>
          </a:ln>
        </p:spPr>
        <p:txBody>
          <a:bodyPr anchor="ctr"/>
          <a:lstStyle/>
          <a:p>
            <a:pPr algn="ctr"/>
            <a:endParaRPr lang="zh-CN" altLang="zh-CN">
              <a:solidFill>
                <a:srgbClr val="FFFFFF"/>
              </a:solidFill>
            </a:endParaRPr>
          </a:p>
        </p:txBody>
      </p:sp>
      <p:sp>
        <p:nvSpPr>
          <p:cNvPr id="13" name="六边形 14">
            <a:extLst>
              <a:ext uri="{FF2B5EF4-FFF2-40B4-BE49-F238E27FC236}">
                <a16:creationId xmlns:a16="http://schemas.microsoft.com/office/drawing/2014/main" id="{E0B108BD-36AB-4031-B369-9397B9C73CFE}"/>
              </a:ext>
            </a:extLst>
          </p:cNvPr>
          <p:cNvSpPr>
            <a:spLocks noChangeArrowheads="1"/>
          </p:cNvSpPr>
          <p:nvPr/>
        </p:nvSpPr>
        <p:spPr bwMode="auto">
          <a:xfrm>
            <a:off x="6761742" y="2982989"/>
            <a:ext cx="2690936" cy="2319259"/>
          </a:xfrm>
          <a:prstGeom prst="hexagon">
            <a:avLst>
              <a:gd name="adj" fmla="val 24994"/>
              <a:gd name="vf" fmla="val 115470"/>
            </a:avLst>
          </a:prstGeom>
          <a:solidFill>
            <a:schemeClr val="accent3">
              <a:lumMod val="75000"/>
            </a:schemeClr>
          </a:solidFill>
          <a:ln w="12700" cap="flat" cmpd="sng">
            <a:noFill/>
            <a:bevel/>
            <a:headEnd/>
            <a:tailEnd/>
          </a:ln>
        </p:spPr>
        <p:txBody>
          <a:bodyPr anchor="ctr"/>
          <a:lstStyle/>
          <a:p>
            <a:pPr algn="ctr"/>
            <a:endParaRPr lang="zh-CN" altLang="zh-CN">
              <a:solidFill>
                <a:srgbClr val="FFFFFF"/>
              </a:solidFill>
            </a:endParaRPr>
          </a:p>
        </p:txBody>
      </p:sp>
      <p:sp>
        <p:nvSpPr>
          <p:cNvPr id="14" name="六边形 15">
            <a:extLst>
              <a:ext uri="{FF2B5EF4-FFF2-40B4-BE49-F238E27FC236}">
                <a16:creationId xmlns:a16="http://schemas.microsoft.com/office/drawing/2014/main" id="{B292B3E1-C8A1-4F4A-8695-B0D40AC0EC1C}"/>
              </a:ext>
            </a:extLst>
          </p:cNvPr>
          <p:cNvSpPr>
            <a:spLocks noChangeArrowheads="1"/>
          </p:cNvSpPr>
          <p:nvPr/>
        </p:nvSpPr>
        <p:spPr bwMode="auto">
          <a:xfrm>
            <a:off x="9127726" y="1555753"/>
            <a:ext cx="2688811" cy="2319259"/>
          </a:xfrm>
          <a:prstGeom prst="hexagon">
            <a:avLst>
              <a:gd name="adj" fmla="val 24996"/>
              <a:gd name="vf" fmla="val 115470"/>
            </a:avLst>
          </a:prstGeom>
          <a:solidFill>
            <a:schemeClr val="accent3">
              <a:lumMod val="75000"/>
            </a:schemeClr>
          </a:solidFill>
          <a:ln w="12700" cap="flat" cmpd="sng">
            <a:noFill/>
            <a:bevel/>
            <a:headEnd/>
            <a:tailEnd/>
          </a:ln>
        </p:spPr>
        <p:txBody>
          <a:bodyPr anchor="ctr"/>
          <a:lstStyle/>
          <a:p>
            <a:pPr algn="ctr"/>
            <a:endParaRPr lang="zh-CN" altLang="zh-CN">
              <a:solidFill>
                <a:srgbClr val="FFFFFF"/>
              </a:solidFill>
            </a:endParaRPr>
          </a:p>
        </p:txBody>
      </p:sp>
      <p:sp>
        <p:nvSpPr>
          <p:cNvPr id="15" name="六边形 16">
            <a:extLst>
              <a:ext uri="{FF2B5EF4-FFF2-40B4-BE49-F238E27FC236}">
                <a16:creationId xmlns:a16="http://schemas.microsoft.com/office/drawing/2014/main" id="{329B1A84-F5A1-4071-997C-7D59870CCAC2}"/>
              </a:ext>
            </a:extLst>
          </p:cNvPr>
          <p:cNvSpPr>
            <a:spLocks noChangeArrowheads="1"/>
          </p:cNvSpPr>
          <p:nvPr/>
        </p:nvSpPr>
        <p:spPr bwMode="auto">
          <a:xfrm>
            <a:off x="2872948" y="2284239"/>
            <a:ext cx="622291" cy="537337"/>
          </a:xfrm>
          <a:prstGeom prst="hexagon">
            <a:avLst>
              <a:gd name="adj" fmla="val 24996"/>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16" name="六边形 17">
            <a:extLst>
              <a:ext uri="{FF2B5EF4-FFF2-40B4-BE49-F238E27FC236}">
                <a16:creationId xmlns:a16="http://schemas.microsoft.com/office/drawing/2014/main" id="{8442627A-D57E-44D7-8512-BDA96D453D87}"/>
              </a:ext>
            </a:extLst>
          </p:cNvPr>
          <p:cNvSpPr>
            <a:spLocks noChangeArrowheads="1"/>
          </p:cNvSpPr>
          <p:nvPr/>
        </p:nvSpPr>
        <p:spPr bwMode="auto">
          <a:xfrm>
            <a:off x="4767434" y="4093770"/>
            <a:ext cx="622291" cy="537337"/>
          </a:xfrm>
          <a:prstGeom prst="hexagon">
            <a:avLst>
              <a:gd name="adj" fmla="val 24996"/>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17" name="六边形 18">
            <a:extLst>
              <a:ext uri="{FF2B5EF4-FFF2-40B4-BE49-F238E27FC236}">
                <a16:creationId xmlns:a16="http://schemas.microsoft.com/office/drawing/2014/main" id="{6EDE6ACE-5A6F-4C7B-986D-611AA37F7F85}"/>
              </a:ext>
            </a:extLst>
          </p:cNvPr>
          <p:cNvSpPr>
            <a:spLocks noChangeArrowheads="1"/>
          </p:cNvSpPr>
          <p:nvPr/>
        </p:nvSpPr>
        <p:spPr bwMode="auto">
          <a:xfrm>
            <a:off x="6135203" y="4204211"/>
            <a:ext cx="622291" cy="537337"/>
          </a:xfrm>
          <a:prstGeom prst="hexagon">
            <a:avLst>
              <a:gd name="adj" fmla="val 24996"/>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18" name="六边形 19">
            <a:extLst>
              <a:ext uri="{FF2B5EF4-FFF2-40B4-BE49-F238E27FC236}">
                <a16:creationId xmlns:a16="http://schemas.microsoft.com/office/drawing/2014/main" id="{40C8A8BA-F407-4C2E-9134-C1A35EF7BAE0}"/>
              </a:ext>
            </a:extLst>
          </p:cNvPr>
          <p:cNvSpPr>
            <a:spLocks noChangeArrowheads="1"/>
          </p:cNvSpPr>
          <p:nvPr/>
        </p:nvSpPr>
        <p:spPr bwMode="auto">
          <a:xfrm>
            <a:off x="7953230" y="2337335"/>
            <a:ext cx="403534" cy="346190"/>
          </a:xfrm>
          <a:prstGeom prst="hexagon">
            <a:avLst>
              <a:gd name="adj" fmla="val 25029"/>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19" name="六边形 20">
            <a:extLst>
              <a:ext uri="{FF2B5EF4-FFF2-40B4-BE49-F238E27FC236}">
                <a16:creationId xmlns:a16="http://schemas.microsoft.com/office/drawing/2014/main" id="{9C9B01F3-C35A-4046-B358-2E7032CD27F2}"/>
              </a:ext>
            </a:extLst>
          </p:cNvPr>
          <p:cNvSpPr>
            <a:spLocks noChangeArrowheads="1"/>
          </p:cNvSpPr>
          <p:nvPr/>
        </p:nvSpPr>
        <p:spPr bwMode="auto">
          <a:xfrm>
            <a:off x="7052712" y="2131321"/>
            <a:ext cx="592557" cy="511850"/>
          </a:xfrm>
          <a:prstGeom prst="hexagon">
            <a:avLst>
              <a:gd name="adj" fmla="val 24992"/>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0" name="六边形 21">
            <a:extLst>
              <a:ext uri="{FF2B5EF4-FFF2-40B4-BE49-F238E27FC236}">
                <a16:creationId xmlns:a16="http://schemas.microsoft.com/office/drawing/2014/main" id="{0903F054-2192-4778-8E0D-CAB2F2CC3CBC}"/>
              </a:ext>
            </a:extLst>
          </p:cNvPr>
          <p:cNvSpPr>
            <a:spLocks noChangeArrowheads="1"/>
          </p:cNvSpPr>
          <p:nvPr/>
        </p:nvSpPr>
        <p:spPr bwMode="auto">
          <a:xfrm>
            <a:off x="4416996" y="1749025"/>
            <a:ext cx="244245" cy="210262"/>
          </a:xfrm>
          <a:prstGeom prst="hexagon">
            <a:avLst>
              <a:gd name="adj" fmla="val 24905"/>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1" name="六边形 22">
            <a:extLst>
              <a:ext uri="{FF2B5EF4-FFF2-40B4-BE49-F238E27FC236}">
                <a16:creationId xmlns:a16="http://schemas.microsoft.com/office/drawing/2014/main" id="{DC4B2966-C246-498F-B1D9-7EA15E3891EA}"/>
              </a:ext>
            </a:extLst>
          </p:cNvPr>
          <p:cNvSpPr>
            <a:spLocks noChangeArrowheads="1"/>
          </p:cNvSpPr>
          <p:nvPr/>
        </p:nvSpPr>
        <p:spPr bwMode="auto">
          <a:xfrm>
            <a:off x="5880339" y="4089523"/>
            <a:ext cx="273978" cy="237873"/>
          </a:xfrm>
          <a:prstGeom prst="hexagon">
            <a:avLst>
              <a:gd name="adj" fmla="val 25035"/>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2" name="六边形 23">
            <a:extLst>
              <a:ext uri="{FF2B5EF4-FFF2-40B4-BE49-F238E27FC236}">
                <a16:creationId xmlns:a16="http://schemas.microsoft.com/office/drawing/2014/main" id="{CDC11FF0-9E14-4788-9DD3-514F689BB22F}"/>
              </a:ext>
            </a:extLst>
          </p:cNvPr>
          <p:cNvSpPr>
            <a:spLocks noChangeArrowheads="1"/>
          </p:cNvSpPr>
          <p:nvPr/>
        </p:nvSpPr>
        <p:spPr bwMode="auto">
          <a:xfrm>
            <a:off x="7626155" y="2643171"/>
            <a:ext cx="286721" cy="246368"/>
          </a:xfrm>
          <a:prstGeom prst="hexagon">
            <a:avLst>
              <a:gd name="adj" fmla="val 25032"/>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3" name="六边形 24">
            <a:extLst>
              <a:ext uri="{FF2B5EF4-FFF2-40B4-BE49-F238E27FC236}">
                <a16:creationId xmlns:a16="http://schemas.microsoft.com/office/drawing/2014/main" id="{3A8AC735-42D5-4871-BB23-389D25592C1D}"/>
              </a:ext>
            </a:extLst>
          </p:cNvPr>
          <p:cNvSpPr>
            <a:spLocks noChangeArrowheads="1"/>
          </p:cNvSpPr>
          <p:nvPr/>
        </p:nvSpPr>
        <p:spPr bwMode="auto">
          <a:xfrm>
            <a:off x="4000719" y="1995393"/>
            <a:ext cx="479993" cy="412029"/>
          </a:xfrm>
          <a:prstGeom prst="hexagon">
            <a:avLst>
              <a:gd name="adj" fmla="val 24998"/>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4" name="六边形 25">
            <a:extLst>
              <a:ext uri="{FF2B5EF4-FFF2-40B4-BE49-F238E27FC236}">
                <a16:creationId xmlns:a16="http://schemas.microsoft.com/office/drawing/2014/main" id="{3E868B2B-9BB8-4240-8D9A-807FE823C295}"/>
              </a:ext>
            </a:extLst>
          </p:cNvPr>
          <p:cNvSpPr>
            <a:spLocks noChangeArrowheads="1"/>
          </p:cNvSpPr>
          <p:nvPr/>
        </p:nvSpPr>
        <p:spPr bwMode="auto">
          <a:xfrm>
            <a:off x="9518517" y="4017311"/>
            <a:ext cx="594682" cy="511850"/>
          </a:xfrm>
          <a:prstGeom prst="hexagon">
            <a:avLst>
              <a:gd name="adj" fmla="val 24979"/>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5" name="六边形 26">
            <a:extLst>
              <a:ext uri="{FF2B5EF4-FFF2-40B4-BE49-F238E27FC236}">
                <a16:creationId xmlns:a16="http://schemas.microsoft.com/office/drawing/2014/main" id="{EC928E0C-DB7C-43EB-A570-3D984507F17A}"/>
              </a:ext>
            </a:extLst>
          </p:cNvPr>
          <p:cNvSpPr>
            <a:spLocks noChangeArrowheads="1"/>
          </p:cNvSpPr>
          <p:nvPr/>
        </p:nvSpPr>
        <p:spPr bwMode="auto">
          <a:xfrm>
            <a:off x="10247002" y="3959966"/>
            <a:ext cx="429020" cy="369552"/>
          </a:xfrm>
          <a:prstGeom prst="hexagon">
            <a:avLst>
              <a:gd name="adj" fmla="val 24997"/>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6" name="六边形 27">
            <a:extLst>
              <a:ext uri="{FF2B5EF4-FFF2-40B4-BE49-F238E27FC236}">
                <a16:creationId xmlns:a16="http://schemas.microsoft.com/office/drawing/2014/main" id="{EFD499D5-F1D6-4D38-8404-694AEF30B202}"/>
              </a:ext>
            </a:extLst>
          </p:cNvPr>
          <p:cNvSpPr>
            <a:spLocks noChangeArrowheads="1"/>
          </p:cNvSpPr>
          <p:nvPr/>
        </p:nvSpPr>
        <p:spPr bwMode="auto">
          <a:xfrm>
            <a:off x="10121694" y="4408102"/>
            <a:ext cx="284598" cy="246368"/>
          </a:xfrm>
          <a:prstGeom prst="hexagon">
            <a:avLst>
              <a:gd name="adj" fmla="val 24997"/>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sp>
        <p:nvSpPr>
          <p:cNvPr id="27" name="六边形 3">
            <a:extLst>
              <a:ext uri="{FF2B5EF4-FFF2-40B4-BE49-F238E27FC236}">
                <a16:creationId xmlns:a16="http://schemas.microsoft.com/office/drawing/2014/main" id="{B37327D1-BCEA-499D-B5A3-E008790AB368}"/>
              </a:ext>
            </a:extLst>
          </p:cNvPr>
          <p:cNvSpPr>
            <a:spLocks noChangeArrowheads="1"/>
          </p:cNvSpPr>
          <p:nvPr/>
        </p:nvSpPr>
        <p:spPr bwMode="auto">
          <a:xfrm>
            <a:off x="3586566" y="2354326"/>
            <a:ext cx="403534" cy="346190"/>
          </a:xfrm>
          <a:prstGeom prst="hexagon">
            <a:avLst>
              <a:gd name="adj" fmla="val 25029"/>
              <a:gd name="vf" fmla="val 115470"/>
            </a:avLst>
          </a:prstGeom>
          <a:solidFill>
            <a:schemeClr val="tx1"/>
          </a:solidFill>
          <a:ln w="25400" cap="flat" cmpd="sng">
            <a:noFill/>
            <a:bevel/>
            <a:headEnd/>
            <a:tailEnd/>
          </a:ln>
        </p:spPr>
        <p:txBody>
          <a:bodyPr anchor="ctr"/>
          <a:lstStyle/>
          <a:p>
            <a:pPr algn="ctr"/>
            <a:endParaRPr lang="zh-CN" altLang="zh-CN">
              <a:solidFill>
                <a:srgbClr val="FFFFFF"/>
              </a:solidFill>
            </a:endParaRPr>
          </a:p>
        </p:txBody>
      </p:sp>
      <p:pic>
        <p:nvPicPr>
          <p:cNvPr id="3" name="圖片 2"/>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45925" y="3057848"/>
            <a:ext cx="2129404" cy="3484674"/>
          </a:xfrm>
          <a:prstGeom prst="rect">
            <a:avLst/>
          </a:prstGeom>
        </p:spPr>
      </p:pic>
      <p:sp>
        <p:nvSpPr>
          <p:cNvPr id="28" name="文字方塊 27">
            <a:extLst>
              <a:ext uri="{FF2B5EF4-FFF2-40B4-BE49-F238E27FC236}">
                <a16:creationId xmlns:a16="http://schemas.microsoft.com/office/drawing/2014/main" id="{109F0222-8626-4414-889A-EBAF18676E25}"/>
              </a:ext>
            </a:extLst>
          </p:cNvPr>
          <p:cNvSpPr txBox="1"/>
          <p:nvPr/>
        </p:nvSpPr>
        <p:spPr>
          <a:xfrm>
            <a:off x="2142839" y="3294142"/>
            <a:ext cx="2437898" cy="1754326"/>
          </a:xfrm>
          <a:prstGeom prst="rect">
            <a:avLst/>
          </a:prstGeom>
          <a:noFill/>
        </p:spPr>
        <p:txBody>
          <a:bodyPr wrap="square">
            <a:spAutoFit/>
          </a:bodyPr>
          <a:lstStyle/>
          <a:p>
            <a:pPr algn="ctr"/>
            <a:r>
              <a:rPr lang="zh-TW" altLang="en-US" sz="3600" dirty="0">
                <a:latin typeface="微軟正黑體" panose="020B0604030504040204" pitchFamily="34" charset="-120"/>
                <a:ea typeface="微軟正黑體" panose="020B0604030504040204" pitchFamily="34" charset="-120"/>
              </a:rPr>
              <a:t>特色招生體育班甄選入學</a:t>
            </a:r>
          </a:p>
        </p:txBody>
      </p:sp>
      <p:sp>
        <p:nvSpPr>
          <p:cNvPr id="29" name="文字方塊 28">
            <a:extLst>
              <a:ext uri="{FF2B5EF4-FFF2-40B4-BE49-F238E27FC236}">
                <a16:creationId xmlns:a16="http://schemas.microsoft.com/office/drawing/2014/main" id="{E84D6FDB-FF78-4815-83F2-D2AE752BC146}"/>
              </a:ext>
            </a:extLst>
          </p:cNvPr>
          <p:cNvSpPr txBox="1"/>
          <p:nvPr/>
        </p:nvSpPr>
        <p:spPr>
          <a:xfrm>
            <a:off x="4502249" y="2190096"/>
            <a:ext cx="2437898" cy="1200329"/>
          </a:xfrm>
          <a:prstGeom prst="rect">
            <a:avLst/>
          </a:prstGeom>
          <a:noFill/>
        </p:spPr>
        <p:txBody>
          <a:bodyPr wrap="square">
            <a:spAutoFit/>
          </a:bodyPr>
          <a:lstStyle/>
          <a:p>
            <a:pPr algn="ctr"/>
            <a:r>
              <a:rPr lang="zh-TW" altLang="en-US" sz="3600" dirty="0">
                <a:latin typeface="微軟正黑體" panose="020B0604030504040204" pitchFamily="34" charset="-120"/>
                <a:ea typeface="微軟正黑體" panose="020B0604030504040204" pitchFamily="34" charset="-120"/>
              </a:rPr>
              <a:t>運動績優獨招</a:t>
            </a:r>
          </a:p>
        </p:txBody>
      </p:sp>
      <p:sp>
        <p:nvSpPr>
          <p:cNvPr id="30" name="文字方塊 29">
            <a:extLst>
              <a:ext uri="{FF2B5EF4-FFF2-40B4-BE49-F238E27FC236}">
                <a16:creationId xmlns:a16="http://schemas.microsoft.com/office/drawing/2014/main" id="{5D0CEAF6-1BD9-490D-BAB8-A5CBE346354B}"/>
              </a:ext>
            </a:extLst>
          </p:cNvPr>
          <p:cNvSpPr txBox="1"/>
          <p:nvPr/>
        </p:nvSpPr>
        <p:spPr>
          <a:xfrm>
            <a:off x="6872182" y="3582496"/>
            <a:ext cx="2437898" cy="1200329"/>
          </a:xfrm>
          <a:prstGeom prst="rect">
            <a:avLst/>
          </a:prstGeom>
          <a:noFill/>
        </p:spPr>
        <p:txBody>
          <a:bodyPr wrap="square">
            <a:spAutoFit/>
          </a:bodyPr>
          <a:lstStyle/>
          <a:p>
            <a:pPr algn="ctr"/>
            <a:r>
              <a:rPr lang="zh-TW" altLang="en-US" sz="3600" dirty="0">
                <a:latin typeface="微軟正黑體" panose="020B0604030504040204" pitchFamily="34" charset="-120"/>
                <a:ea typeface="微軟正黑體" panose="020B0604030504040204" pitchFamily="34" charset="-120"/>
              </a:rPr>
              <a:t>運動績優甄審</a:t>
            </a:r>
          </a:p>
        </p:txBody>
      </p:sp>
      <p:sp>
        <p:nvSpPr>
          <p:cNvPr id="33" name="文字方塊 32">
            <a:extLst>
              <a:ext uri="{FF2B5EF4-FFF2-40B4-BE49-F238E27FC236}">
                <a16:creationId xmlns:a16="http://schemas.microsoft.com/office/drawing/2014/main" id="{0859E335-7911-4744-8F83-15957E554A29}"/>
              </a:ext>
            </a:extLst>
          </p:cNvPr>
          <p:cNvSpPr txBox="1"/>
          <p:nvPr/>
        </p:nvSpPr>
        <p:spPr>
          <a:xfrm>
            <a:off x="9253182" y="2189842"/>
            <a:ext cx="2437898" cy="1200329"/>
          </a:xfrm>
          <a:prstGeom prst="rect">
            <a:avLst/>
          </a:prstGeom>
          <a:noFill/>
        </p:spPr>
        <p:txBody>
          <a:bodyPr wrap="square">
            <a:spAutoFit/>
          </a:bodyPr>
          <a:lstStyle/>
          <a:p>
            <a:pPr algn="ctr"/>
            <a:r>
              <a:rPr lang="zh-TW" altLang="en-US" sz="3600" dirty="0">
                <a:latin typeface="微軟正黑體" panose="020B0604030504040204" pitchFamily="34" charset="-120"/>
                <a:ea typeface="微軟正黑體" panose="020B0604030504040204" pitchFamily="34" charset="-120"/>
              </a:rPr>
              <a:t>運動績優甄試</a:t>
            </a:r>
          </a:p>
        </p:txBody>
      </p:sp>
      <p:sp>
        <p:nvSpPr>
          <p:cNvPr id="31" name="Freeform 27">
            <a:extLst>
              <a:ext uri="{FF2B5EF4-FFF2-40B4-BE49-F238E27FC236}">
                <a16:creationId xmlns:a16="http://schemas.microsoft.com/office/drawing/2014/main" id="{EF17800B-1832-4EAB-B57E-A469211FCA13}"/>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1658734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27F1C92-6382-4633-A6F5-02CECF7BC8D6}"/>
              </a:ext>
            </a:extLst>
          </p:cNvPr>
          <p:cNvSpPr>
            <a:spLocks noGrp="1"/>
          </p:cNvSpPr>
          <p:nvPr>
            <p:ph type="title"/>
          </p:nvPr>
        </p:nvSpPr>
        <p:spPr>
          <a:xfrm>
            <a:off x="870168" y="-190795"/>
            <a:ext cx="10515600" cy="1325563"/>
          </a:xfrm>
        </p:spPr>
        <p:txBody>
          <a:bodyPr/>
          <a:lstStyle/>
          <a:p>
            <a:pPr algn="l"/>
            <a:r>
              <a:rPr lang="zh-TW" altLang="en-US" b="1" dirty="0">
                <a:latin typeface="微軟正黑體" panose="020B0604030504040204" pitchFamily="34" charset="-120"/>
                <a:ea typeface="微軟正黑體" panose="020B0604030504040204" pitchFamily="34" charset="-120"/>
              </a:rPr>
              <a:t>身心障礙學生</a:t>
            </a:r>
          </a:p>
        </p:txBody>
      </p:sp>
      <p:pic>
        <p:nvPicPr>
          <p:cNvPr id="10" name="圖片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35960" y="2127352"/>
            <a:ext cx="3281391" cy="3431912"/>
          </a:xfrm>
          <a:prstGeom prst="rect">
            <a:avLst/>
          </a:prstGeom>
        </p:spPr>
      </p:pic>
      <p:sp>
        <p:nvSpPr>
          <p:cNvPr id="3" name="矩形 2"/>
          <p:cNvSpPr/>
          <p:nvPr/>
        </p:nvSpPr>
        <p:spPr>
          <a:xfrm>
            <a:off x="1703512" y="6387570"/>
            <a:ext cx="2808312" cy="369332"/>
          </a:xfrm>
          <a:prstGeom prst="rect">
            <a:avLst/>
          </a:prstGeom>
        </p:spPr>
        <p:txBody>
          <a:bodyPr wrap="square">
            <a:spAutoFit/>
          </a:bodyPr>
          <a:lstStyle/>
          <a:p>
            <a:pPr lvl="0">
              <a:defRPr/>
            </a:pPr>
            <a:r>
              <a:rPr lang="zh-TW" altLang="en-US" sz="900" dirty="0">
                <a:latin typeface="微軟正黑體" panose="020B0604030504040204" pitchFamily="34" charset="-120"/>
                <a:ea typeface="微軟正黑體" panose="020B0604030504040204" pitchFamily="34" charset="-120"/>
              </a:rPr>
              <a:t>圖示取自 </a:t>
            </a:r>
            <a:r>
              <a:rPr lang="en-US" altLang="zh-TW" sz="900" dirty="0" err="1">
                <a:latin typeface="微軟正黑體" panose="020B0604030504040204" pitchFamily="34" charset="-120"/>
                <a:ea typeface="微軟正黑體" panose="020B0604030504040204" pitchFamily="34" charset="-120"/>
              </a:rPr>
              <a:t>Brgfx</a:t>
            </a:r>
            <a:r>
              <a:rPr lang="en-US" altLang="zh-TW" sz="900" dirty="0">
                <a:latin typeface="微軟正黑體" panose="020B0604030504040204" pitchFamily="34" charset="-120"/>
                <a:ea typeface="微軟正黑體" panose="020B0604030504040204" pitchFamily="34" charset="-120"/>
              </a:rPr>
              <a:t> / </a:t>
            </a:r>
            <a:r>
              <a:rPr lang="en-US" altLang="zh-TW" sz="900" dirty="0" err="1">
                <a:latin typeface="微軟正黑體" panose="020B0604030504040204" pitchFamily="34" charset="-120"/>
                <a:ea typeface="微軟正黑體" panose="020B0604030504040204" pitchFamily="34" charset="-120"/>
              </a:rPr>
              <a:t>Freepik</a:t>
            </a:r>
            <a:r>
              <a:rPr lang="zh-TW" altLang="en-US" sz="900" dirty="0">
                <a:latin typeface="微軟正黑體" panose="020B0604030504040204" pitchFamily="34" charset="-120"/>
                <a:ea typeface="微軟正黑體" panose="020B0604030504040204" pitchFamily="34" charset="-120"/>
              </a:rPr>
              <a:t>，依其授權規定標註出處。</a:t>
            </a:r>
            <a:r>
              <a:rPr lang="en-US" altLang="zh-TW" sz="900" dirty="0">
                <a:latin typeface="微軟正黑體" panose="020B0604030504040204" pitchFamily="34" charset="-120"/>
                <a:ea typeface="微軟正黑體" panose="020B0604030504040204" pitchFamily="34" charset="-120"/>
              </a:rPr>
              <a:t>http://www.freepik.com</a:t>
            </a:r>
            <a:endParaRPr lang="zh-CN" altLang="en-US" sz="900" dirty="0">
              <a:latin typeface="微軟正黑體" panose="020B0604030504040204" pitchFamily="34" charset="-120"/>
              <a:ea typeface="微軟正黑體" panose="020B0604030504040204" pitchFamily="34" charset="-120"/>
            </a:endParaRPr>
          </a:p>
        </p:txBody>
      </p:sp>
      <p:sp>
        <p:nvSpPr>
          <p:cNvPr id="4" name="圖說文字: 向右箭號 3">
            <a:extLst>
              <a:ext uri="{FF2B5EF4-FFF2-40B4-BE49-F238E27FC236}">
                <a16:creationId xmlns:a16="http://schemas.microsoft.com/office/drawing/2014/main" id="{C812EECC-A103-41B0-9A80-A5643FDCD56B}"/>
              </a:ext>
            </a:extLst>
          </p:cNvPr>
          <p:cNvSpPr/>
          <p:nvPr/>
        </p:nvSpPr>
        <p:spPr>
          <a:xfrm>
            <a:off x="1990075" y="1969565"/>
            <a:ext cx="3529861" cy="1728192"/>
          </a:xfrm>
          <a:prstGeom prst="rightArrowCallout">
            <a:avLst>
              <a:gd name="adj1" fmla="val 13110"/>
              <a:gd name="adj2" fmla="val 14299"/>
              <a:gd name="adj3" fmla="val 17866"/>
              <a:gd name="adj4" fmla="val 800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TW" altLang="en-US" sz="2400" b="1" dirty="0">
                <a:solidFill>
                  <a:srgbClr val="000099"/>
                </a:solidFill>
                <a:latin typeface="微軟正黑體" panose="020B0604030504040204" pitchFamily="34" charset="-120"/>
                <a:ea typeface="微軟正黑體" panose="020B0604030504040204" pitchFamily="34" charset="-120"/>
              </a:rPr>
              <a:t>身心障礙學生適性輔導安置</a:t>
            </a:r>
          </a:p>
        </p:txBody>
      </p:sp>
      <p:sp>
        <p:nvSpPr>
          <p:cNvPr id="11" name="圖說文字: 向右箭號 10">
            <a:extLst>
              <a:ext uri="{FF2B5EF4-FFF2-40B4-BE49-F238E27FC236}">
                <a16:creationId xmlns:a16="http://schemas.microsoft.com/office/drawing/2014/main" id="{FF4CD4D6-FC0F-41EB-B073-39B8FBCD4F17}"/>
              </a:ext>
            </a:extLst>
          </p:cNvPr>
          <p:cNvSpPr/>
          <p:nvPr/>
        </p:nvSpPr>
        <p:spPr>
          <a:xfrm>
            <a:off x="1991544" y="3854100"/>
            <a:ext cx="3529861" cy="1728192"/>
          </a:xfrm>
          <a:prstGeom prst="rightArrowCallout">
            <a:avLst>
              <a:gd name="adj1" fmla="val 13110"/>
              <a:gd name="adj2" fmla="val 14299"/>
              <a:gd name="adj3" fmla="val 17866"/>
              <a:gd name="adj4" fmla="val 800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各入學管道均提供</a:t>
            </a:r>
            <a:r>
              <a:rPr lang="en-US" altLang="zh-TW" sz="2400" b="1" dirty="0">
                <a:solidFill>
                  <a:srgbClr val="000099"/>
                </a:solidFill>
                <a:latin typeface="微軟正黑體" panose="020B0604030504040204" pitchFamily="34" charset="-120"/>
                <a:ea typeface="微軟正黑體" panose="020B0604030504040204" pitchFamily="34" charset="-120"/>
              </a:rPr>
              <a:t>2%</a:t>
            </a:r>
            <a:r>
              <a:rPr lang="zh-TW" altLang="en-US" sz="2400" b="1" dirty="0">
                <a:solidFill>
                  <a:srgbClr val="000099"/>
                </a:solidFill>
                <a:latin typeface="微軟正黑體" panose="020B0604030504040204" pitchFamily="34" charset="-120"/>
                <a:ea typeface="微軟正黑體" panose="020B0604030504040204" pitchFamily="34" charset="-120"/>
              </a:rPr>
              <a:t>外加名額</a:t>
            </a:r>
          </a:p>
        </p:txBody>
      </p:sp>
      <p:sp>
        <p:nvSpPr>
          <p:cNvPr id="7" name="Freeform 27">
            <a:extLst>
              <a:ext uri="{FF2B5EF4-FFF2-40B4-BE49-F238E27FC236}">
                <a16:creationId xmlns:a16="http://schemas.microsoft.com/office/drawing/2014/main" id="{29B9F195-9D86-4E1F-849E-60F9ECEDE97A}"/>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37072118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832F578-F53B-4D16-AEFA-7642363B62A8}"/>
              </a:ext>
            </a:extLst>
          </p:cNvPr>
          <p:cNvSpPr>
            <a:spLocks noGrp="1"/>
          </p:cNvSpPr>
          <p:nvPr>
            <p:ph type="title"/>
          </p:nvPr>
        </p:nvSpPr>
        <p:spPr>
          <a:xfrm>
            <a:off x="944762" y="-72608"/>
            <a:ext cx="8229600" cy="1143000"/>
          </a:xfrm>
        </p:spPr>
        <p:txBody>
          <a:bodyPr/>
          <a:lstStyle/>
          <a:p>
            <a:pPr algn="l"/>
            <a:r>
              <a:rPr lang="zh-TW" altLang="en-US" b="1" dirty="0">
                <a:latin typeface="微軟正黑體" panose="020B0604030504040204" pitchFamily="34" charset="-120"/>
                <a:ea typeface="微軟正黑體" panose="020B0604030504040204" pitchFamily="34" charset="-120"/>
              </a:rPr>
              <a:t>一般學生</a:t>
            </a:r>
          </a:p>
        </p:txBody>
      </p:sp>
      <p:grpSp>
        <p:nvGrpSpPr>
          <p:cNvPr id="3" name="群組 2">
            <a:extLst>
              <a:ext uri="{FF2B5EF4-FFF2-40B4-BE49-F238E27FC236}">
                <a16:creationId xmlns:a16="http://schemas.microsoft.com/office/drawing/2014/main" id="{6FF1860F-1D8C-4118-BD93-B54C7C543D75}"/>
              </a:ext>
            </a:extLst>
          </p:cNvPr>
          <p:cNvGrpSpPr/>
          <p:nvPr/>
        </p:nvGrpSpPr>
        <p:grpSpPr>
          <a:xfrm>
            <a:off x="2279576" y="1628800"/>
            <a:ext cx="8208912" cy="4075123"/>
            <a:chOff x="2495600" y="911823"/>
            <a:chExt cx="8208912" cy="4075123"/>
          </a:xfrm>
        </p:grpSpPr>
        <p:pic>
          <p:nvPicPr>
            <p:cNvPr id="4" name="圖片 3">
              <a:extLst>
                <a:ext uri="{FF2B5EF4-FFF2-40B4-BE49-F238E27FC236}">
                  <a16:creationId xmlns:a16="http://schemas.microsoft.com/office/drawing/2014/main" id="{E65768B1-C5D9-464A-B034-1E369A5B7B9F}"/>
                </a:ext>
              </a:extLst>
            </p:cNvPr>
            <p:cNvPicPr>
              <a:picLocks noChangeAspect="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495600" y="2221838"/>
              <a:ext cx="2304256" cy="2765108"/>
            </a:xfrm>
            <a:prstGeom prst="rect">
              <a:avLst/>
            </a:prstGeom>
          </p:spPr>
        </p:pic>
        <p:sp>
          <p:nvSpPr>
            <p:cNvPr id="5" name="平行四邊形 4">
              <a:extLst>
                <a:ext uri="{FF2B5EF4-FFF2-40B4-BE49-F238E27FC236}">
                  <a16:creationId xmlns:a16="http://schemas.microsoft.com/office/drawing/2014/main" id="{6A84B941-4189-4E8D-AFF4-EE2A72869947}"/>
                </a:ext>
              </a:extLst>
            </p:cNvPr>
            <p:cNvSpPr/>
            <p:nvPr/>
          </p:nvSpPr>
          <p:spPr>
            <a:xfrm>
              <a:off x="6096000" y="911823"/>
              <a:ext cx="3600400"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優先免試入學</a:t>
              </a:r>
            </a:p>
          </p:txBody>
        </p:sp>
        <p:sp>
          <p:nvSpPr>
            <p:cNvPr id="6" name="平行四邊形 5">
              <a:extLst>
                <a:ext uri="{FF2B5EF4-FFF2-40B4-BE49-F238E27FC236}">
                  <a16:creationId xmlns:a16="http://schemas.microsoft.com/office/drawing/2014/main" id="{718DB7BF-79BA-4F3A-9484-0C9A2A8A7AF7}"/>
                </a:ext>
              </a:extLst>
            </p:cNvPr>
            <p:cNvSpPr/>
            <p:nvPr/>
          </p:nvSpPr>
          <p:spPr>
            <a:xfrm>
              <a:off x="5893466" y="1668055"/>
              <a:ext cx="3658918"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直升入學</a:t>
              </a:r>
            </a:p>
          </p:txBody>
        </p:sp>
        <p:sp>
          <p:nvSpPr>
            <p:cNvPr id="7" name="平行四邊形 6">
              <a:extLst>
                <a:ext uri="{FF2B5EF4-FFF2-40B4-BE49-F238E27FC236}">
                  <a16:creationId xmlns:a16="http://schemas.microsoft.com/office/drawing/2014/main" id="{E092A844-CF06-4476-9978-6B028AAFB1F5}"/>
                </a:ext>
              </a:extLst>
            </p:cNvPr>
            <p:cNvSpPr/>
            <p:nvPr/>
          </p:nvSpPr>
          <p:spPr>
            <a:xfrm>
              <a:off x="5663952" y="2458299"/>
              <a:ext cx="3744416"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學習區完全免試入學</a:t>
              </a:r>
            </a:p>
          </p:txBody>
        </p:sp>
        <p:sp>
          <p:nvSpPr>
            <p:cNvPr id="8" name="平行四邊形 7">
              <a:extLst>
                <a:ext uri="{FF2B5EF4-FFF2-40B4-BE49-F238E27FC236}">
                  <a16:creationId xmlns:a16="http://schemas.microsoft.com/office/drawing/2014/main" id="{79BB8CF0-8B1A-484E-9F5F-DFAFB867ED5E}"/>
                </a:ext>
              </a:extLst>
            </p:cNvPr>
            <p:cNvSpPr/>
            <p:nvPr/>
          </p:nvSpPr>
          <p:spPr>
            <a:xfrm>
              <a:off x="5231904" y="4094046"/>
              <a:ext cx="5472608"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400" b="1" dirty="0">
                  <a:solidFill>
                    <a:srgbClr val="000099"/>
                  </a:solidFill>
                  <a:latin typeface="微軟正黑體" panose="020B0604030504040204" pitchFamily="34" charset="-120"/>
                  <a:ea typeface="微軟正黑體" panose="020B0604030504040204" pitchFamily="34" charset="-120"/>
                </a:rPr>
                <a:t>五專完全、優先及聯合免試入學</a:t>
              </a:r>
            </a:p>
          </p:txBody>
        </p:sp>
        <p:sp>
          <p:nvSpPr>
            <p:cNvPr id="10" name="平行四邊形 9">
              <a:extLst>
                <a:ext uri="{FF2B5EF4-FFF2-40B4-BE49-F238E27FC236}">
                  <a16:creationId xmlns:a16="http://schemas.microsoft.com/office/drawing/2014/main" id="{E092A844-CF06-4476-9978-6B028AAFB1F5}"/>
                </a:ext>
              </a:extLst>
            </p:cNvPr>
            <p:cNvSpPr/>
            <p:nvPr/>
          </p:nvSpPr>
          <p:spPr>
            <a:xfrm>
              <a:off x="5483932" y="3261296"/>
              <a:ext cx="3744416" cy="518931"/>
            </a:xfrm>
            <a:prstGeom prst="parallelogram">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400" b="1" dirty="0">
                  <a:solidFill>
                    <a:srgbClr val="C00000"/>
                  </a:solidFill>
                  <a:latin typeface="微軟正黑體" panose="020B0604030504040204" pitchFamily="34" charset="-120"/>
                  <a:ea typeface="微軟正黑體" panose="020B0604030504040204" pitchFamily="34" charset="-120"/>
                </a:rPr>
                <a:t>就學區免試入學</a:t>
              </a:r>
            </a:p>
          </p:txBody>
        </p:sp>
      </p:grpSp>
      <p:sp>
        <p:nvSpPr>
          <p:cNvPr id="11" name="矩形 10"/>
          <p:cNvSpPr/>
          <p:nvPr/>
        </p:nvSpPr>
        <p:spPr>
          <a:xfrm>
            <a:off x="1703512" y="6387570"/>
            <a:ext cx="2808312" cy="369332"/>
          </a:xfrm>
          <a:prstGeom prst="rect">
            <a:avLst/>
          </a:prstGeom>
        </p:spPr>
        <p:txBody>
          <a:bodyPr wrap="square">
            <a:spAutoFit/>
          </a:bodyPr>
          <a:lstStyle/>
          <a:p>
            <a:pPr lvl="0">
              <a:defRPr/>
            </a:pPr>
            <a:r>
              <a:rPr lang="zh-TW" altLang="en-US" sz="900" dirty="0">
                <a:latin typeface="微軟正黑體" panose="020B0604030504040204" pitchFamily="34" charset="-120"/>
                <a:ea typeface="微軟正黑體" panose="020B0604030504040204" pitchFamily="34" charset="-120"/>
              </a:rPr>
              <a:t>圖示取自 </a:t>
            </a:r>
            <a:r>
              <a:rPr lang="en-US" altLang="zh-TW" sz="900" dirty="0" err="1">
                <a:latin typeface="微軟正黑體" panose="020B0604030504040204" pitchFamily="34" charset="-120"/>
                <a:ea typeface="微軟正黑體" panose="020B0604030504040204" pitchFamily="34" charset="-120"/>
              </a:rPr>
              <a:t>Brgfx</a:t>
            </a:r>
            <a:r>
              <a:rPr lang="en-US" altLang="zh-TW" sz="900" dirty="0">
                <a:latin typeface="微軟正黑體" panose="020B0604030504040204" pitchFamily="34" charset="-120"/>
                <a:ea typeface="微軟正黑體" panose="020B0604030504040204" pitchFamily="34" charset="-120"/>
              </a:rPr>
              <a:t> / </a:t>
            </a:r>
            <a:r>
              <a:rPr lang="en-US" altLang="zh-TW" sz="900" dirty="0" err="1">
                <a:latin typeface="微軟正黑體" panose="020B0604030504040204" pitchFamily="34" charset="-120"/>
                <a:ea typeface="微軟正黑體" panose="020B0604030504040204" pitchFamily="34" charset="-120"/>
              </a:rPr>
              <a:t>Freepik</a:t>
            </a:r>
            <a:r>
              <a:rPr lang="zh-TW" altLang="en-US" sz="900" dirty="0">
                <a:latin typeface="微軟正黑體" panose="020B0604030504040204" pitchFamily="34" charset="-120"/>
                <a:ea typeface="微軟正黑體" panose="020B0604030504040204" pitchFamily="34" charset="-120"/>
              </a:rPr>
              <a:t>，依其授權規定標註出處。</a:t>
            </a:r>
            <a:r>
              <a:rPr lang="en-US" altLang="zh-TW" sz="900" dirty="0">
                <a:latin typeface="微軟正黑體" panose="020B0604030504040204" pitchFamily="34" charset="-120"/>
                <a:ea typeface="微軟正黑體" panose="020B0604030504040204" pitchFamily="34" charset="-120"/>
              </a:rPr>
              <a:t>http://www.freepik.com</a:t>
            </a:r>
            <a:endParaRPr lang="zh-CN" altLang="en-US" sz="900" dirty="0">
              <a:latin typeface="微軟正黑體" panose="020B0604030504040204" pitchFamily="34" charset="-120"/>
              <a:ea typeface="微軟正黑體" panose="020B0604030504040204" pitchFamily="34" charset="-120"/>
            </a:endParaRPr>
          </a:p>
        </p:txBody>
      </p:sp>
      <p:sp>
        <p:nvSpPr>
          <p:cNvPr id="12" name="Freeform 27">
            <a:extLst>
              <a:ext uri="{FF2B5EF4-FFF2-40B4-BE49-F238E27FC236}">
                <a16:creationId xmlns:a16="http://schemas.microsoft.com/office/drawing/2014/main" id="{F925939E-0508-4100-9060-AE15EB0BAA04}"/>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27262750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pSp>
        <p:nvGrpSpPr>
          <p:cNvPr id="7" name="群組 10"/>
          <p:cNvGrpSpPr>
            <a:grpSpLocks/>
          </p:cNvGrpSpPr>
          <p:nvPr/>
        </p:nvGrpSpPr>
        <p:grpSpPr bwMode="auto">
          <a:xfrm>
            <a:off x="911424" y="1412776"/>
            <a:ext cx="9393919" cy="2549054"/>
            <a:chOff x="-3145257" y="1158128"/>
            <a:chExt cx="7186115" cy="2343810"/>
          </a:xfrm>
        </p:grpSpPr>
        <p:sp>
          <p:nvSpPr>
            <p:cNvPr id="10" name="文字方塊 9"/>
            <p:cNvSpPr txBox="1"/>
            <p:nvPr/>
          </p:nvSpPr>
          <p:spPr>
            <a:xfrm>
              <a:off x="-3145257" y="2058663"/>
              <a:ext cx="7186115" cy="1443275"/>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9600" b="1" i="0" u="none" strike="noStrike" kern="1200" cap="none" spc="0" normalizeH="0" baseline="0" noProof="0" dirty="0">
                  <a:ln>
                    <a:noFill/>
                  </a:ln>
                  <a:solidFill>
                    <a:srgbClr val="000099"/>
                  </a:solidFill>
                  <a:effectLst/>
                  <a:uLnTx/>
                  <a:uFillTx/>
                  <a:latin typeface="微軟正黑體" panose="020B0604030504040204" pitchFamily="34" charset="-120"/>
                  <a:ea typeface="微軟正黑體" panose="020B0604030504040204" pitchFamily="34" charset="-120"/>
                  <a:cs typeface="BiauKai"/>
                </a:rPr>
                <a:t>如何決定志願序</a:t>
              </a:r>
              <a:r>
                <a:rPr kumimoji="1" lang="en-US" altLang="zh-TW" sz="9600" b="1" i="0" u="none" strike="noStrike" kern="1200" cap="none" spc="0" normalizeH="0" baseline="0" noProof="0" dirty="0">
                  <a:ln>
                    <a:noFill/>
                  </a:ln>
                  <a:solidFill>
                    <a:srgbClr val="000099"/>
                  </a:solidFill>
                  <a:effectLst/>
                  <a:uLnTx/>
                  <a:uFillTx/>
                  <a:latin typeface="微軟正黑體" panose="020B0604030504040204" pitchFamily="34" charset="-120"/>
                  <a:ea typeface="微軟正黑體" panose="020B0604030504040204" pitchFamily="34" charset="-120"/>
                  <a:cs typeface="BiauKai"/>
                </a:rPr>
                <a:t>?</a:t>
              </a:r>
              <a:endParaRPr kumimoji="1" lang="zh-TW" altLang="en-US" sz="9600" b="1" i="0" u="none" strike="noStrike" kern="1200" cap="none" spc="0" normalizeH="0" baseline="0" noProof="0" dirty="0">
                <a:ln>
                  <a:noFill/>
                </a:ln>
                <a:solidFill>
                  <a:srgbClr val="000099"/>
                </a:solidFill>
                <a:effectLst/>
                <a:uLnTx/>
                <a:uFillTx/>
                <a:latin typeface="微軟正黑體" panose="020B0604030504040204" pitchFamily="34" charset="-120"/>
                <a:ea typeface="微軟正黑體" panose="020B0604030504040204" pitchFamily="34" charset="-120"/>
                <a:cs typeface="BiauKai"/>
              </a:endParaRPr>
            </a:p>
          </p:txBody>
        </p:sp>
        <p:sp>
          <p:nvSpPr>
            <p:cNvPr id="11" name="文字方塊 10"/>
            <p:cNvSpPr txBox="1"/>
            <p:nvPr/>
          </p:nvSpPr>
          <p:spPr>
            <a:xfrm>
              <a:off x="-3145256" y="1158128"/>
              <a:ext cx="3579019" cy="763411"/>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4800" b="1" i="0" u="none" strike="noStrike" kern="1200" cap="none" spc="0" normalizeH="0" baseline="0" noProof="0" dirty="0">
                  <a:ln>
                    <a:noFill/>
                  </a:ln>
                  <a:solidFill>
                    <a:schemeClr val="tx1"/>
                  </a:solidFill>
                  <a:effectLst/>
                  <a:uLnTx/>
                  <a:uFillTx/>
                  <a:latin typeface="微軟正黑體" panose="020B0604030504040204" pitchFamily="34" charset="-120"/>
                  <a:ea typeface="微軟正黑體" panose="020B0604030504040204" pitchFamily="34" charset="-120"/>
                  <a:cs typeface="BiauKai"/>
                </a:rPr>
                <a:t>志願如何產生</a:t>
              </a:r>
              <a:r>
                <a:rPr kumimoji="1" lang="en-US" altLang="zh-TW" sz="4800" b="1" i="0" u="none" strike="noStrike" kern="1200" cap="none" spc="0" normalizeH="0" baseline="0" noProof="0" dirty="0">
                  <a:ln>
                    <a:noFill/>
                  </a:ln>
                  <a:solidFill>
                    <a:schemeClr val="tx1"/>
                  </a:solidFill>
                  <a:effectLst/>
                  <a:uLnTx/>
                  <a:uFillTx/>
                  <a:latin typeface="微軟正黑體" panose="020B0604030504040204" pitchFamily="34" charset="-120"/>
                  <a:ea typeface="微軟正黑體" panose="020B0604030504040204" pitchFamily="34" charset="-120"/>
                  <a:cs typeface="BiauKai"/>
                </a:rPr>
                <a:t>?</a:t>
              </a:r>
              <a:endParaRPr kumimoji="1" lang="zh-TW" altLang="en-US" sz="4800" b="1" i="0" u="none" strike="noStrike" kern="1200" cap="none" spc="0" normalizeH="0" baseline="0" noProof="0" dirty="0">
                <a:ln>
                  <a:noFill/>
                </a:ln>
                <a:solidFill>
                  <a:schemeClr val="tx1"/>
                </a:solidFill>
                <a:effectLst/>
                <a:uLnTx/>
                <a:uFillTx/>
                <a:latin typeface="微軟正黑體" panose="020B0604030504040204" pitchFamily="34" charset="-120"/>
                <a:ea typeface="微軟正黑體" panose="020B0604030504040204" pitchFamily="34" charset="-120"/>
                <a:cs typeface="BiauKai"/>
              </a:endParaRPr>
            </a:p>
          </p:txBody>
        </p:sp>
      </p:grpSp>
      <p:sp>
        <p:nvSpPr>
          <p:cNvPr id="5" name="Freeform 27">
            <a:extLst>
              <a:ext uri="{FF2B5EF4-FFF2-40B4-BE49-F238E27FC236}">
                <a16:creationId xmlns:a16="http://schemas.microsoft.com/office/drawing/2014/main" id="{14936840-9026-430A-BBDC-CD77611C6E8A}"/>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1054807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5" name="Freeform 2524">
            <a:extLst>
              <a:ext uri="{FF2B5EF4-FFF2-40B4-BE49-F238E27FC236}">
                <a16:creationId xmlns:a16="http://schemas.microsoft.com/office/drawing/2014/main" id="{B2B3D9DE-4838-45BF-B4FB-2A400AF935C6}"/>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7">
            <a:extLst>
              <a:ext uri="{FF2B5EF4-FFF2-40B4-BE49-F238E27FC236}">
                <a16:creationId xmlns:a16="http://schemas.microsoft.com/office/drawing/2014/main" id="{BC1124CA-78B7-4CEC-A4A3-06D443501402}"/>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文本框 5">
            <a:extLst>
              <a:ext uri="{FF2B5EF4-FFF2-40B4-BE49-F238E27FC236}">
                <a16:creationId xmlns:a16="http://schemas.microsoft.com/office/drawing/2014/main" id="{E7E83C82-D24F-4571-B4D6-AE433F33A44A}"/>
              </a:ext>
            </a:extLst>
          </p:cNvPr>
          <p:cNvSpPr txBox="1"/>
          <p:nvPr/>
        </p:nvSpPr>
        <p:spPr>
          <a:xfrm rot="-600000">
            <a:off x="3857692" y="2612390"/>
            <a:ext cx="4318847" cy="1200329"/>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rPr>
              <a:t>升學制度</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endParaRPr>
          </a:p>
        </p:txBody>
      </p:sp>
      <p:sp>
        <p:nvSpPr>
          <p:cNvPr id="19" name="Freeform 2543">
            <a:extLst>
              <a:ext uri="{FF2B5EF4-FFF2-40B4-BE49-F238E27FC236}">
                <a16:creationId xmlns:a16="http://schemas.microsoft.com/office/drawing/2014/main" id="{829157AE-B494-41C0-874E-1D72E65AEA3C}"/>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545">
            <a:extLst>
              <a:ext uri="{FF2B5EF4-FFF2-40B4-BE49-F238E27FC236}">
                <a16:creationId xmlns:a16="http://schemas.microsoft.com/office/drawing/2014/main" id="{D9BE1D10-F312-4FB0-9115-7E7B7B5F32C8}"/>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519">
            <a:extLst>
              <a:ext uri="{FF2B5EF4-FFF2-40B4-BE49-F238E27FC236}">
                <a16:creationId xmlns:a16="http://schemas.microsoft.com/office/drawing/2014/main" id="{22399F37-5782-4B6F-BF74-85609111A9C3}"/>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520">
            <a:extLst>
              <a:ext uri="{FF2B5EF4-FFF2-40B4-BE49-F238E27FC236}">
                <a16:creationId xmlns:a16="http://schemas.microsoft.com/office/drawing/2014/main" id="{6CCA7DB0-AE94-48FC-BCE1-1B456F0FC8D1}"/>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521">
            <a:extLst>
              <a:ext uri="{FF2B5EF4-FFF2-40B4-BE49-F238E27FC236}">
                <a16:creationId xmlns:a16="http://schemas.microsoft.com/office/drawing/2014/main" id="{C1A86124-C3E9-4663-92F4-EC56C78A9E88}"/>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24" name="Freeform 2531">
            <a:extLst>
              <a:ext uri="{FF2B5EF4-FFF2-40B4-BE49-F238E27FC236}">
                <a16:creationId xmlns:a16="http://schemas.microsoft.com/office/drawing/2014/main" id="{E710C9A2-51C7-487B-B353-2492E3EE2C1D}"/>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32">
            <a:extLst>
              <a:ext uri="{FF2B5EF4-FFF2-40B4-BE49-F238E27FC236}">
                <a16:creationId xmlns:a16="http://schemas.microsoft.com/office/drawing/2014/main" id="{CE25B7E4-D40C-48A5-BDA4-9065EABFF3FC}"/>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33">
            <a:extLst>
              <a:ext uri="{FF2B5EF4-FFF2-40B4-BE49-F238E27FC236}">
                <a16:creationId xmlns:a16="http://schemas.microsoft.com/office/drawing/2014/main" id="{29C22A11-3B82-4274-8415-2CEAE208C5D4}"/>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541">
            <a:extLst>
              <a:ext uri="{FF2B5EF4-FFF2-40B4-BE49-F238E27FC236}">
                <a16:creationId xmlns:a16="http://schemas.microsoft.com/office/drawing/2014/main" id="{025DEA70-3C9F-41FF-85A7-FAE3D795D46C}"/>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536">
            <a:extLst>
              <a:ext uri="{FF2B5EF4-FFF2-40B4-BE49-F238E27FC236}">
                <a16:creationId xmlns:a16="http://schemas.microsoft.com/office/drawing/2014/main" id="{F894BBFF-CE9D-48E7-AEE4-712D9AC3614F}"/>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518">
            <a:extLst>
              <a:ext uri="{FF2B5EF4-FFF2-40B4-BE49-F238E27FC236}">
                <a16:creationId xmlns:a16="http://schemas.microsoft.com/office/drawing/2014/main" id="{7A58F36E-4FC2-42AE-8D2B-153CE9000AB0}"/>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5">
            <a:extLst>
              <a:ext uri="{FF2B5EF4-FFF2-40B4-BE49-F238E27FC236}">
                <a16:creationId xmlns:a16="http://schemas.microsoft.com/office/drawing/2014/main" id="{4AA1236C-D92B-4C36-8A2E-0B81FC1956A1}"/>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 name="群組 5">
            <a:extLst>
              <a:ext uri="{FF2B5EF4-FFF2-40B4-BE49-F238E27FC236}">
                <a16:creationId xmlns:a16="http://schemas.microsoft.com/office/drawing/2014/main" id="{5CE9AE3E-4156-4C4D-8C52-C54ABA5B3562}"/>
              </a:ext>
            </a:extLst>
          </p:cNvPr>
          <p:cNvGrpSpPr/>
          <p:nvPr/>
        </p:nvGrpSpPr>
        <p:grpSpPr>
          <a:xfrm>
            <a:off x="2470778" y="5211464"/>
            <a:ext cx="1947862" cy="700087"/>
            <a:chOff x="2470778" y="5211464"/>
            <a:chExt cx="1947862" cy="700087"/>
          </a:xfrm>
        </p:grpSpPr>
        <p:sp>
          <p:nvSpPr>
            <p:cNvPr id="31" name="Freeform 44">
              <a:extLst>
                <a:ext uri="{FF2B5EF4-FFF2-40B4-BE49-F238E27FC236}">
                  <a16:creationId xmlns:a16="http://schemas.microsoft.com/office/drawing/2014/main" id="{0AF24130-7DB2-40B2-9058-4A9DB8EEEE0D}"/>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5">
              <a:extLst>
                <a:ext uri="{FF2B5EF4-FFF2-40B4-BE49-F238E27FC236}">
                  <a16:creationId xmlns:a16="http://schemas.microsoft.com/office/drawing/2014/main" id="{08546630-2D6D-4DD4-B4A5-B573528FB38D}"/>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6">
              <a:extLst>
                <a:ext uri="{FF2B5EF4-FFF2-40B4-BE49-F238E27FC236}">
                  <a16:creationId xmlns:a16="http://schemas.microsoft.com/office/drawing/2014/main" id="{4C93D238-824B-4AD4-9E35-C6298FE157E0}"/>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7">
              <a:extLst>
                <a:ext uri="{FF2B5EF4-FFF2-40B4-BE49-F238E27FC236}">
                  <a16:creationId xmlns:a16="http://schemas.microsoft.com/office/drawing/2014/main" id="{1E347ED4-C70E-446D-BBA7-4A132653292B}"/>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8">
              <a:extLst>
                <a:ext uri="{FF2B5EF4-FFF2-40B4-BE49-F238E27FC236}">
                  <a16:creationId xmlns:a16="http://schemas.microsoft.com/office/drawing/2014/main" id="{56BE4652-6F3B-430A-853A-A583D7C43C37}"/>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9">
              <a:extLst>
                <a:ext uri="{FF2B5EF4-FFF2-40B4-BE49-F238E27FC236}">
                  <a16:creationId xmlns:a16="http://schemas.microsoft.com/office/drawing/2014/main" id="{DBD02EF7-4DED-48E9-84E2-BA72139616AF}"/>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Freeform 2517">
            <a:extLst>
              <a:ext uri="{FF2B5EF4-FFF2-40B4-BE49-F238E27FC236}">
                <a16:creationId xmlns:a16="http://schemas.microsoft.com/office/drawing/2014/main" id="{A22D8AC6-F92A-4186-A69B-12959ED7ADD1}"/>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522">
            <a:extLst>
              <a:ext uri="{FF2B5EF4-FFF2-40B4-BE49-F238E27FC236}">
                <a16:creationId xmlns:a16="http://schemas.microsoft.com/office/drawing/2014/main" id="{B9BC33AB-2581-48FC-904F-103B2021307C}"/>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526">
            <a:extLst>
              <a:ext uri="{FF2B5EF4-FFF2-40B4-BE49-F238E27FC236}">
                <a16:creationId xmlns:a16="http://schemas.microsoft.com/office/drawing/2014/main" id="{F951FF06-EFDF-47B7-8541-AC2DD8B74054}"/>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534">
            <a:extLst>
              <a:ext uri="{FF2B5EF4-FFF2-40B4-BE49-F238E27FC236}">
                <a16:creationId xmlns:a16="http://schemas.microsoft.com/office/drawing/2014/main" id="{B8B7DE15-2D94-436B-8D6D-674EDDD565BF}"/>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546">
            <a:extLst>
              <a:ext uri="{FF2B5EF4-FFF2-40B4-BE49-F238E27FC236}">
                <a16:creationId xmlns:a16="http://schemas.microsoft.com/office/drawing/2014/main" id="{0F2E4CFC-9D6A-4D17-ACEA-47804D6AD850}"/>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 name="群組 4">
            <a:extLst>
              <a:ext uri="{FF2B5EF4-FFF2-40B4-BE49-F238E27FC236}">
                <a16:creationId xmlns:a16="http://schemas.microsoft.com/office/drawing/2014/main" id="{F1BEA8B4-80A5-46AE-BA4E-268324736A6A}"/>
              </a:ext>
            </a:extLst>
          </p:cNvPr>
          <p:cNvGrpSpPr/>
          <p:nvPr/>
        </p:nvGrpSpPr>
        <p:grpSpPr>
          <a:xfrm>
            <a:off x="8841854" y="2909726"/>
            <a:ext cx="2012950" cy="757238"/>
            <a:chOff x="8841854" y="2909726"/>
            <a:chExt cx="2012950" cy="757238"/>
          </a:xfrm>
        </p:grpSpPr>
        <p:sp>
          <p:nvSpPr>
            <p:cNvPr id="45" name="Freeform 90">
              <a:extLst>
                <a:ext uri="{FF2B5EF4-FFF2-40B4-BE49-F238E27FC236}">
                  <a16:creationId xmlns:a16="http://schemas.microsoft.com/office/drawing/2014/main" id="{2B09606C-548C-42BA-A345-397A2B37C510}"/>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群組 3">
              <a:extLst>
                <a:ext uri="{FF2B5EF4-FFF2-40B4-BE49-F238E27FC236}">
                  <a16:creationId xmlns:a16="http://schemas.microsoft.com/office/drawing/2014/main" id="{76FFC3FF-4F73-4140-BA2F-54C206EF9AAD}"/>
                </a:ext>
              </a:extLst>
            </p:cNvPr>
            <p:cNvGrpSpPr/>
            <p:nvPr/>
          </p:nvGrpSpPr>
          <p:grpSpPr>
            <a:xfrm>
              <a:off x="8841854" y="2909726"/>
              <a:ext cx="2012950" cy="757238"/>
              <a:chOff x="8841854" y="2909726"/>
              <a:chExt cx="2012950" cy="757238"/>
            </a:xfrm>
          </p:grpSpPr>
          <p:sp>
            <p:nvSpPr>
              <p:cNvPr id="42" name="Freeform 87">
                <a:extLst>
                  <a:ext uri="{FF2B5EF4-FFF2-40B4-BE49-F238E27FC236}">
                    <a16:creationId xmlns:a16="http://schemas.microsoft.com/office/drawing/2014/main" id="{BFED4046-6AA9-4E4A-A483-A1C71EA5AAF0}"/>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8">
                <a:extLst>
                  <a:ext uri="{FF2B5EF4-FFF2-40B4-BE49-F238E27FC236}">
                    <a16:creationId xmlns:a16="http://schemas.microsoft.com/office/drawing/2014/main" id="{18FE88A0-3C11-4537-8BD8-479F4E16E368}"/>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9">
                <a:extLst>
                  <a:ext uri="{FF2B5EF4-FFF2-40B4-BE49-F238E27FC236}">
                    <a16:creationId xmlns:a16="http://schemas.microsoft.com/office/drawing/2014/main" id="{04FA4CB5-7881-4D1C-8F32-32D6187E701B}"/>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1">
                <a:extLst>
                  <a:ext uri="{FF2B5EF4-FFF2-40B4-BE49-F238E27FC236}">
                    <a16:creationId xmlns:a16="http://schemas.microsoft.com/office/drawing/2014/main" id="{9CDACA17-6E24-4B00-8E0D-D0A571C99091}"/>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2">
                <a:extLst>
                  <a:ext uri="{FF2B5EF4-FFF2-40B4-BE49-F238E27FC236}">
                    <a16:creationId xmlns:a16="http://schemas.microsoft.com/office/drawing/2014/main" id="{FFCB2F40-D4C2-47FF-9406-DD1F46B21C0D}"/>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8" name="Freeform 93">
            <a:extLst>
              <a:ext uri="{FF2B5EF4-FFF2-40B4-BE49-F238E27FC236}">
                <a16:creationId xmlns:a16="http://schemas.microsoft.com/office/drawing/2014/main" id="{D16C1F20-6ABD-48B6-B6B0-C9B30736C206}"/>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29">
            <a:extLst>
              <a:ext uri="{FF2B5EF4-FFF2-40B4-BE49-F238E27FC236}">
                <a16:creationId xmlns:a16="http://schemas.microsoft.com/office/drawing/2014/main" id="{13E62E90-02AC-44C5-BFF4-9A762656595E}"/>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530">
            <a:extLst>
              <a:ext uri="{FF2B5EF4-FFF2-40B4-BE49-F238E27FC236}">
                <a16:creationId xmlns:a16="http://schemas.microsoft.com/office/drawing/2014/main" id="{3D8A1323-248F-4B27-85DD-025E49B182F2}"/>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535">
            <a:extLst>
              <a:ext uri="{FF2B5EF4-FFF2-40B4-BE49-F238E27FC236}">
                <a16:creationId xmlns:a16="http://schemas.microsoft.com/office/drawing/2014/main" id="{3DFA4BDD-EFD4-4263-A396-C2BDE996EF9C}"/>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30">
            <a:extLst>
              <a:ext uri="{FF2B5EF4-FFF2-40B4-BE49-F238E27FC236}">
                <a16:creationId xmlns:a16="http://schemas.microsoft.com/office/drawing/2014/main" id="{12BBD856-0D45-4FE9-AB23-A9D8C7BB3979}"/>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31">
            <a:extLst>
              <a:ext uri="{FF2B5EF4-FFF2-40B4-BE49-F238E27FC236}">
                <a16:creationId xmlns:a16="http://schemas.microsoft.com/office/drawing/2014/main" id="{01660351-ED10-4621-91C7-7FC2769882B0}"/>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32">
            <a:extLst>
              <a:ext uri="{FF2B5EF4-FFF2-40B4-BE49-F238E27FC236}">
                <a16:creationId xmlns:a16="http://schemas.microsoft.com/office/drawing/2014/main" id="{9CC9C5E5-9423-40D4-923B-6462B2030A15}"/>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33">
            <a:extLst>
              <a:ext uri="{FF2B5EF4-FFF2-40B4-BE49-F238E27FC236}">
                <a16:creationId xmlns:a16="http://schemas.microsoft.com/office/drawing/2014/main" id="{9F8ED290-77F4-40B4-923C-457F94AA857B}"/>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34">
            <a:extLst>
              <a:ext uri="{FF2B5EF4-FFF2-40B4-BE49-F238E27FC236}">
                <a16:creationId xmlns:a16="http://schemas.microsoft.com/office/drawing/2014/main" id="{1962BC43-13D3-403C-A5C8-FFBA9B440FAE}"/>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35">
            <a:extLst>
              <a:ext uri="{FF2B5EF4-FFF2-40B4-BE49-F238E27FC236}">
                <a16:creationId xmlns:a16="http://schemas.microsoft.com/office/drawing/2014/main" id="{8457C2D2-2ABC-4A71-91E1-1E57A5DFEF0E}"/>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36">
            <a:extLst>
              <a:ext uri="{FF2B5EF4-FFF2-40B4-BE49-F238E27FC236}">
                <a16:creationId xmlns:a16="http://schemas.microsoft.com/office/drawing/2014/main" id="{09EFBE9F-53C4-43E4-90A1-21FED9FABD9D}"/>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37">
            <a:extLst>
              <a:ext uri="{FF2B5EF4-FFF2-40B4-BE49-F238E27FC236}">
                <a16:creationId xmlns:a16="http://schemas.microsoft.com/office/drawing/2014/main" id="{3617BEE3-2136-449F-B608-D7908D1C8C7C}"/>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66">
            <a:extLst>
              <a:ext uri="{FF2B5EF4-FFF2-40B4-BE49-F238E27FC236}">
                <a16:creationId xmlns:a16="http://schemas.microsoft.com/office/drawing/2014/main" id="{B4AD362E-63C3-45F2-80E8-B26EA9FDB6C7}"/>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76">
            <a:extLst>
              <a:ext uri="{FF2B5EF4-FFF2-40B4-BE49-F238E27FC236}">
                <a16:creationId xmlns:a16="http://schemas.microsoft.com/office/drawing/2014/main" id="{BD8EAA0F-557E-48DA-8232-C33176190F23}"/>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85">
            <a:extLst>
              <a:ext uri="{FF2B5EF4-FFF2-40B4-BE49-F238E27FC236}">
                <a16:creationId xmlns:a16="http://schemas.microsoft.com/office/drawing/2014/main" id="{7F859B36-41A1-404D-A67B-17D865567728}"/>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86">
            <a:extLst>
              <a:ext uri="{FF2B5EF4-FFF2-40B4-BE49-F238E27FC236}">
                <a16:creationId xmlns:a16="http://schemas.microsoft.com/office/drawing/2014/main" id="{9E7C18AA-B5BD-4C8C-AEE7-55DCD6DCDD51}"/>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4" name="Freeform 287">
            <a:extLst>
              <a:ext uri="{FF2B5EF4-FFF2-40B4-BE49-F238E27FC236}">
                <a16:creationId xmlns:a16="http://schemas.microsoft.com/office/drawing/2014/main" id="{52D84CA8-4253-4E58-BF06-96411E5719CA}"/>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88">
            <a:extLst>
              <a:ext uri="{FF2B5EF4-FFF2-40B4-BE49-F238E27FC236}">
                <a16:creationId xmlns:a16="http://schemas.microsoft.com/office/drawing/2014/main" id="{6D62D15D-9DC4-4A80-BDC4-5DABC4016E45}"/>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523">
            <a:extLst>
              <a:ext uri="{FF2B5EF4-FFF2-40B4-BE49-F238E27FC236}">
                <a16:creationId xmlns:a16="http://schemas.microsoft.com/office/drawing/2014/main" id="{0ECA9C57-5716-4198-801A-3C8ADC030641}"/>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68">
            <a:extLst>
              <a:ext uri="{FF2B5EF4-FFF2-40B4-BE49-F238E27FC236}">
                <a16:creationId xmlns:a16="http://schemas.microsoft.com/office/drawing/2014/main" id="{1B6E35D7-DBE7-478B-A182-34D77C1F0CF0}"/>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8" name="组合 56">
            <a:extLst>
              <a:ext uri="{FF2B5EF4-FFF2-40B4-BE49-F238E27FC236}">
                <a16:creationId xmlns:a16="http://schemas.microsoft.com/office/drawing/2014/main" id="{FA6094CF-0F5E-4AA8-A9C7-B1C5FD594597}"/>
              </a:ext>
            </a:extLst>
          </p:cNvPr>
          <p:cNvGrpSpPr/>
          <p:nvPr/>
        </p:nvGrpSpPr>
        <p:grpSpPr>
          <a:xfrm>
            <a:off x="6006760" y="5475616"/>
            <a:ext cx="1918463" cy="629132"/>
            <a:chOff x="3494088" y="1354138"/>
            <a:chExt cx="1176338" cy="385763"/>
          </a:xfrm>
        </p:grpSpPr>
        <p:sp>
          <p:nvSpPr>
            <p:cNvPr id="69" name="Freeform 116">
              <a:extLst>
                <a:ext uri="{FF2B5EF4-FFF2-40B4-BE49-F238E27FC236}">
                  <a16:creationId xmlns:a16="http://schemas.microsoft.com/office/drawing/2014/main" id="{BFB7DD68-D019-4446-99E4-BD6F955F5F10}"/>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7">
              <a:extLst>
                <a:ext uri="{FF2B5EF4-FFF2-40B4-BE49-F238E27FC236}">
                  <a16:creationId xmlns:a16="http://schemas.microsoft.com/office/drawing/2014/main" id="{92AE93A7-AE06-432C-A3B3-8F37FC5F5C89}"/>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8">
              <a:extLst>
                <a:ext uri="{FF2B5EF4-FFF2-40B4-BE49-F238E27FC236}">
                  <a16:creationId xmlns:a16="http://schemas.microsoft.com/office/drawing/2014/main" id="{99227568-4610-41C6-8C4F-616C9479C28E}"/>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Freeform 24">
            <a:extLst>
              <a:ext uri="{FF2B5EF4-FFF2-40B4-BE49-F238E27FC236}">
                <a16:creationId xmlns:a16="http://schemas.microsoft.com/office/drawing/2014/main" id="{ED0731FD-7426-435B-9781-CF8503C41B29}"/>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21">
            <a:extLst>
              <a:ext uri="{FF2B5EF4-FFF2-40B4-BE49-F238E27FC236}">
                <a16:creationId xmlns:a16="http://schemas.microsoft.com/office/drawing/2014/main" id="{9826B3C5-3AD4-4AD6-8236-6BBEA4447FE9}"/>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7" name="群組 6">
            <a:extLst>
              <a:ext uri="{FF2B5EF4-FFF2-40B4-BE49-F238E27FC236}">
                <a16:creationId xmlns:a16="http://schemas.microsoft.com/office/drawing/2014/main" id="{04BE2272-35AA-4D8B-A4FC-13F4B5A5BB27}"/>
              </a:ext>
            </a:extLst>
          </p:cNvPr>
          <p:cNvGrpSpPr/>
          <p:nvPr/>
        </p:nvGrpSpPr>
        <p:grpSpPr>
          <a:xfrm>
            <a:off x="2825331" y="981238"/>
            <a:ext cx="333375" cy="309562"/>
            <a:chOff x="2825331" y="981238"/>
            <a:chExt cx="333375" cy="309562"/>
          </a:xfrm>
        </p:grpSpPr>
        <p:sp>
          <p:nvSpPr>
            <p:cNvPr id="74" name="Freeform 2537">
              <a:extLst>
                <a:ext uri="{FF2B5EF4-FFF2-40B4-BE49-F238E27FC236}">
                  <a16:creationId xmlns:a16="http://schemas.microsoft.com/office/drawing/2014/main" id="{4052220F-9EDD-4A7C-98D6-F3064FC8FE6F}"/>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538">
              <a:extLst>
                <a:ext uri="{FF2B5EF4-FFF2-40B4-BE49-F238E27FC236}">
                  <a16:creationId xmlns:a16="http://schemas.microsoft.com/office/drawing/2014/main" id="{9DB65A29-8DD7-4E6C-96AC-69ABD82E9EED}"/>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539">
              <a:extLst>
                <a:ext uri="{FF2B5EF4-FFF2-40B4-BE49-F238E27FC236}">
                  <a16:creationId xmlns:a16="http://schemas.microsoft.com/office/drawing/2014/main" id="{2AD581CA-8813-4E62-B43F-65CEF9EAE307}"/>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77" name="Freeform 2540">
            <a:extLst>
              <a:ext uri="{FF2B5EF4-FFF2-40B4-BE49-F238E27FC236}">
                <a16:creationId xmlns:a16="http://schemas.microsoft.com/office/drawing/2014/main" id="{F89DBB9B-1E98-484F-A935-6520CB27CAF7}"/>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2542">
            <a:extLst>
              <a:ext uri="{FF2B5EF4-FFF2-40B4-BE49-F238E27FC236}">
                <a16:creationId xmlns:a16="http://schemas.microsoft.com/office/drawing/2014/main" id="{1EC1D951-FF77-4E4D-8730-8F1D2028A608}"/>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302">
            <a:extLst>
              <a:ext uri="{FF2B5EF4-FFF2-40B4-BE49-F238E27FC236}">
                <a16:creationId xmlns:a16="http://schemas.microsoft.com/office/drawing/2014/main" id="{705ADBC2-8A77-40A7-909B-9779CB3928FC}"/>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03">
            <a:extLst>
              <a:ext uri="{FF2B5EF4-FFF2-40B4-BE49-F238E27FC236}">
                <a16:creationId xmlns:a16="http://schemas.microsoft.com/office/drawing/2014/main" id="{2EB9E129-3087-41E4-BC1E-DD7511A1EECD}"/>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04">
            <a:extLst>
              <a:ext uri="{FF2B5EF4-FFF2-40B4-BE49-F238E27FC236}">
                <a16:creationId xmlns:a16="http://schemas.microsoft.com/office/drawing/2014/main" id="{71A9032B-867B-40DC-9DAE-C7039C3A73A7}"/>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05">
            <a:extLst>
              <a:ext uri="{FF2B5EF4-FFF2-40B4-BE49-F238E27FC236}">
                <a16:creationId xmlns:a16="http://schemas.microsoft.com/office/drawing/2014/main" id="{4995BE8A-CE97-4A07-B41A-A51107EF08CD}"/>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06">
            <a:extLst>
              <a:ext uri="{FF2B5EF4-FFF2-40B4-BE49-F238E27FC236}">
                <a16:creationId xmlns:a16="http://schemas.microsoft.com/office/drawing/2014/main" id="{15A59456-FF4E-4FA4-92C5-8F9E30E6792C}"/>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 name="群組 1">
            <a:extLst>
              <a:ext uri="{FF2B5EF4-FFF2-40B4-BE49-F238E27FC236}">
                <a16:creationId xmlns:a16="http://schemas.microsoft.com/office/drawing/2014/main" id="{7A83618A-7DF5-4CF5-82BF-335E22337F74}"/>
              </a:ext>
            </a:extLst>
          </p:cNvPr>
          <p:cNvGrpSpPr/>
          <p:nvPr/>
        </p:nvGrpSpPr>
        <p:grpSpPr>
          <a:xfrm>
            <a:off x="5231220" y="108876"/>
            <a:ext cx="1185863" cy="1231901"/>
            <a:chOff x="5231220" y="108876"/>
            <a:chExt cx="1185863" cy="1231901"/>
          </a:xfrm>
        </p:grpSpPr>
        <p:sp>
          <p:nvSpPr>
            <p:cNvPr id="84" name="Freeform 307">
              <a:extLst>
                <a:ext uri="{FF2B5EF4-FFF2-40B4-BE49-F238E27FC236}">
                  <a16:creationId xmlns:a16="http://schemas.microsoft.com/office/drawing/2014/main" id="{03BD420B-4573-49FD-8000-6461AEEE75EB}"/>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08">
              <a:extLst>
                <a:ext uri="{FF2B5EF4-FFF2-40B4-BE49-F238E27FC236}">
                  <a16:creationId xmlns:a16="http://schemas.microsoft.com/office/drawing/2014/main" id="{04BBA8F0-763D-4953-A67F-4E4FF57ABC0D}"/>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09">
              <a:extLst>
                <a:ext uri="{FF2B5EF4-FFF2-40B4-BE49-F238E27FC236}">
                  <a16:creationId xmlns:a16="http://schemas.microsoft.com/office/drawing/2014/main" id="{85538009-8A30-4077-B311-8C3881993149}"/>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10">
              <a:extLst>
                <a:ext uri="{FF2B5EF4-FFF2-40B4-BE49-F238E27FC236}">
                  <a16:creationId xmlns:a16="http://schemas.microsoft.com/office/drawing/2014/main" id="{52832CA6-9F91-4E65-A2FE-1F35FA15C07F}"/>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11">
              <a:extLst>
                <a:ext uri="{FF2B5EF4-FFF2-40B4-BE49-F238E27FC236}">
                  <a16:creationId xmlns:a16="http://schemas.microsoft.com/office/drawing/2014/main" id="{DD18FE94-2099-4200-B61D-3C97601C72C7}"/>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2">
              <a:extLst>
                <a:ext uri="{FF2B5EF4-FFF2-40B4-BE49-F238E27FC236}">
                  <a16:creationId xmlns:a16="http://schemas.microsoft.com/office/drawing/2014/main" id="{49CECC45-FF94-4C1E-A009-ABA5CE536E35}"/>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13">
              <a:extLst>
                <a:ext uri="{FF2B5EF4-FFF2-40B4-BE49-F238E27FC236}">
                  <a16:creationId xmlns:a16="http://schemas.microsoft.com/office/drawing/2014/main" id="{F8EF5527-2F1E-4A5F-80C3-6E9773C6E405}"/>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14">
              <a:extLst>
                <a:ext uri="{FF2B5EF4-FFF2-40B4-BE49-F238E27FC236}">
                  <a16:creationId xmlns:a16="http://schemas.microsoft.com/office/drawing/2014/main" id="{6523E8FA-A8CF-47E4-9976-2F77BE4C2AF4}"/>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15">
              <a:extLst>
                <a:ext uri="{FF2B5EF4-FFF2-40B4-BE49-F238E27FC236}">
                  <a16:creationId xmlns:a16="http://schemas.microsoft.com/office/drawing/2014/main" id="{D04E7548-7E8D-46AC-8DA5-E408D3816E25}"/>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16">
              <a:extLst>
                <a:ext uri="{FF2B5EF4-FFF2-40B4-BE49-F238E27FC236}">
                  <a16:creationId xmlns:a16="http://schemas.microsoft.com/office/drawing/2014/main" id="{C97BB611-C234-4D13-BF2A-2C3006EE79BC}"/>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17">
              <a:extLst>
                <a:ext uri="{FF2B5EF4-FFF2-40B4-BE49-F238E27FC236}">
                  <a16:creationId xmlns:a16="http://schemas.microsoft.com/office/drawing/2014/main" id="{6D29B767-7090-4460-A298-A6D17581B76C}"/>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18">
              <a:extLst>
                <a:ext uri="{FF2B5EF4-FFF2-40B4-BE49-F238E27FC236}">
                  <a16:creationId xmlns:a16="http://schemas.microsoft.com/office/drawing/2014/main" id="{7CFF0C3B-A172-438B-9E44-4B4DB3C6C85C}"/>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19">
              <a:extLst>
                <a:ext uri="{FF2B5EF4-FFF2-40B4-BE49-F238E27FC236}">
                  <a16:creationId xmlns:a16="http://schemas.microsoft.com/office/drawing/2014/main" id="{EA57C4BE-588E-4239-8F38-4C16049740FF}"/>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20">
              <a:extLst>
                <a:ext uri="{FF2B5EF4-FFF2-40B4-BE49-F238E27FC236}">
                  <a16:creationId xmlns:a16="http://schemas.microsoft.com/office/drawing/2014/main" id="{38626DF7-A395-4289-A825-FE9220BEECB2}"/>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21">
              <a:extLst>
                <a:ext uri="{FF2B5EF4-FFF2-40B4-BE49-F238E27FC236}">
                  <a16:creationId xmlns:a16="http://schemas.microsoft.com/office/drawing/2014/main" id="{5439CAE7-C89E-4853-8A67-5C68A002A7CF}"/>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22">
              <a:extLst>
                <a:ext uri="{FF2B5EF4-FFF2-40B4-BE49-F238E27FC236}">
                  <a16:creationId xmlns:a16="http://schemas.microsoft.com/office/drawing/2014/main" id="{4C30E80C-0CB9-476F-B125-4D67077D0146}"/>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群組 2">
            <a:extLst>
              <a:ext uri="{FF2B5EF4-FFF2-40B4-BE49-F238E27FC236}">
                <a16:creationId xmlns:a16="http://schemas.microsoft.com/office/drawing/2014/main" id="{7DFB24C5-5C6F-4659-9DFF-8514C7C38F3B}"/>
              </a:ext>
            </a:extLst>
          </p:cNvPr>
          <p:cNvGrpSpPr/>
          <p:nvPr/>
        </p:nvGrpSpPr>
        <p:grpSpPr>
          <a:xfrm>
            <a:off x="6644320" y="752454"/>
            <a:ext cx="836612" cy="709613"/>
            <a:chOff x="6644320" y="752454"/>
            <a:chExt cx="836612" cy="709613"/>
          </a:xfrm>
        </p:grpSpPr>
        <p:sp>
          <p:nvSpPr>
            <p:cNvPr id="100" name="Freeform 166">
              <a:extLst>
                <a:ext uri="{FF2B5EF4-FFF2-40B4-BE49-F238E27FC236}">
                  <a16:creationId xmlns:a16="http://schemas.microsoft.com/office/drawing/2014/main" id="{B8515132-E83B-4BFB-A1A7-733228BE64CB}"/>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67">
              <a:extLst>
                <a:ext uri="{FF2B5EF4-FFF2-40B4-BE49-F238E27FC236}">
                  <a16:creationId xmlns:a16="http://schemas.microsoft.com/office/drawing/2014/main" id="{80D27524-5B71-476E-B8B7-7194F4F5DE25}"/>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68">
              <a:extLst>
                <a:ext uri="{FF2B5EF4-FFF2-40B4-BE49-F238E27FC236}">
                  <a16:creationId xmlns:a16="http://schemas.microsoft.com/office/drawing/2014/main" id="{5999CED5-F609-43F3-8714-4DB2127A9913}"/>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69">
              <a:extLst>
                <a:ext uri="{FF2B5EF4-FFF2-40B4-BE49-F238E27FC236}">
                  <a16:creationId xmlns:a16="http://schemas.microsoft.com/office/drawing/2014/main" id="{4AC37D00-4CEF-46F2-ADEB-33F0AB69DF17}"/>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0">
              <a:extLst>
                <a:ext uri="{FF2B5EF4-FFF2-40B4-BE49-F238E27FC236}">
                  <a16:creationId xmlns:a16="http://schemas.microsoft.com/office/drawing/2014/main" id="{15C87118-EB82-40A2-AAC7-9AB262E2EFEE}"/>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Freeform 157">
            <a:extLst>
              <a:ext uri="{FF2B5EF4-FFF2-40B4-BE49-F238E27FC236}">
                <a16:creationId xmlns:a16="http://schemas.microsoft.com/office/drawing/2014/main" id="{2D569191-C0AF-47D2-9B7F-E8371F438CE9}"/>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
        <p:nvSpPr>
          <p:cNvPr id="107" name="Freeform 27">
            <a:extLst>
              <a:ext uri="{FF2B5EF4-FFF2-40B4-BE49-F238E27FC236}">
                <a16:creationId xmlns:a16="http://schemas.microsoft.com/office/drawing/2014/main" id="{0FD1B668-E661-4212-A20D-CE9A6BFB6F72}"/>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1554" name="標題 1"/>
          <p:cNvSpPr>
            <a:spLocks noGrp="1"/>
          </p:cNvSpPr>
          <p:nvPr>
            <p:ph type="title" idx="4294967295"/>
          </p:nvPr>
        </p:nvSpPr>
        <p:spPr>
          <a:xfrm>
            <a:off x="2623381" y="57304"/>
            <a:ext cx="7390580" cy="1143000"/>
          </a:xfrm>
        </p:spPr>
        <p:txBody>
          <a:bodyPr>
            <a:normAutofit/>
          </a:bodyPr>
          <a:lstStyle/>
          <a:p>
            <a:r>
              <a:rPr lang="zh-TW" altLang="en-US" sz="5200" b="1" dirty="0">
                <a:solidFill>
                  <a:srgbClr val="000000"/>
                </a:solidFill>
                <a:latin typeface="微軟正黑體" pitchFamily="34" charset="-120"/>
                <a:ea typeface="微軟正黑體" pitchFamily="34" charset="-120"/>
              </a:rPr>
              <a:t>選擇志願時考量的因素</a:t>
            </a:r>
          </a:p>
        </p:txBody>
      </p:sp>
      <p:sp>
        <p:nvSpPr>
          <p:cNvPr id="5" name="等腰三角形 4"/>
          <p:cNvSpPr/>
          <p:nvPr/>
        </p:nvSpPr>
        <p:spPr>
          <a:xfrm>
            <a:off x="1757691" y="980729"/>
            <a:ext cx="8514773" cy="5112568"/>
          </a:xfrm>
          <a:prstGeom prst="triangle">
            <a:avLst/>
          </a:prstGeom>
          <a:gradFill flip="none" rotWithShape="1">
            <a:gsLst>
              <a:gs pos="0">
                <a:srgbClr val="E6DCAC"/>
              </a:gs>
              <a:gs pos="12000">
                <a:srgbClr val="E6D78A"/>
              </a:gs>
              <a:gs pos="30000">
                <a:srgbClr val="C7AC4C"/>
              </a:gs>
              <a:gs pos="45000">
                <a:srgbClr val="E6D78A"/>
              </a:gs>
              <a:gs pos="77000">
                <a:srgbClr val="C7AC4C"/>
              </a:gs>
              <a:gs pos="100000">
                <a:srgbClr val="E6DCAC"/>
              </a:gs>
            </a:gsLst>
            <a:path path="circle">
              <a:fillToRect l="50000" t="50000" r="50000" b="50000"/>
            </a:path>
            <a:tileRect/>
          </a:gradFill>
          <a:ln>
            <a:noFill/>
          </a:ln>
          <a:effectLst/>
          <a:scene3d>
            <a:camera prst="orthographicFront"/>
            <a:lightRig rig="threePt" dir="t"/>
          </a:scene3d>
          <a:sp3d>
            <a:bevelT w="139700" h="139700" prst="divot"/>
          </a:sp3d>
        </p:spPr>
        <p:style>
          <a:lnRef idx="2">
            <a:schemeClr val="accent1">
              <a:shade val="50000"/>
            </a:schemeClr>
          </a:lnRef>
          <a:fillRef idx="1003">
            <a:schemeClr val="lt2"/>
          </a:fillRef>
          <a:effectRef idx="0">
            <a:schemeClr val="accent1"/>
          </a:effectRef>
          <a:fontRef idx="minor">
            <a:schemeClr val="lt1"/>
          </a:fontRef>
        </p:style>
        <p:txBody>
          <a:bodyPr lIns="91429" tIns="45715" rIns="91429" bIns="45715"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p:txBody>
      </p:sp>
      <p:sp>
        <p:nvSpPr>
          <p:cNvPr id="6" name="橢圓 5"/>
          <p:cNvSpPr/>
          <p:nvPr/>
        </p:nvSpPr>
        <p:spPr>
          <a:xfrm>
            <a:off x="4791210" y="3122055"/>
            <a:ext cx="2648611" cy="1536540"/>
          </a:xfrm>
          <a:prstGeom prst="ellipse">
            <a:avLst/>
          </a:prstGeom>
          <a:solidFill>
            <a:srgbClr val="FFFF00"/>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1714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p:txBody>
      </p:sp>
      <p:sp>
        <p:nvSpPr>
          <p:cNvPr id="151559" name="文字方塊 6"/>
          <p:cNvSpPr txBox="1">
            <a:spLocks noChangeArrowheads="1"/>
          </p:cNvSpPr>
          <p:nvPr/>
        </p:nvSpPr>
        <p:spPr bwMode="auto">
          <a:xfrm>
            <a:off x="5132388" y="3651250"/>
            <a:ext cx="182086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9" tIns="45715" rIns="91429" bIns="45715">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2300" b="1" i="0" u="none" strike="noStrike" kern="1200" cap="none" spc="0" normalizeH="0" baseline="0" noProof="0">
                <a:ln>
                  <a:noFill/>
                </a:ln>
                <a:solidFill>
                  <a:srgbClr val="000000"/>
                </a:solidFill>
                <a:effectLst/>
                <a:uLnTx/>
                <a:uFillTx/>
                <a:latin typeface="微軟正黑體" pitchFamily="34" charset="-120"/>
                <a:ea typeface="微軟正黑體" pitchFamily="34" charset="-120"/>
                <a:cs typeface="+mn-cs"/>
              </a:rPr>
              <a:t>生涯目標</a:t>
            </a:r>
          </a:p>
        </p:txBody>
      </p:sp>
      <p:grpSp>
        <p:nvGrpSpPr>
          <p:cNvPr id="151560" name="群組 36"/>
          <p:cNvGrpSpPr>
            <a:grpSpLocks/>
          </p:cNvGrpSpPr>
          <p:nvPr/>
        </p:nvGrpSpPr>
        <p:grpSpPr bwMode="auto">
          <a:xfrm>
            <a:off x="4583833" y="1377374"/>
            <a:ext cx="2837360" cy="1714728"/>
            <a:chOff x="4493175" y="1063231"/>
            <a:chExt cx="1923393" cy="937481"/>
          </a:xfrm>
        </p:grpSpPr>
        <p:sp>
          <p:nvSpPr>
            <p:cNvPr id="9" name="等腰三角形 8"/>
            <p:cNvSpPr/>
            <p:nvPr/>
          </p:nvSpPr>
          <p:spPr>
            <a:xfrm>
              <a:off x="4493175" y="1063231"/>
              <a:ext cx="1923393" cy="937481"/>
            </a:xfrm>
            <a:prstGeom prst="triangle">
              <a:avLst>
                <a:gd name="adj" fmla="val 50000"/>
              </a:avLst>
            </a:prstGeom>
            <a:solidFill>
              <a:schemeClr val="accent1">
                <a:lumMod val="75000"/>
              </a:schemeClr>
            </a:solidFill>
            <a:ln w="34925">
              <a:solidFill>
                <a:schemeClr val="accent1">
                  <a:lumMod val="75000"/>
                </a:schemeClr>
              </a:solidFill>
            </a:ln>
            <a:effectLst/>
            <a:scene3d>
              <a:camera prst="orthographicFront">
                <a:rot lat="0" lon="0" rev="0"/>
              </a:camera>
              <a:lightRig rig="glow" dir="t">
                <a:rot lat="0" lon="0" rev="14100000"/>
              </a:lightRig>
            </a:scene3d>
            <a:sp3d prstMaterial="softEdge">
              <a:bevelT w="127000" prst="artDeco"/>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2300" b="0" i="0" u="none" strike="noStrike" kern="1200" cap="none" spc="0" normalizeH="0" baseline="0" noProof="0" dirty="0">
                <a:ln>
                  <a:noFill/>
                </a:ln>
                <a:solidFill>
                  <a:prstClr val="white"/>
                </a:solidFill>
                <a:effectLst/>
                <a:uLnTx/>
                <a:uFillTx/>
                <a:latin typeface="微軟正黑體" pitchFamily="34" charset="-120"/>
                <a:ea typeface="微軟正黑體" pitchFamily="34" charset="-120"/>
                <a:cs typeface="+mn-cs"/>
              </a:endParaRPr>
            </a:p>
          </p:txBody>
        </p:sp>
        <p:sp>
          <p:nvSpPr>
            <p:cNvPr id="151592" name="文字方塊 9"/>
            <p:cNvSpPr txBox="1">
              <a:spLocks noChangeArrowheads="1"/>
            </p:cNvSpPr>
            <p:nvPr/>
          </p:nvSpPr>
          <p:spPr bwMode="auto">
            <a:xfrm>
              <a:off x="4918067" y="1572615"/>
              <a:ext cx="1120548" cy="334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2300" b="1" i="0" u="none" strike="noStrike" kern="1200" cap="none" spc="0" normalizeH="0" baseline="0" noProof="0" dirty="0">
                  <a:ln>
                    <a:noFill/>
                  </a:ln>
                  <a:solidFill>
                    <a:srgbClr val="FFFFFF"/>
                  </a:solidFill>
                  <a:effectLst/>
                  <a:uLnTx/>
                  <a:uFillTx/>
                  <a:latin typeface="微軟正黑體" pitchFamily="34" charset="-120"/>
                  <a:ea typeface="微軟正黑體" pitchFamily="34" charset="-120"/>
                  <a:cs typeface="+mn-cs"/>
                </a:rPr>
                <a:t>個人因素</a:t>
              </a:r>
            </a:p>
          </p:txBody>
        </p:sp>
      </p:grpSp>
      <p:grpSp>
        <p:nvGrpSpPr>
          <p:cNvPr id="151561" name="群組 38"/>
          <p:cNvGrpSpPr>
            <a:grpSpLocks/>
          </p:cNvGrpSpPr>
          <p:nvPr/>
        </p:nvGrpSpPr>
        <p:grpSpPr bwMode="auto">
          <a:xfrm>
            <a:off x="6688137" y="3981450"/>
            <a:ext cx="2823505" cy="1751806"/>
            <a:chOff x="6013250" y="2858897"/>
            <a:chExt cx="1923393" cy="937481"/>
          </a:xfrm>
        </p:grpSpPr>
        <p:sp>
          <p:nvSpPr>
            <p:cNvPr id="12" name="等腰三角形 11"/>
            <p:cNvSpPr/>
            <p:nvPr/>
          </p:nvSpPr>
          <p:spPr>
            <a:xfrm>
              <a:off x="6013250" y="2858897"/>
              <a:ext cx="1923393" cy="937481"/>
            </a:xfrm>
            <a:prstGeom prst="triangle">
              <a:avLst>
                <a:gd name="adj" fmla="val 50000"/>
              </a:avLst>
            </a:prstGeom>
            <a:solidFill>
              <a:schemeClr val="accent2">
                <a:lumMod val="75000"/>
              </a:schemeClr>
            </a:solidFill>
            <a:ln w="34925">
              <a:solidFill>
                <a:schemeClr val="accent2">
                  <a:lumMod val="75000"/>
                </a:schemeClr>
              </a:solidFill>
            </a:ln>
            <a:effectLst/>
            <a:scene3d>
              <a:camera prst="orthographicFront">
                <a:rot lat="0" lon="0" rev="0"/>
              </a:camera>
              <a:lightRig rig="glow" dir="t">
                <a:rot lat="0" lon="0" rev="14100000"/>
              </a:lightRig>
            </a:scene3d>
            <a:sp3d prstMaterial="softEdge">
              <a:bevelT w="127000" prst="artDeco"/>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2300" b="0" i="0" u="none" strike="noStrike" kern="1200" cap="none" spc="0" normalizeH="0" baseline="0" noProof="0" dirty="0">
                <a:ln>
                  <a:noFill/>
                </a:ln>
                <a:solidFill>
                  <a:prstClr val="white"/>
                </a:solidFill>
                <a:effectLst/>
                <a:uLnTx/>
                <a:uFillTx/>
                <a:latin typeface="微軟正黑體" pitchFamily="34" charset="-120"/>
                <a:ea typeface="微軟正黑體" pitchFamily="34" charset="-120"/>
                <a:cs typeface="+mn-cs"/>
              </a:endParaRPr>
            </a:p>
          </p:txBody>
        </p:sp>
        <p:sp>
          <p:nvSpPr>
            <p:cNvPr id="151588" name="文字方塊 12"/>
            <p:cNvSpPr txBox="1">
              <a:spLocks noChangeArrowheads="1"/>
            </p:cNvSpPr>
            <p:nvPr/>
          </p:nvSpPr>
          <p:spPr bwMode="auto">
            <a:xfrm>
              <a:off x="6294435" y="3295421"/>
              <a:ext cx="1364476" cy="334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2300" b="1" i="0" u="none" strike="noStrike" kern="1200" cap="none" spc="0" normalizeH="0" baseline="0" noProof="0" dirty="0">
                  <a:ln>
                    <a:noFill/>
                  </a:ln>
                  <a:solidFill>
                    <a:srgbClr val="FFFFFF"/>
                  </a:solidFill>
                  <a:effectLst/>
                  <a:uLnTx/>
                  <a:uFillTx/>
                  <a:latin typeface="微軟正黑體" pitchFamily="34" charset="-120"/>
                  <a:ea typeface="微軟正黑體" pitchFamily="34" charset="-120"/>
                  <a:cs typeface="+mn-cs"/>
                </a:rPr>
                <a:t>資訊因素</a:t>
              </a:r>
            </a:p>
          </p:txBody>
        </p:sp>
      </p:grpSp>
      <p:grpSp>
        <p:nvGrpSpPr>
          <p:cNvPr id="151562" name="群組 37"/>
          <p:cNvGrpSpPr>
            <a:grpSpLocks/>
          </p:cNvGrpSpPr>
          <p:nvPr/>
        </p:nvGrpSpPr>
        <p:grpSpPr bwMode="auto">
          <a:xfrm>
            <a:off x="2719388" y="3981450"/>
            <a:ext cx="2563812" cy="1751806"/>
            <a:chOff x="2947010" y="2782572"/>
            <a:chExt cx="1923393" cy="937481"/>
          </a:xfrm>
        </p:grpSpPr>
        <p:sp>
          <p:nvSpPr>
            <p:cNvPr id="15" name="等腰三角形 14"/>
            <p:cNvSpPr/>
            <p:nvPr/>
          </p:nvSpPr>
          <p:spPr>
            <a:xfrm>
              <a:off x="2947010" y="2782572"/>
              <a:ext cx="1923393" cy="937481"/>
            </a:xfrm>
            <a:prstGeom prst="triangle">
              <a:avLst>
                <a:gd name="adj" fmla="val 50000"/>
              </a:avLst>
            </a:prstGeom>
            <a:solidFill>
              <a:schemeClr val="accent3"/>
            </a:solidFill>
            <a:ln w="34925">
              <a:solidFill>
                <a:schemeClr val="accent3">
                  <a:lumMod val="75000"/>
                </a:schemeClr>
              </a:solidFill>
            </a:ln>
            <a:effectLst/>
            <a:scene3d>
              <a:camera prst="orthographicFront">
                <a:rot lat="0" lon="0" rev="0"/>
              </a:camera>
              <a:lightRig rig="glow" dir="t">
                <a:rot lat="0" lon="0" rev="14100000"/>
              </a:lightRig>
            </a:scene3d>
            <a:sp3d prstMaterial="softEdge">
              <a:bevelT w="127000" prst="artDeco"/>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endParaRPr kumimoji="0" lang="zh-TW" altLang="en-US" sz="2300" b="0" i="0" u="none" strike="noStrike" kern="1200" cap="none" spc="0" normalizeH="0" baseline="0" noProof="0" dirty="0">
                <a:ln>
                  <a:noFill/>
                </a:ln>
                <a:solidFill>
                  <a:prstClr val="white"/>
                </a:solidFill>
                <a:effectLst/>
                <a:uLnTx/>
                <a:uFillTx/>
                <a:latin typeface="微軟正黑體" pitchFamily="34" charset="-120"/>
                <a:ea typeface="微軟正黑體" pitchFamily="34" charset="-120"/>
                <a:cs typeface="+mn-cs"/>
              </a:endParaRPr>
            </a:p>
          </p:txBody>
        </p:sp>
        <p:sp>
          <p:nvSpPr>
            <p:cNvPr id="151584" name="文字方塊 15"/>
            <p:cNvSpPr txBox="1">
              <a:spLocks noChangeArrowheads="1"/>
            </p:cNvSpPr>
            <p:nvPr/>
          </p:nvSpPr>
          <p:spPr bwMode="auto">
            <a:xfrm>
              <a:off x="3229495" y="3219096"/>
              <a:ext cx="1364476" cy="334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2300" b="1" i="0" u="none" strike="noStrike" kern="1200" cap="none" spc="0" normalizeH="0" baseline="0" noProof="0" dirty="0">
                  <a:ln>
                    <a:noFill/>
                  </a:ln>
                  <a:solidFill>
                    <a:srgbClr val="FFFFFF"/>
                  </a:solidFill>
                  <a:effectLst/>
                  <a:uLnTx/>
                  <a:uFillTx/>
                  <a:latin typeface="微軟正黑體" pitchFamily="34" charset="-120"/>
                  <a:ea typeface="微軟正黑體" pitchFamily="34" charset="-120"/>
                  <a:cs typeface="+mn-cs"/>
                </a:rPr>
                <a:t>環境因素</a:t>
              </a:r>
            </a:p>
          </p:txBody>
        </p:sp>
      </p:grpSp>
      <p:grpSp>
        <p:nvGrpSpPr>
          <p:cNvPr id="17" name="群組 39"/>
          <p:cNvGrpSpPr>
            <a:grpSpLocks/>
          </p:cNvGrpSpPr>
          <p:nvPr/>
        </p:nvGrpSpPr>
        <p:grpSpPr bwMode="auto">
          <a:xfrm>
            <a:off x="3157538" y="1354138"/>
            <a:ext cx="7604125" cy="2255837"/>
            <a:chOff x="3513946" y="1225789"/>
            <a:chExt cx="5175019" cy="909475"/>
          </a:xfrm>
        </p:grpSpPr>
        <p:sp>
          <p:nvSpPr>
            <p:cNvPr id="151577" name="文字方塊 17"/>
            <p:cNvSpPr txBox="1">
              <a:spLocks noChangeArrowheads="1"/>
            </p:cNvSpPr>
            <p:nvPr/>
          </p:nvSpPr>
          <p:spPr bwMode="auto">
            <a:xfrm>
              <a:off x="3513946" y="1476003"/>
              <a:ext cx="1517614" cy="260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興趣</a:t>
              </a:r>
              <a:r>
                <a:rPr kumimoji="0" lang="en-US" altLang="zh-TW"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需求</a:t>
              </a:r>
              <a:endParaRPr kumimoji="0" lang="en-US" altLang="zh-TW"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endParaRPr>
            </a:p>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性別</a:t>
              </a:r>
              <a:r>
                <a:rPr kumimoji="0" lang="en-US" altLang="zh-TW"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dirty="0">
                  <a:ln>
                    <a:noFill/>
                  </a:ln>
                  <a:solidFill>
                    <a:srgbClr val="1F497D"/>
                  </a:solidFill>
                  <a:effectLst/>
                  <a:uLnTx/>
                  <a:uFillTx/>
                  <a:latin typeface="微軟正黑體" pitchFamily="34" charset="-120"/>
                  <a:ea typeface="微軟正黑體" pitchFamily="34" charset="-120"/>
                  <a:cs typeface="+mn-cs"/>
                </a:rPr>
                <a:t>健康狀況</a:t>
              </a:r>
            </a:p>
          </p:txBody>
        </p:sp>
        <p:sp>
          <p:nvSpPr>
            <p:cNvPr id="151578" name="文字方塊 18"/>
            <p:cNvSpPr txBox="1">
              <a:spLocks noChangeArrowheads="1"/>
            </p:cNvSpPr>
            <p:nvPr/>
          </p:nvSpPr>
          <p:spPr bwMode="auto">
            <a:xfrm>
              <a:off x="4920548" y="1986321"/>
              <a:ext cx="1098641" cy="148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能力</a:t>
              </a:r>
              <a:r>
                <a:rPr kumimoji="0" lang="en-US" altLang="zh-TW"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性向</a:t>
              </a:r>
            </a:p>
          </p:txBody>
        </p:sp>
        <p:sp>
          <p:nvSpPr>
            <p:cNvPr id="151579" name="文字方塊 19"/>
            <p:cNvSpPr txBox="1">
              <a:spLocks noChangeArrowheads="1"/>
            </p:cNvSpPr>
            <p:nvPr/>
          </p:nvSpPr>
          <p:spPr bwMode="auto">
            <a:xfrm>
              <a:off x="5888432" y="1474463"/>
              <a:ext cx="1175395" cy="260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價值觀</a:t>
              </a:r>
              <a:r>
                <a:rPr kumimoji="0" lang="en-US" altLang="zh-TW"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1F497D"/>
                  </a:solidFill>
                  <a:effectLst/>
                  <a:uLnTx/>
                  <a:uFillTx/>
                  <a:latin typeface="微軟正黑體" pitchFamily="34" charset="-120"/>
                  <a:ea typeface="微軟正黑體" pitchFamily="34" charset="-120"/>
                  <a:cs typeface="+mn-cs"/>
                </a:rPr>
                <a:t>個人特質</a:t>
              </a:r>
            </a:p>
          </p:txBody>
        </p:sp>
        <p:sp>
          <p:nvSpPr>
            <p:cNvPr id="21" name="雲朵形圖說文字 20"/>
            <p:cNvSpPr/>
            <p:nvPr/>
          </p:nvSpPr>
          <p:spPr>
            <a:xfrm>
              <a:off x="6835033" y="1225789"/>
              <a:ext cx="1853932" cy="629144"/>
            </a:xfrm>
            <a:prstGeom prst="cloudCallout">
              <a:avLst>
                <a:gd name="adj1" fmla="val -67692"/>
                <a:gd name="adj2" fmla="val 46373"/>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孩子的</a:t>
              </a:r>
              <a:endParaRPr kumimoji="0" lang="en-US" altLang="zh-TW"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endParaRPr>
            </a:p>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自我認識</a:t>
              </a:r>
            </a:p>
          </p:txBody>
        </p:sp>
      </p:grpSp>
      <p:grpSp>
        <p:nvGrpSpPr>
          <p:cNvPr id="43" name="群組 40"/>
          <p:cNvGrpSpPr>
            <a:grpSpLocks/>
          </p:cNvGrpSpPr>
          <p:nvPr/>
        </p:nvGrpSpPr>
        <p:grpSpPr bwMode="auto">
          <a:xfrm>
            <a:off x="971550" y="2928938"/>
            <a:ext cx="5380038" cy="2670175"/>
            <a:chOff x="1800360" y="1942635"/>
            <a:chExt cx="4036244" cy="2003173"/>
          </a:xfrm>
        </p:grpSpPr>
        <p:sp>
          <p:nvSpPr>
            <p:cNvPr id="151573" name="文字方塊 43"/>
            <p:cNvSpPr txBox="1">
              <a:spLocks noChangeArrowheads="1"/>
            </p:cNvSpPr>
            <p:nvPr/>
          </p:nvSpPr>
          <p:spPr bwMode="auto">
            <a:xfrm>
              <a:off x="2078729" y="3137837"/>
              <a:ext cx="1313180" cy="4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家庭</a:t>
              </a:r>
              <a:r>
                <a:rPr kumimoji="0" lang="en-US" altLang="zh-TW"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師長</a:t>
              </a:r>
              <a:r>
                <a:rPr kumimoji="0" lang="en-US" altLang="zh-TW"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同儕</a:t>
              </a:r>
            </a:p>
          </p:txBody>
        </p:sp>
        <p:sp>
          <p:nvSpPr>
            <p:cNvPr id="151574" name="文字方塊 44"/>
            <p:cNvSpPr txBox="1">
              <a:spLocks noChangeArrowheads="1"/>
            </p:cNvSpPr>
            <p:nvPr/>
          </p:nvSpPr>
          <p:spPr bwMode="auto">
            <a:xfrm>
              <a:off x="3540424" y="3668873"/>
              <a:ext cx="1672253" cy="27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336600"/>
                  </a:solidFill>
                  <a:effectLst/>
                  <a:uLnTx/>
                  <a:uFillTx/>
                  <a:latin typeface="微軟正黑體" pitchFamily="34" charset="-120"/>
                  <a:ea typeface="微軟正黑體" pitchFamily="34" charset="-120"/>
                  <a:cs typeface="+mn-cs"/>
                </a:rPr>
                <a:t>助力</a:t>
              </a:r>
              <a:r>
                <a:rPr kumimoji="0" lang="en-US" altLang="zh-TW" sz="1800" b="1" i="0" u="none" strike="noStrike" kern="1200" cap="none" spc="0" normalizeH="0" baseline="0" noProof="0" dirty="0">
                  <a:ln>
                    <a:noFill/>
                  </a:ln>
                  <a:solidFill>
                    <a:srgbClr val="336600"/>
                  </a:solidFill>
                  <a:effectLst/>
                  <a:uLnTx/>
                  <a:uFillTx/>
                  <a:latin typeface="微軟正黑體" pitchFamily="34" charset="-120"/>
                  <a:ea typeface="微軟正黑體" pitchFamily="34" charset="-120"/>
                  <a:cs typeface="+mn-cs"/>
                </a:rPr>
                <a:t>/</a:t>
              </a:r>
              <a:r>
                <a:rPr kumimoji="0" lang="zh-TW" altLang="en-US" sz="1800" b="1" i="0" u="none" strike="noStrike" kern="1200" cap="none" spc="0" normalizeH="0" baseline="0" noProof="0" dirty="0">
                  <a:ln>
                    <a:noFill/>
                  </a:ln>
                  <a:solidFill>
                    <a:srgbClr val="336600"/>
                  </a:solidFill>
                  <a:effectLst/>
                  <a:uLnTx/>
                  <a:uFillTx/>
                  <a:latin typeface="微軟正黑體" pitchFamily="34" charset="-120"/>
                  <a:ea typeface="微軟正黑體" pitchFamily="34" charset="-120"/>
                  <a:cs typeface="+mn-cs"/>
                </a:rPr>
                <a:t>阻力因素</a:t>
              </a:r>
            </a:p>
          </p:txBody>
        </p:sp>
        <p:sp>
          <p:nvSpPr>
            <p:cNvPr id="151575" name="文字方塊 45"/>
            <p:cNvSpPr txBox="1">
              <a:spLocks noChangeArrowheads="1"/>
            </p:cNvSpPr>
            <p:nvPr/>
          </p:nvSpPr>
          <p:spPr bwMode="auto">
            <a:xfrm>
              <a:off x="4626016" y="3161765"/>
              <a:ext cx="1210588" cy="4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社會潮流</a:t>
              </a:r>
              <a:r>
                <a:rPr kumimoji="0" lang="en-US" altLang="zh-TW"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a:t>
              </a:r>
            </a:p>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336600"/>
                  </a:solidFill>
                  <a:effectLst/>
                  <a:uLnTx/>
                  <a:uFillTx/>
                  <a:latin typeface="微軟正黑體" pitchFamily="34" charset="-120"/>
                  <a:ea typeface="微軟正黑體" pitchFamily="34" charset="-120"/>
                  <a:cs typeface="+mn-cs"/>
                </a:rPr>
                <a:t>地緣</a:t>
              </a:r>
            </a:p>
          </p:txBody>
        </p:sp>
        <p:sp>
          <p:nvSpPr>
            <p:cNvPr id="47" name="雲朵形圖說文字 46"/>
            <p:cNvSpPr/>
            <p:nvPr/>
          </p:nvSpPr>
          <p:spPr>
            <a:xfrm>
              <a:off x="1800360" y="1942635"/>
              <a:ext cx="2545132" cy="915838"/>
            </a:xfrm>
            <a:prstGeom prst="cloudCallout">
              <a:avLst>
                <a:gd name="adj1" fmla="val 24491"/>
                <a:gd name="adj2" fmla="val 72182"/>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自己與環境的關係</a:t>
              </a:r>
            </a:p>
          </p:txBody>
        </p:sp>
      </p:grpSp>
      <p:grpSp>
        <p:nvGrpSpPr>
          <p:cNvPr id="49" name="群組 41"/>
          <p:cNvGrpSpPr>
            <a:grpSpLocks/>
          </p:cNvGrpSpPr>
          <p:nvPr/>
        </p:nvGrpSpPr>
        <p:grpSpPr bwMode="auto">
          <a:xfrm>
            <a:off x="5700713" y="3167063"/>
            <a:ext cx="5908675" cy="2392362"/>
            <a:chOff x="5155731" y="2177979"/>
            <a:chExt cx="4432236" cy="1793734"/>
          </a:xfrm>
        </p:grpSpPr>
        <p:sp>
          <p:nvSpPr>
            <p:cNvPr id="151569" name="文字方塊 49"/>
            <p:cNvSpPr txBox="1">
              <a:spLocks noChangeArrowheads="1"/>
            </p:cNvSpPr>
            <p:nvPr/>
          </p:nvSpPr>
          <p:spPr bwMode="auto">
            <a:xfrm>
              <a:off x="7433451" y="3212453"/>
              <a:ext cx="1107996" cy="27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a:ln>
                    <a:noFill/>
                  </a:ln>
                  <a:solidFill>
                    <a:srgbClr val="C00000"/>
                  </a:solidFill>
                  <a:effectLst/>
                  <a:uLnTx/>
                  <a:uFillTx/>
                  <a:latin typeface="微軟正黑體" pitchFamily="34" charset="-120"/>
                  <a:ea typeface="微軟正黑體" pitchFamily="34" charset="-120"/>
                  <a:cs typeface="+mn-cs"/>
                </a:rPr>
                <a:t>演講座談</a:t>
              </a:r>
            </a:p>
          </p:txBody>
        </p:sp>
        <p:sp>
          <p:nvSpPr>
            <p:cNvPr id="151570" name="文字方塊 50"/>
            <p:cNvSpPr txBox="1">
              <a:spLocks noChangeArrowheads="1"/>
            </p:cNvSpPr>
            <p:nvPr/>
          </p:nvSpPr>
          <p:spPr bwMode="auto">
            <a:xfrm>
              <a:off x="6356541" y="3694778"/>
              <a:ext cx="1107996" cy="27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C00000"/>
                  </a:solidFill>
                  <a:effectLst/>
                  <a:uLnTx/>
                  <a:uFillTx/>
                  <a:latin typeface="微軟正黑體" pitchFamily="34" charset="-120"/>
                  <a:ea typeface="微軟正黑體" pitchFamily="34" charset="-120"/>
                  <a:cs typeface="+mn-cs"/>
                </a:rPr>
                <a:t>參觀訪問</a:t>
              </a:r>
            </a:p>
          </p:txBody>
        </p:sp>
        <p:sp>
          <p:nvSpPr>
            <p:cNvPr id="151571" name="文字方塊 51"/>
            <p:cNvSpPr txBox="1">
              <a:spLocks noChangeArrowheads="1"/>
            </p:cNvSpPr>
            <p:nvPr/>
          </p:nvSpPr>
          <p:spPr bwMode="auto">
            <a:xfrm>
              <a:off x="5155731" y="3203040"/>
              <a:ext cx="1107996" cy="27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5613">
                <a:defRPr kumimoji="1">
                  <a:solidFill>
                    <a:schemeClr val="tx1"/>
                  </a:solidFill>
                  <a:latin typeface="Arial" pitchFamily="34" charset="0"/>
                  <a:ea typeface="新細明體" pitchFamily="18" charset="-120"/>
                </a:defRPr>
              </a:lvl1pPr>
              <a:lvl2pPr marL="742950" indent="-285750" defTabSz="455613">
                <a:defRPr kumimoji="1">
                  <a:solidFill>
                    <a:schemeClr val="tx1"/>
                  </a:solidFill>
                  <a:latin typeface="Arial" pitchFamily="34" charset="0"/>
                  <a:ea typeface="新細明體" pitchFamily="18" charset="-120"/>
                </a:defRPr>
              </a:lvl2pPr>
              <a:lvl3pPr marL="1143000" indent="-228600" defTabSz="455613">
                <a:defRPr kumimoji="1">
                  <a:solidFill>
                    <a:schemeClr val="tx1"/>
                  </a:solidFill>
                  <a:latin typeface="Arial" pitchFamily="34" charset="0"/>
                  <a:ea typeface="新細明體" pitchFamily="18" charset="-120"/>
                </a:defRPr>
              </a:lvl3pPr>
              <a:lvl4pPr marL="1600200" indent="-228600" defTabSz="455613">
                <a:defRPr kumimoji="1">
                  <a:solidFill>
                    <a:schemeClr val="tx1"/>
                  </a:solidFill>
                  <a:latin typeface="Arial" pitchFamily="34" charset="0"/>
                  <a:ea typeface="新細明體" pitchFamily="18" charset="-120"/>
                </a:defRPr>
              </a:lvl4pPr>
              <a:lvl5pPr marL="2057400" indent="-228600" defTabSz="455613">
                <a:defRPr kumimoji="1">
                  <a:solidFill>
                    <a:schemeClr val="tx1"/>
                  </a:solidFill>
                  <a:latin typeface="Arial" pitchFamily="34" charset="0"/>
                  <a:ea typeface="新細明體" pitchFamily="18" charset="-120"/>
                </a:defRPr>
              </a:lvl5pPr>
              <a:lvl6pPr marL="25146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defTabSz="455613"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455613" rtl="0" eaLnBrk="1" fontAlgn="base" latinLnBrk="0" hangingPunct="1">
                <a:lnSpc>
                  <a:spcPct val="100000"/>
                </a:lnSpc>
                <a:spcBef>
                  <a:spcPct val="0"/>
                </a:spcBef>
                <a:spcAft>
                  <a:spcPct val="0"/>
                </a:spcAft>
                <a:buClrTx/>
                <a:buSzTx/>
                <a:buFontTx/>
                <a:buNone/>
                <a:tabLst/>
                <a:defRPr/>
              </a:pPr>
              <a:r>
                <a:rPr kumimoji="0" lang="zh-TW" altLang="en-US" sz="1800" b="1" i="0" u="none" strike="noStrike" kern="1200" cap="none" spc="0" normalizeH="0" baseline="0" noProof="0" dirty="0">
                  <a:ln>
                    <a:noFill/>
                  </a:ln>
                  <a:solidFill>
                    <a:srgbClr val="C00000"/>
                  </a:solidFill>
                  <a:effectLst/>
                  <a:uLnTx/>
                  <a:uFillTx/>
                  <a:latin typeface="微軟正黑體" pitchFamily="34" charset="-120"/>
                  <a:ea typeface="微軟正黑體" pitchFamily="34" charset="-120"/>
                  <a:cs typeface="+mn-cs"/>
                </a:rPr>
                <a:t>文書資料</a:t>
              </a:r>
            </a:p>
          </p:txBody>
        </p:sp>
        <p:sp>
          <p:nvSpPr>
            <p:cNvPr id="53" name="雲朵形圖說文字 52"/>
            <p:cNvSpPr/>
            <p:nvPr/>
          </p:nvSpPr>
          <p:spPr>
            <a:xfrm>
              <a:off x="7733858" y="2177979"/>
              <a:ext cx="1854109" cy="916507"/>
            </a:xfrm>
            <a:prstGeom prst="cloudCallout">
              <a:avLst>
                <a:gd name="adj1" fmla="val -47075"/>
                <a:gd name="adj2" fmla="val 55406"/>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教育與</a:t>
              </a:r>
              <a:endParaRPr kumimoji="0" lang="en-US" altLang="zh-TW"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endParaRPr>
            </a:p>
            <a:p>
              <a:pPr marL="0" marR="0" lvl="0" indent="0" algn="ctr" defTabSz="457147" rtl="0" eaLnBrk="1" fontAlgn="auto" latinLnBrk="0" hangingPunct="1">
                <a:lnSpc>
                  <a:spcPct val="100000"/>
                </a:lnSpc>
                <a:spcBef>
                  <a:spcPts val="0"/>
                </a:spcBef>
                <a:spcAft>
                  <a:spcPts val="0"/>
                </a:spcAft>
                <a:buClrTx/>
                <a:buSzTx/>
                <a:buFontTx/>
                <a:buNone/>
                <a:tabLst/>
                <a:defRPr/>
              </a:pPr>
              <a:r>
                <a:rPr kumimoji="0" lang="zh-TW" altLang="en-US" sz="2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軟正黑體" pitchFamily="34" charset="-120"/>
                  <a:ea typeface="微軟正黑體" pitchFamily="34" charset="-120"/>
                  <a:cs typeface="+mn-cs"/>
                </a:rPr>
                <a:t>職業資訊</a:t>
              </a:r>
            </a:p>
          </p:txBody>
        </p:sp>
      </p:grpSp>
      <p:sp>
        <p:nvSpPr>
          <p:cNvPr id="2" name="文字方塊 1">
            <a:extLst>
              <a:ext uri="{FF2B5EF4-FFF2-40B4-BE49-F238E27FC236}">
                <a16:creationId xmlns:a16="http://schemas.microsoft.com/office/drawing/2014/main" id="{5270BAC1-F2F1-4BE2-9342-A50761E3FA4B}"/>
              </a:ext>
            </a:extLst>
          </p:cNvPr>
          <p:cNvSpPr txBox="1"/>
          <p:nvPr/>
        </p:nvSpPr>
        <p:spPr>
          <a:xfrm>
            <a:off x="4710293" y="6013278"/>
            <a:ext cx="2826618"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3600" b="1" i="0" u="none" strike="noStrike" kern="1200" cap="none" spc="0" normalizeH="0" baseline="0" noProof="0" dirty="0">
                <a:ln>
                  <a:noFill/>
                </a:ln>
                <a:solidFill>
                  <a:srgbClr val="000099"/>
                </a:solidFill>
                <a:effectLst/>
                <a:uLnTx/>
                <a:uFillTx/>
                <a:latin typeface="華康儷粗黑" panose="020B0709000000000000" pitchFamily="49" charset="-120"/>
                <a:ea typeface="華康儷粗黑" panose="020B0709000000000000" pitchFamily="49" charset="-120"/>
                <a:cs typeface="BiauKai"/>
              </a:rPr>
              <a:t>生涯金三角</a:t>
            </a:r>
            <a:endParaRPr kumimoji="1" lang="zh-TW" altLang="en-US" sz="3600" b="0" i="0" u="none" strike="noStrike" kern="1200" cap="none" spc="0" normalizeH="0" baseline="0" noProof="0" dirty="0">
              <a:ln>
                <a:noFill/>
              </a:ln>
              <a:solidFill>
                <a:srgbClr val="000099"/>
              </a:solidFill>
              <a:effectLst/>
              <a:uLnTx/>
              <a:uFillTx/>
              <a:latin typeface="華康儷粗黑" panose="020B0709000000000000" pitchFamily="49" charset="-120"/>
              <a:ea typeface="華康儷粗黑" panose="020B0709000000000000" pitchFamily="49" charset="-120"/>
            </a:endParaRPr>
          </a:p>
        </p:txBody>
      </p:sp>
      <p:sp>
        <p:nvSpPr>
          <p:cNvPr id="31" name="Freeform 27">
            <a:extLst>
              <a:ext uri="{FF2B5EF4-FFF2-40B4-BE49-F238E27FC236}">
                <a16:creationId xmlns:a16="http://schemas.microsoft.com/office/drawing/2014/main" id="{3AF8AE24-2427-4F87-95D6-5AD05ACD80DD}"/>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2"/>
            <a:stretch>
              <a:fillRect/>
            </a:stretch>
          </a:blipFill>
        </p:spPr>
      </p:sp>
    </p:spTree>
    <p:extLst>
      <p:ext uri="{BB962C8B-B14F-4D97-AF65-F5344CB8AC3E}">
        <p14:creationId xmlns:p14="http://schemas.microsoft.com/office/powerpoint/2010/main" val="30830644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2711624" y="2981748"/>
            <a:ext cx="9352656" cy="3406637"/>
          </a:xfrm>
          <a:prstGeom prst="rect">
            <a:avLst/>
          </a:prstGeom>
        </p:spPr>
      </p:pic>
      <p:sp>
        <p:nvSpPr>
          <p:cNvPr id="4" name="弧形 3"/>
          <p:cNvSpPr/>
          <p:nvPr/>
        </p:nvSpPr>
        <p:spPr>
          <a:xfrm>
            <a:off x="2279576" y="2132856"/>
            <a:ext cx="1296144" cy="1512168"/>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black"/>
              </a:solidFill>
              <a:effectLst/>
              <a:uLnTx/>
              <a:uFillTx/>
              <a:latin typeface="Calibri"/>
              <a:ea typeface="新細明體" panose="02020500000000000000" pitchFamily="18" charset="-120"/>
              <a:cs typeface="+mn-cs"/>
            </a:endParaRPr>
          </a:p>
        </p:txBody>
      </p:sp>
      <p:sp>
        <p:nvSpPr>
          <p:cNvPr id="6" name="標題 1">
            <a:extLst>
              <a:ext uri="{FF2B5EF4-FFF2-40B4-BE49-F238E27FC236}">
                <a16:creationId xmlns:a16="http://schemas.microsoft.com/office/drawing/2014/main" id="{AA354B70-A07E-4EA5-B0E9-0ABF7162BB87}"/>
              </a:ext>
            </a:extLst>
          </p:cNvPr>
          <p:cNvSpPr txBox="1">
            <a:spLocks/>
          </p:cNvSpPr>
          <p:nvPr/>
        </p:nvSpPr>
        <p:spPr bwMode="auto">
          <a:xfrm>
            <a:off x="18608" y="469615"/>
            <a:ext cx="12192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2pPr>
            <a:lvl3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3pPr>
            <a:lvl4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4pPr>
            <a:lvl5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TW" altLang="en-US" sz="5200" b="1" i="0" u="none" strike="noStrike" kern="1200" cap="none" spc="0" normalizeH="0" baseline="0" noProof="0" dirty="0">
                <a:ln>
                  <a:noFill/>
                </a:ln>
                <a:solidFill>
                  <a:prstClr val="black"/>
                </a:solidFill>
                <a:effectLst/>
                <a:uLnTx/>
                <a:uFillTx/>
                <a:latin typeface="微軟正黑體" pitchFamily="34" charset="-120"/>
                <a:ea typeface="微軟正黑體" pitchFamily="34" charset="-120"/>
                <a:cs typeface="+mj-cs"/>
              </a:rPr>
              <a:t>選擇</a:t>
            </a:r>
            <a:r>
              <a:rPr kumimoji="0" lang="zh-TW" altLang="en-US" sz="52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j-cs"/>
              </a:rPr>
              <a:t>志願時考量的因素</a:t>
            </a:r>
          </a:p>
        </p:txBody>
      </p:sp>
      <p:sp>
        <p:nvSpPr>
          <p:cNvPr id="7" name="Freeform 27">
            <a:extLst>
              <a:ext uri="{FF2B5EF4-FFF2-40B4-BE49-F238E27FC236}">
                <a16:creationId xmlns:a16="http://schemas.microsoft.com/office/drawing/2014/main" id="{C03EF83C-1FB4-4B3A-B357-88E0A7F854DA}"/>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pic>
        <p:nvPicPr>
          <p:cNvPr id="5" name="圖片 4">
            <a:extLst>
              <a:ext uri="{FF2B5EF4-FFF2-40B4-BE49-F238E27FC236}">
                <a16:creationId xmlns:a16="http://schemas.microsoft.com/office/drawing/2014/main" id="{08BE75B8-4A34-48DD-90A8-D39D8ED97A6F}"/>
              </a:ext>
            </a:extLst>
          </p:cNvPr>
          <p:cNvPicPr>
            <a:picLocks noChangeAspect="1"/>
          </p:cNvPicPr>
          <p:nvPr/>
        </p:nvPicPr>
        <p:blipFill>
          <a:blip r:embed="rId4"/>
          <a:stretch>
            <a:fillRect/>
          </a:stretch>
        </p:blipFill>
        <p:spPr>
          <a:xfrm>
            <a:off x="81730" y="1587167"/>
            <a:ext cx="2737870" cy="3816424"/>
          </a:xfrm>
          <a:prstGeom prst="rect">
            <a:avLst/>
          </a:prstGeom>
        </p:spPr>
      </p:pic>
    </p:spTree>
    <p:extLst>
      <p:ext uri="{BB962C8B-B14F-4D97-AF65-F5344CB8AC3E}">
        <p14:creationId xmlns:p14="http://schemas.microsoft.com/office/powerpoint/2010/main" val="42010029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152578" name="標題 1"/>
          <p:cNvSpPr>
            <a:spLocks noGrp="1"/>
          </p:cNvSpPr>
          <p:nvPr>
            <p:ph type="title" idx="4294967295"/>
          </p:nvPr>
        </p:nvSpPr>
        <p:spPr>
          <a:xfrm>
            <a:off x="509346" y="836712"/>
            <a:ext cx="4824413" cy="1152525"/>
          </a:xfrm>
          <a:noFill/>
        </p:spPr>
        <p:txBody>
          <a:bodyPr/>
          <a:lstStyle/>
          <a:p>
            <a:r>
              <a:rPr lang="zh-TW" altLang="en-US" sz="5200" b="1" dirty="0">
                <a:latin typeface="微軟正黑體" pitchFamily="34" charset="-120"/>
                <a:ea typeface="微軟正黑體" pitchFamily="34" charset="-120"/>
              </a:rPr>
              <a:t>選填策略五步驟</a:t>
            </a:r>
          </a:p>
        </p:txBody>
      </p:sp>
      <p:sp>
        <p:nvSpPr>
          <p:cNvPr id="2" name="文字方塊 1"/>
          <p:cNvSpPr txBox="1"/>
          <p:nvPr/>
        </p:nvSpPr>
        <p:spPr>
          <a:xfrm>
            <a:off x="486976" y="2274414"/>
            <a:ext cx="1512168"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rPr>
              <a:t>第一步</a:t>
            </a:r>
          </a:p>
        </p:txBody>
      </p:sp>
      <p:sp>
        <p:nvSpPr>
          <p:cNvPr id="4" name="矩形 3"/>
          <p:cNvSpPr/>
          <p:nvPr/>
        </p:nvSpPr>
        <p:spPr>
          <a:xfrm>
            <a:off x="7782903" y="2332883"/>
            <a:ext cx="1368152"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rPr>
              <a:t>第四步</a:t>
            </a:r>
          </a:p>
        </p:txBody>
      </p:sp>
      <p:sp>
        <p:nvSpPr>
          <p:cNvPr id="6" name="矩形 5"/>
          <p:cNvSpPr/>
          <p:nvPr/>
        </p:nvSpPr>
        <p:spPr>
          <a:xfrm>
            <a:off x="3010591" y="2263277"/>
            <a:ext cx="1368152"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rPr>
              <a:t>第二步</a:t>
            </a:r>
          </a:p>
        </p:txBody>
      </p:sp>
      <p:sp>
        <p:nvSpPr>
          <p:cNvPr id="7" name="矩形 6"/>
          <p:cNvSpPr/>
          <p:nvPr/>
        </p:nvSpPr>
        <p:spPr>
          <a:xfrm>
            <a:off x="10261581" y="2339344"/>
            <a:ext cx="1368152"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rPr>
              <a:t>第五步</a:t>
            </a:r>
          </a:p>
        </p:txBody>
      </p:sp>
      <p:sp>
        <p:nvSpPr>
          <p:cNvPr id="8" name="矩形 7"/>
          <p:cNvSpPr/>
          <p:nvPr/>
        </p:nvSpPr>
        <p:spPr>
          <a:xfrm>
            <a:off x="5527476" y="2263277"/>
            <a:ext cx="1368152"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rPr>
              <a:t>第三步</a:t>
            </a:r>
          </a:p>
        </p:txBody>
      </p:sp>
      <p:sp>
        <p:nvSpPr>
          <p:cNvPr id="5" name="流程圖: 顯示 4">
            <a:extLst>
              <a:ext uri="{FF2B5EF4-FFF2-40B4-BE49-F238E27FC236}">
                <a16:creationId xmlns:a16="http://schemas.microsoft.com/office/drawing/2014/main" id="{758D4ABA-37AC-4832-9D35-878A69A8522D}"/>
              </a:ext>
            </a:extLst>
          </p:cNvPr>
          <p:cNvSpPr/>
          <p:nvPr/>
        </p:nvSpPr>
        <p:spPr>
          <a:xfrm rot="10800000">
            <a:off x="115249" y="2844857"/>
            <a:ext cx="2016224"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1" name="文字方塊 10">
            <a:extLst>
              <a:ext uri="{FF2B5EF4-FFF2-40B4-BE49-F238E27FC236}">
                <a16:creationId xmlns:a16="http://schemas.microsoft.com/office/drawing/2014/main" id="{FD1190A5-35EE-48E0-B435-B48CC6719826}"/>
              </a:ext>
            </a:extLst>
          </p:cNvPr>
          <p:cNvSpPr txBox="1"/>
          <p:nvPr/>
        </p:nvSpPr>
        <p:spPr>
          <a:xfrm>
            <a:off x="509346" y="2922381"/>
            <a:ext cx="1622128" cy="1323439"/>
          </a:xfrm>
          <a:prstGeom prst="rect">
            <a:avLst/>
          </a:prstGeom>
          <a:noFill/>
        </p:spPr>
        <p:txBody>
          <a:bodyPr wrap="square">
            <a:spAutoFit/>
          </a:bodyPr>
          <a:lstStyle/>
          <a:p>
            <a:pPr lvl="0"/>
            <a:r>
              <a:rPr lang="zh-TW" altLang="en-US" sz="4000" b="1" dirty="0">
                <a:solidFill>
                  <a:schemeClr val="accent5">
                    <a:lumMod val="75000"/>
                  </a:schemeClr>
                </a:solidFill>
                <a:latin typeface="微軟正黑體" panose="020B0604030504040204" pitchFamily="34" charset="-120"/>
                <a:ea typeface="微軟正黑體" panose="020B0604030504040204" pitchFamily="34" charset="-120"/>
                <a:cs typeface="BiauKai"/>
              </a:rPr>
              <a:t>歷程回顧</a:t>
            </a:r>
            <a:endParaRPr lang="en-US" altLang="zh-TW" sz="4000" b="1" dirty="0">
              <a:solidFill>
                <a:schemeClr val="accent5">
                  <a:lumMod val="75000"/>
                </a:schemeClr>
              </a:solidFill>
              <a:latin typeface="微軟正黑體" panose="020B0604030504040204" pitchFamily="34" charset="-120"/>
              <a:ea typeface="微軟正黑體" panose="020B0604030504040204" pitchFamily="34" charset="-120"/>
              <a:cs typeface="BiauKai"/>
            </a:endParaRPr>
          </a:p>
        </p:txBody>
      </p:sp>
      <p:sp>
        <p:nvSpPr>
          <p:cNvPr id="10" name="箭號: 燕尾形向右 9">
            <a:extLst>
              <a:ext uri="{FF2B5EF4-FFF2-40B4-BE49-F238E27FC236}">
                <a16:creationId xmlns:a16="http://schemas.microsoft.com/office/drawing/2014/main" id="{A7536D84-0B32-40A3-91B9-84B411C84910}"/>
              </a:ext>
            </a:extLst>
          </p:cNvPr>
          <p:cNvSpPr/>
          <p:nvPr/>
        </p:nvSpPr>
        <p:spPr>
          <a:xfrm>
            <a:off x="2063552" y="3001976"/>
            <a:ext cx="504055" cy="1296144"/>
          </a:xfrm>
          <a:prstGeom prst="notched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b="1">
              <a:latin typeface="微軟正黑體" panose="020B0604030504040204" pitchFamily="34" charset="-120"/>
              <a:ea typeface="微軟正黑體" panose="020B0604030504040204" pitchFamily="34" charset="-120"/>
            </a:endParaRPr>
          </a:p>
        </p:txBody>
      </p:sp>
      <p:sp>
        <p:nvSpPr>
          <p:cNvPr id="13" name="流程圖: 顯示 12">
            <a:extLst>
              <a:ext uri="{FF2B5EF4-FFF2-40B4-BE49-F238E27FC236}">
                <a16:creationId xmlns:a16="http://schemas.microsoft.com/office/drawing/2014/main" id="{F2D4ED93-BAF9-4FD4-A3D5-FAC8A6246181}"/>
              </a:ext>
            </a:extLst>
          </p:cNvPr>
          <p:cNvSpPr/>
          <p:nvPr/>
        </p:nvSpPr>
        <p:spPr>
          <a:xfrm rot="10800000">
            <a:off x="2615813" y="2844857"/>
            <a:ext cx="2016224"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b="1" dirty="0">
              <a:latin typeface="微軟正黑體" panose="020B0604030504040204" pitchFamily="34" charset="-120"/>
              <a:ea typeface="微軟正黑體" panose="020B0604030504040204" pitchFamily="34" charset="-120"/>
            </a:endParaRPr>
          </a:p>
        </p:txBody>
      </p:sp>
      <p:sp>
        <p:nvSpPr>
          <p:cNvPr id="14" name="文字方塊 13">
            <a:extLst>
              <a:ext uri="{FF2B5EF4-FFF2-40B4-BE49-F238E27FC236}">
                <a16:creationId xmlns:a16="http://schemas.microsoft.com/office/drawing/2014/main" id="{87F2C2A9-1192-4CF8-AD6A-F070452AA4F1}"/>
              </a:ext>
            </a:extLst>
          </p:cNvPr>
          <p:cNvSpPr txBox="1"/>
          <p:nvPr/>
        </p:nvSpPr>
        <p:spPr>
          <a:xfrm>
            <a:off x="2883603" y="2961578"/>
            <a:ext cx="1622128" cy="1323439"/>
          </a:xfrm>
          <a:prstGeom prst="rect">
            <a:avLst/>
          </a:prstGeom>
          <a:noFill/>
        </p:spPr>
        <p:txBody>
          <a:bodyPr wrap="square">
            <a:spAutoFit/>
          </a:bodyPr>
          <a:lstStyle/>
          <a:p>
            <a:pPr lvl="0"/>
            <a:r>
              <a:rPr lang="zh-TW" altLang="en-US" sz="4000" b="1" dirty="0">
                <a:solidFill>
                  <a:schemeClr val="accent5">
                    <a:lumMod val="75000"/>
                  </a:schemeClr>
                </a:solidFill>
                <a:latin typeface="微軟正黑體" panose="020B0604030504040204" pitchFamily="34" charset="-120"/>
                <a:ea typeface="微軟正黑體" panose="020B0604030504040204" pitchFamily="34" charset="-120"/>
                <a:cs typeface="BiauKai"/>
              </a:rPr>
              <a:t>資料</a:t>
            </a:r>
            <a:endParaRPr lang="en-US" altLang="zh-TW" sz="4000" b="1" dirty="0">
              <a:solidFill>
                <a:schemeClr val="accent5">
                  <a:lumMod val="75000"/>
                </a:schemeClr>
              </a:solidFill>
              <a:latin typeface="微軟正黑體" panose="020B0604030504040204" pitchFamily="34" charset="-120"/>
              <a:ea typeface="微軟正黑體" panose="020B0604030504040204" pitchFamily="34" charset="-120"/>
              <a:cs typeface="BiauKai"/>
            </a:endParaRPr>
          </a:p>
          <a:p>
            <a:pPr lvl="0"/>
            <a:r>
              <a:rPr lang="zh-TW" altLang="en-US" sz="4000" b="1" dirty="0">
                <a:solidFill>
                  <a:schemeClr val="accent5">
                    <a:lumMod val="75000"/>
                  </a:schemeClr>
                </a:solidFill>
                <a:latin typeface="微軟正黑體" panose="020B0604030504040204" pitchFamily="34" charset="-120"/>
                <a:ea typeface="微軟正黑體" panose="020B0604030504040204" pitchFamily="34" charset="-120"/>
                <a:cs typeface="BiauKai"/>
              </a:rPr>
              <a:t>搜集</a:t>
            </a:r>
            <a:endParaRPr lang="zh-TW" altLang="en-US" sz="4000" b="1" dirty="0">
              <a:solidFill>
                <a:schemeClr val="accent5">
                  <a:lumMod val="75000"/>
                </a:schemeClr>
              </a:solidFill>
              <a:latin typeface="微軟正黑體" panose="020B0604030504040204" pitchFamily="34" charset="-120"/>
              <a:ea typeface="微軟正黑體" panose="020B0604030504040204" pitchFamily="34" charset="-120"/>
            </a:endParaRPr>
          </a:p>
        </p:txBody>
      </p:sp>
      <p:sp>
        <p:nvSpPr>
          <p:cNvPr id="15" name="流程圖: 顯示 14">
            <a:extLst>
              <a:ext uri="{FF2B5EF4-FFF2-40B4-BE49-F238E27FC236}">
                <a16:creationId xmlns:a16="http://schemas.microsoft.com/office/drawing/2014/main" id="{3918120D-91A8-4E12-8CD3-B84FC6F1823E}"/>
              </a:ext>
            </a:extLst>
          </p:cNvPr>
          <p:cNvSpPr/>
          <p:nvPr/>
        </p:nvSpPr>
        <p:spPr>
          <a:xfrm rot="10800000">
            <a:off x="5136093" y="2844857"/>
            <a:ext cx="2016224"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b="1" dirty="0">
              <a:latin typeface="微軟正黑體" panose="020B0604030504040204" pitchFamily="34" charset="-120"/>
              <a:ea typeface="微軟正黑體" panose="020B0604030504040204" pitchFamily="34" charset="-120"/>
            </a:endParaRPr>
          </a:p>
        </p:txBody>
      </p:sp>
      <p:sp>
        <p:nvSpPr>
          <p:cNvPr id="16" name="文字方塊 15">
            <a:extLst>
              <a:ext uri="{FF2B5EF4-FFF2-40B4-BE49-F238E27FC236}">
                <a16:creationId xmlns:a16="http://schemas.microsoft.com/office/drawing/2014/main" id="{7CC5E350-8423-49A3-BB0F-F58DFDD42559}"/>
              </a:ext>
            </a:extLst>
          </p:cNvPr>
          <p:cNvSpPr txBox="1"/>
          <p:nvPr/>
        </p:nvSpPr>
        <p:spPr>
          <a:xfrm>
            <a:off x="5555140" y="2945024"/>
            <a:ext cx="1622128" cy="1323439"/>
          </a:xfrm>
          <a:prstGeom prst="rect">
            <a:avLst/>
          </a:prstGeom>
          <a:noFill/>
        </p:spPr>
        <p:txBody>
          <a:bodyPr wrap="square">
            <a:spAutoFit/>
          </a:bodyPr>
          <a:lstStyle/>
          <a:p>
            <a:pPr lvl="0"/>
            <a:r>
              <a:rPr lang="zh-TW" altLang="en-US" sz="4000" b="1" dirty="0">
                <a:solidFill>
                  <a:schemeClr val="accent5">
                    <a:lumMod val="75000"/>
                  </a:schemeClr>
                </a:solidFill>
                <a:latin typeface="微軟正黑體" panose="020B0604030504040204" pitchFamily="34" charset="-120"/>
                <a:ea typeface="微軟正黑體" panose="020B0604030504040204" pitchFamily="34" charset="-120"/>
                <a:cs typeface="BiauKai"/>
              </a:rPr>
              <a:t>擴大</a:t>
            </a:r>
            <a:endParaRPr lang="en-US" altLang="zh-TW" sz="4000" b="1" dirty="0">
              <a:solidFill>
                <a:schemeClr val="accent5">
                  <a:lumMod val="75000"/>
                </a:schemeClr>
              </a:solidFill>
              <a:latin typeface="微軟正黑體" panose="020B0604030504040204" pitchFamily="34" charset="-120"/>
              <a:ea typeface="微軟正黑體" panose="020B0604030504040204" pitchFamily="34" charset="-120"/>
              <a:cs typeface="BiauKai"/>
            </a:endParaRPr>
          </a:p>
          <a:p>
            <a:pPr lvl="0"/>
            <a:r>
              <a:rPr lang="zh-TW" altLang="en-US" sz="4000" b="1" dirty="0">
                <a:solidFill>
                  <a:schemeClr val="accent5">
                    <a:lumMod val="75000"/>
                  </a:schemeClr>
                </a:solidFill>
                <a:latin typeface="微軟正黑體" panose="020B0604030504040204" pitchFamily="34" charset="-120"/>
                <a:ea typeface="微軟正黑體" panose="020B0604030504040204" pitchFamily="34" charset="-120"/>
                <a:cs typeface="BiauKai"/>
              </a:rPr>
              <a:t>選擇</a:t>
            </a:r>
            <a:endParaRPr lang="zh-TW" altLang="en-US" sz="4000" b="1" dirty="0">
              <a:solidFill>
                <a:schemeClr val="accent5">
                  <a:lumMod val="75000"/>
                </a:schemeClr>
              </a:solidFill>
              <a:latin typeface="微軟正黑體" panose="020B0604030504040204" pitchFamily="34" charset="-120"/>
              <a:ea typeface="微軟正黑體" panose="020B0604030504040204" pitchFamily="34" charset="-120"/>
            </a:endParaRPr>
          </a:p>
        </p:txBody>
      </p:sp>
      <p:sp>
        <p:nvSpPr>
          <p:cNvPr id="17" name="流程圖: 顯示 16">
            <a:extLst>
              <a:ext uri="{FF2B5EF4-FFF2-40B4-BE49-F238E27FC236}">
                <a16:creationId xmlns:a16="http://schemas.microsoft.com/office/drawing/2014/main" id="{E3551474-106F-40CB-96D7-61A1D8D856AE}"/>
              </a:ext>
            </a:extLst>
          </p:cNvPr>
          <p:cNvSpPr/>
          <p:nvPr/>
        </p:nvSpPr>
        <p:spPr>
          <a:xfrm rot="10800000">
            <a:off x="7656372" y="2844857"/>
            <a:ext cx="1872208"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b="1" dirty="0">
              <a:latin typeface="微軟正黑體" panose="020B0604030504040204" pitchFamily="34" charset="-120"/>
              <a:ea typeface="微軟正黑體" panose="020B0604030504040204" pitchFamily="34" charset="-120"/>
            </a:endParaRPr>
          </a:p>
        </p:txBody>
      </p:sp>
      <p:sp>
        <p:nvSpPr>
          <p:cNvPr id="18" name="文字方塊 17">
            <a:extLst>
              <a:ext uri="{FF2B5EF4-FFF2-40B4-BE49-F238E27FC236}">
                <a16:creationId xmlns:a16="http://schemas.microsoft.com/office/drawing/2014/main" id="{FEB85E84-45F6-475A-A60E-3C8680252511}"/>
              </a:ext>
            </a:extLst>
          </p:cNvPr>
          <p:cNvSpPr txBox="1"/>
          <p:nvPr/>
        </p:nvSpPr>
        <p:spPr>
          <a:xfrm>
            <a:off x="7978460" y="2961578"/>
            <a:ext cx="1622128" cy="1323439"/>
          </a:xfrm>
          <a:prstGeom prst="rect">
            <a:avLst/>
          </a:prstGeom>
          <a:noFill/>
        </p:spPr>
        <p:txBody>
          <a:bodyPr wrap="square">
            <a:spAutoFit/>
          </a:bodyPr>
          <a:lstStyle/>
          <a:p>
            <a:pPr lvl="0"/>
            <a:r>
              <a:rPr lang="zh-TW" altLang="en-US" sz="4000" b="1" dirty="0">
                <a:solidFill>
                  <a:schemeClr val="accent5">
                    <a:lumMod val="75000"/>
                  </a:schemeClr>
                </a:solidFill>
                <a:latin typeface="微軟正黑體" panose="020B0604030504040204" pitchFamily="34" charset="-120"/>
                <a:ea typeface="微軟正黑體" panose="020B0604030504040204" pitchFamily="34" charset="-120"/>
                <a:cs typeface="BiauKai"/>
              </a:rPr>
              <a:t>初步</a:t>
            </a:r>
            <a:endParaRPr lang="en-US" altLang="zh-TW" sz="4000" b="1" dirty="0">
              <a:solidFill>
                <a:schemeClr val="accent5">
                  <a:lumMod val="75000"/>
                </a:schemeClr>
              </a:solidFill>
              <a:latin typeface="微軟正黑體" panose="020B0604030504040204" pitchFamily="34" charset="-120"/>
              <a:ea typeface="微軟正黑體" panose="020B0604030504040204" pitchFamily="34" charset="-120"/>
              <a:cs typeface="BiauKai"/>
            </a:endParaRPr>
          </a:p>
          <a:p>
            <a:pPr lvl="0"/>
            <a:r>
              <a:rPr lang="zh-TW" altLang="en-US" sz="4000" b="1" dirty="0">
                <a:solidFill>
                  <a:schemeClr val="accent5">
                    <a:lumMod val="75000"/>
                  </a:schemeClr>
                </a:solidFill>
                <a:latin typeface="微軟正黑體" panose="020B0604030504040204" pitchFamily="34" charset="-120"/>
                <a:ea typeface="微軟正黑體" panose="020B0604030504040204" pitchFamily="34" charset="-120"/>
                <a:cs typeface="BiauKai"/>
              </a:rPr>
              <a:t>排序</a:t>
            </a:r>
            <a:endParaRPr lang="zh-TW" altLang="en-US" sz="4000" b="1" dirty="0">
              <a:solidFill>
                <a:schemeClr val="accent5">
                  <a:lumMod val="75000"/>
                </a:schemeClr>
              </a:solidFill>
              <a:latin typeface="微軟正黑體" panose="020B0604030504040204" pitchFamily="34" charset="-120"/>
              <a:ea typeface="微軟正黑體" panose="020B0604030504040204" pitchFamily="34" charset="-120"/>
            </a:endParaRPr>
          </a:p>
        </p:txBody>
      </p:sp>
      <p:sp>
        <p:nvSpPr>
          <p:cNvPr id="19" name="箭號: 燕尾形向右 18">
            <a:extLst>
              <a:ext uri="{FF2B5EF4-FFF2-40B4-BE49-F238E27FC236}">
                <a16:creationId xmlns:a16="http://schemas.microsoft.com/office/drawing/2014/main" id="{3472660A-18AA-48D3-BA0F-5FD727870BFF}"/>
              </a:ext>
            </a:extLst>
          </p:cNvPr>
          <p:cNvSpPr/>
          <p:nvPr/>
        </p:nvSpPr>
        <p:spPr>
          <a:xfrm>
            <a:off x="4602065" y="3001976"/>
            <a:ext cx="504055" cy="1296144"/>
          </a:xfrm>
          <a:prstGeom prst="notched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b="1">
              <a:latin typeface="微軟正黑體" panose="020B0604030504040204" pitchFamily="34" charset="-120"/>
              <a:ea typeface="微軟正黑體" panose="020B0604030504040204" pitchFamily="34" charset="-120"/>
            </a:endParaRPr>
          </a:p>
        </p:txBody>
      </p:sp>
      <p:sp>
        <p:nvSpPr>
          <p:cNvPr id="20" name="箭號: 燕尾形向右 19">
            <a:extLst>
              <a:ext uri="{FF2B5EF4-FFF2-40B4-BE49-F238E27FC236}">
                <a16:creationId xmlns:a16="http://schemas.microsoft.com/office/drawing/2014/main" id="{4DFD983E-39EE-4F97-B8A1-BC15A3B231FE}"/>
              </a:ext>
            </a:extLst>
          </p:cNvPr>
          <p:cNvSpPr/>
          <p:nvPr/>
        </p:nvSpPr>
        <p:spPr>
          <a:xfrm>
            <a:off x="7104768" y="3001976"/>
            <a:ext cx="504055" cy="1296144"/>
          </a:xfrm>
          <a:prstGeom prst="notched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b="1">
              <a:latin typeface="微軟正黑體" panose="020B0604030504040204" pitchFamily="34" charset="-120"/>
              <a:ea typeface="微軟正黑體" panose="020B0604030504040204" pitchFamily="34" charset="-120"/>
            </a:endParaRPr>
          </a:p>
        </p:txBody>
      </p:sp>
      <p:sp>
        <p:nvSpPr>
          <p:cNvPr id="21" name="流程圖: 顯示 20">
            <a:extLst>
              <a:ext uri="{FF2B5EF4-FFF2-40B4-BE49-F238E27FC236}">
                <a16:creationId xmlns:a16="http://schemas.microsoft.com/office/drawing/2014/main" id="{62E47FEA-CA8D-4FB6-9D8C-D2226F69ABC5}"/>
              </a:ext>
            </a:extLst>
          </p:cNvPr>
          <p:cNvSpPr/>
          <p:nvPr/>
        </p:nvSpPr>
        <p:spPr>
          <a:xfrm rot="10800000">
            <a:off x="9984432" y="2844857"/>
            <a:ext cx="2016224" cy="1584176"/>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22" name="文字方塊 21">
            <a:extLst>
              <a:ext uri="{FF2B5EF4-FFF2-40B4-BE49-F238E27FC236}">
                <a16:creationId xmlns:a16="http://schemas.microsoft.com/office/drawing/2014/main" id="{3CC7D7AA-23F4-4D8B-96A7-141DB9DB5949}"/>
              </a:ext>
            </a:extLst>
          </p:cNvPr>
          <p:cNvSpPr txBox="1"/>
          <p:nvPr/>
        </p:nvSpPr>
        <p:spPr>
          <a:xfrm>
            <a:off x="10326761" y="2961578"/>
            <a:ext cx="1622128" cy="1323439"/>
          </a:xfrm>
          <a:prstGeom prst="rect">
            <a:avLst/>
          </a:prstGeom>
          <a:noFill/>
        </p:spPr>
        <p:txBody>
          <a:bodyPr wrap="square">
            <a:spAutoFit/>
          </a:bodyPr>
          <a:lstStyle/>
          <a:p>
            <a:pPr lvl="0"/>
            <a:r>
              <a:rPr lang="zh-TW" altLang="en-US" sz="4000" b="1" dirty="0">
                <a:solidFill>
                  <a:schemeClr val="accent5">
                    <a:lumMod val="75000"/>
                  </a:schemeClr>
                </a:solidFill>
                <a:latin typeface="微軟正黑體" panose="020B0604030504040204" pitchFamily="34" charset="-120"/>
                <a:ea typeface="微軟正黑體" panose="020B0604030504040204" pitchFamily="34" charset="-120"/>
                <a:cs typeface="BiauKai"/>
              </a:rPr>
              <a:t>最後</a:t>
            </a:r>
            <a:endParaRPr lang="en-US" altLang="zh-TW" sz="4000" b="1" dirty="0">
              <a:solidFill>
                <a:schemeClr val="accent5">
                  <a:lumMod val="75000"/>
                </a:schemeClr>
              </a:solidFill>
              <a:latin typeface="微軟正黑體" panose="020B0604030504040204" pitchFamily="34" charset="-120"/>
              <a:ea typeface="微軟正黑體" panose="020B0604030504040204" pitchFamily="34" charset="-120"/>
              <a:cs typeface="BiauKai"/>
            </a:endParaRPr>
          </a:p>
          <a:p>
            <a:pPr lvl="0"/>
            <a:r>
              <a:rPr lang="zh-TW" altLang="en-US" sz="4000" b="1" dirty="0">
                <a:solidFill>
                  <a:schemeClr val="accent5">
                    <a:lumMod val="75000"/>
                  </a:schemeClr>
                </a:solidFill>
                <a:latin typeface="微軟正黑體" panose="020B0604030504040204" pitchFamily="34" charset="-120"/>
                <a:ea typeface="微軟正黑體" panose="020B0604030504040204" pitchFamily="34" charset="-120"/>
                <a:cs typeface="BiauKai"/>
              </a:rPr>
              <a:t>調整</a:t>
            </a:r>
            <a:endParaRPr lang="zh-TW" altLang="en-US" sz="4000" b="1" dirty="0">
              <a:solidFill>
                <a:schemeClr val="accent5">
                  <a:lumMod val="75000"/>
                </a:schemeClr>
              </a:solidFill>
              <a:latin typeface="微軟正黑體" panose="020B0604030504040204" pitchFamily="34" charset="-120"/>
              <a:ea typeface="微軟正黑體" panose="020B0604030504040204" pitchFamily="34" charset="-120"/>
            </a:endParaRPr>
          </a:p>
        </p:txBody>
      </p:sp>
      <p:sp>
        <p:nvSpPr>
          <p:cNvPr id="23" name="箭號: 燕尾形向右 22">
            <a:extLst>
              <a:ext uri="{FF2B5EF4-FFF2-40B4-BE49-F238E27FC236}">
                <a16:creationId xmlns:a16="http://schemas.microsoft.com/office/drawing/2014/main" id="{02104AF1-7E69-487A-9F89-43F052797156}"/>
              </a:ext>
            </a:extLst>
          </p:cNvPr>
          <p:cNvSpPr/>
          <p:nvPr/>
        </p:nvSpPr>
        <p:spPr>
          <a:xfrm>
            <a:off x="9456572" y="3001976"/>
            <a:ext cx="504055" cy="1296144"/>
          </a:xfrm>
          <a:prstGeom prst="notched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b="1">
              <a:latin typeface="微軟正黑體" panose="020B0604030504040204" pitchFamily="34" charset="-120"/>
              <a:ea typeface="微軟正黑體" panose="020B0604030504040204" pitchFamily="34" charset="-120"/>
            </a:endParaRPr>
          </a:p>
        </p:txBody>
      </p:sp>
      <p:sp>
        <p:nvSpPr>
          <p:cNvPr id="24" name="Freeform 27">
            <a:extLst>
              <a:ext uri="{FF2B5EF4-FFF2-40B4-BE49-F238E27FC236}">
                <a16:creationId xmlns:a16="http://schemas.microsoft.com/office/drawing/2014/main" id="{C017AD42-73B3-4999-BCB5-57EAD2944B69}"/>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23233790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DD343FC5-A3B9-4552-9728-40D0682DBA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85708" y="661961"/>
            <a:ext cx="7769706" cy="6016599"/>
          </a:xfrm>
          <a:prstGeom prst="rect">
            <a:avLst/>
          </a:prstGeom>
        </p:spPr>
      </p:pic>
      <p:sp>
        <p:nvSpPr>
          <p:cNvPr id="4" name="標題 3">
            <a:extLst>
              <a:ext uri="{FF2B5EF4-FFF2-40B4-BE49-F238E27FC236}">
                <a16:creationId xmlns:a16="http://schemas.microsoft.com/office/drawing/2014/main" id="{0BDF6E70-FF7C-4172-8220-D1B0ACA6935F}"/>
              </a:ext>
            </a:extLst>
          </p:cNvPr>
          <p:cNvSpPr txBox="1">
            <a:spLocks/>
          </p:cNvSpPr>
          <p:nvPr/>
        </p:nvSpPr>
        <p:spPr bwMode="auto">
          <a:xfrm>
            <a:off x="736586" y="-168051"/>
            <a:ext cx="566395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2pPr>
            <a:lvl3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3pPr>
            <a:lvl4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4pPr>
            <a:lvl5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TW" altLang="en-US" sz="52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j-cs"/>
              </a:rPr>
              <a:t>第一步：歷程回顧</a:t>
            </a:r>
            <a:endParaRPr kumimoji="0" lang="zh-TW" altLang="en-US" sz="5200" b="0"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j-cs"/>
            </a:endParaRPr>
          </a:p>
        </p:txBody>
      </p:sp>
      <p:sp>
        <p:nvSpPr>
          <p:cNvPr id="5" name="文字方塊 4">
            <a:extLst>
              <a:ext uri="{FF2B5EF4-FFF2-40B4-BE49-F238E27FC236}">
                <a16:creationId xmlns:a16="http://schemas.microsoft.com/office/drawing/2014/main" id="{29F8C29E-A83D-48C2-905B-A88BDE701A76}"/>
              </a:ext>
            </a:extLst>
          </p:cNvPr>
          <p:cNvSpPr txBox="1"/>
          <p:nvPr/>
        </p:nvSpPr>
        <p:spPr>
          <a:xfrm>
            <a:off x="983432" y="2736502"/>
            <a:ext cx="5663952" cy="138499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rPr>
              <a:t>回顧個人的成長經歷，包括：</a:t>
            </a:r>
            <a:endParaRPr kumimoji="1" lang="en-US" altLang="zh-TW" sz="28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rPr>
              <a:t>成長背景、個人特質、求學過程、各項學習心得、特殊經驗等。</a:t>
            </a:r>
          </a:p>
        </p:txBody>
      </p:sp>
      <p:sp>
        <p:nvSpPr>
          <p:cNvPr id="6" name="Freeform 27">
            <a:extLst>
              <a:ext uri="{FF2B5EF4-FFF2-40B4-BE49-F238E27FC236}">
                <a16:creationId xmlns:a16="http://schemas.microsoft.com/office/drawing/2014/main" id="{A614CA2A-92AA-47C8-9914-41F0BC7B95B6}"/>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7617640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3603" name="標題 3"/>
          <p:cNvSpPr>
            <a:spLocks noGrp="1"/>
          </p:cNvSpPr>
          <p:nvPr>
            <p:ph type="title" idx="4294967295"/>
          </p:nvPr>
        </p:nvSpPr>
        <p:spPr>
          <a:xfrm>
            <a:off x="853368" y="-99228"/>
            <a:ext cx="12192000" cy="1143000"/>
          </a:xfrm>
        </p:spPr>
        <p:txBody>
          <a:bodyPr/>
          <a:lstStyle/>
          <a:p>
            <a:r>
              <a:rPr lang="zh-TW" altLang="en-US" sz="5200" b="1" dirty="0">
                <a:solidFill>
                  <a:srgbClr val="000000"/>
                </a:solidFill>
                <a:latin typeface="微軟正黑體" pitchFamily="34" charset="-120"/>
                <a:ea typeface="微軟正黑體" pitchFamily="34" charset="-120"/>
              </a:rPr>
              <a:t>第二步：資料搜集</a:t>
            </a:r>
            <a:endParaRPr lang="zh-TW" altLang="en-US" sz="5200" dirty="0">
              <a:solidFill>
                <a:srgbClr val="000000"/>
              </a:solidFill>
              <a:latin typeface="微軟正黑體" pitchFamily="34" charset="-120"/>
              <a:ea typeface="微軟正黑體" pitchFamily="34" charset="-120"/>
            </a:endParaRPr>
          </a:p>
        </p:txBody>
      </p:sp>
      <p:grpSp>
        <p:nvGrpSpPr>
          <p:cNvPr id="2" name="群組 5"/>
          <p:cNvGrpSpPr>
            <a:grpSpLocks/>
          </p:cNvGrpSpPr>
          <p:nvPr/>
        </p:nvGrpSpPr>
        <p:grpSpPr bwMode="auto">
          <a:xfrm>
            <a:off x="3317344" y="3875990"/>
            <a:ext cx="1046440" cy="2822641"/>
            <a:chOff x="-7327236" y="508047"/>
            <a:chExt cx="4565695" cy="5233695"/>
          </a:xfrm>
        </p:grpSpPr>
        <p:pic>
          <p:nvPicPr>
            <p:cNvPr id="153614" name="圖片 3" descr="下載 (5).jpeg"/>
            <p:cNvPicPr>
              <a:picLocks noChangeAspect="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7214455" y="508047"/>
              <a:ext cx="4340137" cy="523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15" name="文字方塊 4"/>
            <p:cNvSpPr txBox="1">
              <a:spLocks noChangeArrowheads="1"/>
            </p:cNvSpPr>
            <p:nvPr/>
          </p:nvSpPr>
          <p:spPr bwMode="auto">
            <a:xfrm>
              <a:off x="-7327236" y="1487175"/>
              <a:ext cx="4565695" cy="3104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zh-TW" altLang="en-US" sz="2800" b="0" i="0" u="none" strike="noStrike" kern="120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BiauKai"/>
                </a:rPr>
                <a:t>志願選填參考寶典</a:t>
              </a:r>
            </a:p>
          </p:txBody>
        </p:sp>
      </p:grpSp>
      <p:sp>
        <p:nvSpPr>
          <p:cNvPr id="11" name="圓角矩形圖說文字 10"/>
          <p:cNvSpPr/>
          <p:nvPr/>
        </p:nvSpPr>
        <p:spPr>
          <a:xfrm>
            <a:off x="5901578" y="1331804"/>
            <a:ext cx="5587911" cy="1554080"/>
          </a:xfrm>
          <a:prstGeom prst="wedgeRoundRectCallout">
            <a:avLst>
              <a:gd name="adj1" fmla="val -43624"/>
              <a:gd name="adj2" fmla="val 86234"/>
              <a:gd name="adj3" fmla="val 16667"/>
            </a:avLst>
          </a:prstGeom>
          <a:solidFill>
            <a:srgbClr val="92D050"/>
          </a:solidFill>
          <a:ln w="57150">
            <a:solidFill>
              <a:srgbClr val="FFFF00"/>
            </a:solidFill>
            <a:prstDash val="dashDot"/>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1. </a:t>
            </a: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對照小藍本與參照自己過去經</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    驗，找出自己有興趣的科別，</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800" dirty="0">
                <a:ln>
                  <a:solidFill>
                    <a:sysClr val="windowText" lastClr="000000"/>
                  </a:solidFill>
                </a:ln>
                <a:solidFill>
                  <a:prstClr val="black"/>
                </a:solidFill>
                <a:latin typeface="微軟正黑體" panose="020B0604030504040204" pitchFamily="34" charset="-120"/>
                <a:ea typeface="微軟正黑體" panose="020B0604030504040204" pitchFamily="34" charset="-120"/>
              </a:rPr>
              <a:t>    </a:t>
            </a: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例如</a:t>
            </a:r>
            <a:r>
              <a:rPr kumimoji="0" lang="zh-TW" altLang="en-US" sz="2800" b="0" i="0" u="sng" strike="noStrike" kern="1200" cap="none" spc="0" normalizeH="0" baseline="0" noProof="0" dirty="0">
                <a:ln>
                  <a:solidFill>
                    <a:sysClr val="windowText" lastClr="000000"/>
                  </a:solidFill>
                </a:ln>
                <a:solidFill>
                  <a:srgbClr val="C00000"/>
                </a:solidFill>
                <a:effectLst/>
                <a:uLnTx/>
                <a:uFillTx/>
                <a:latin typeface="微軟正黑體" panose="020B0604030504040204" pitchFamily="34" charset="-120"/>
                <a:ea typeface="微軟正黑體" panose="020B0604030504040204" pitchFamily="34" charset="-120"/>
              </a:rPr>
              <a:t>國貿科、美工科、普通科！</a:t>
            </a:r>
            <a:endParaRPr kumimoji="0" lang="en-US" altLang="zh-TW" sz="2800" b="0" i="0" u="sng" strike="noStrike" kern="1200" cap="none" spc="0" normalizeH="0" baseline="0" noProof="0" dirty="0">
              <a:ln>
                <a:solidFill>
                  <a:sysClr val="windowText" lastClr="000000"/>
                </a:solidFill>
              </a:ln>
              <a:solidFill>
                <a:srgbClr val="C00000"/>
              </a:solidFill>
              <a:effectLst/>
              <a:uLnTx/>
              <a:uFillTx/>
              <a:latin typeface="微軟正黑體" panose="020B0604030504040204" pitchFamily="34" charset="-120"/>
              <a:ea typeface="微軟正黑體" panose="020B0604030504040204" pitchFamily="34" charset="-120"/>
            </a:endParaRPr>
          </a:p>
        </p:txBody>
      </p:sp>
      <p:grpSp>
        <p:nvGrpSpPr>
          <p:cNvPr id="8" name="群組 7"/>
          <p:cNvGrpSpPr>
            <a:grpSpLocks/>
          </p:cNvGrpSpPr>
          <p:nvPr/>
        </p:nvGrpSpPr>
        <p:grpSpPr bwMode="auto">
          <a:xfrm>
            <a:off x="4943872" y="3700109"/>
            <a:ext cx="5710114" cy="2991388"/>
            <a:chOff x="506072" y="3109698"/>
            <a:chExt cx="4267668" cy="3299255"/>
          </a:xfrm>
        </p:grpSpPr>
        <p:sp>
          <p:nvSpPr>
            <p:cNvPr id="12" name="圓角矩形圖說文字 11"/>
            <p:cNvSpPr/>
            <p:nvPr/>
          </p:nvSpPr>
          <p:spPr>
            <a:xfrm>
              <a:off x="506072" y="3109698"/>
              <a:ext cx="4267668" cy="3299255"/>
            </a:xfrm>
            <a:prstGeom prst="wedgeRoundRectCallout">
              <a:avLst>
                <a:gd name="adj1" fmla="val 62033"/>
                <a:gd name="adj2" fmla="val 2618"/>
                <a:gd name="adj3" fmla="val 16667"/>
              </a:avLst>
            </a:prstGeom>
            <a:solidFill>
              <a:srgbClr val="FFC000"/>
            </a:solidFill>
            <a:ln w="57150">
              <a:solidFill>
                <a:srgbClr val="C00000"/>
              </a:solidFill>
              <a:prstDash val="dashDot"/>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2. </a:t>
              </a: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再把有興趣就讀的科別所對應</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800" dirty="0">
                  <a:ln>
                    <a:solidFill>
                      <a:sysClr val="windowText" lastClr="000000"/>
                    </a:solidFill>
                  </a:ln>
                  <a:solidFill>
                    <a:prstClr val="black"/>
                  </a:solidFill>
                  <a:latin typeface="微軟正黑體" panose="020B0604030504040204" pitchFamily="34" charset="-120"/>
                  <a:ea typeface="微軟正黑體" panose="020B0604030504040204" pitchFamily="34" charset="-120"/>
                </a:rPr>
                <a:t>    </a:t>
              </a: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的</a:t>
              </a:r>
              <a:r>
                <a:rPr kumimoji="0" lang="zh-TW" altLang="en-US" sz="4000" b="1" i="0" u="sng" strike="noStrike" kern="1200" cap="none" spc="0" normalizeH="0" baseline="0" noProof="0" dirty="0">
                  <a:ln>
                    <a:solidFill>
                      <a:prstClr val="white"/>
                    </a:solidFill>
                  </a:ln>
                  <a:solidFill>
                    <a:srgbClr val="FF0000"/>
                  </a:solidFill>
                  <a:effectLst/>
                  <a:uLnTx/>
                  <a:uFillTx/>
                  <a:latin typeface="微軟正黑體" panose="020B0604030504040204" pitchFamily="34" charset="-120"/>
                  <a:ea typeface="微軟正黑體" panose="020B0604030504040204" pitchFamily="34" charset="-120"/>
                </a:rPr>
                <a:t>群別</a:t>
              </a: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找出來。</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標楷體" panose="03000509000000000000" pitchFamily="65" charset="-120"/>
                <a:ea typeface="標楷體" panose="03000509000000000000" pitchFamily="65" charset="-12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國貿科</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美工科</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rPr>
                <a:t>普通科</a:t>
              </a:r>
              <a:endParaRPr kumimoji="0" lang="en-US" altLang="zh-TW" sz="2800" b="0" i="0" u="none" strike="noStrike" kern="1200" cap="none" spc="0" normalizeH="0" baseline="0" noProof="0" dirty="0">
                <a:ln>
                  <a:solidFill>
                    <a:sysClr val="windowText" lastClr="000000"/>
                  </a:solidFill>
                </a:ln>
                <a:solidFill>
                  <a:prstClr val="black"/>
                </a:solidFill>
                <a:effectLst/>
                <a:uLnTx/>
                <a:uFillTx/>
                <a:latin typeface="微軟正黑體" panose="020B0604030504040204" pitchFamily="34" charset="-120"/>
                <a:ea typeface="微軟正黑體" panose="020B0604030504040204" pitchFamily="34" charset="-120"/>
              </a:endParaRPr>
            </a:p>
          </p:txBody>
        </p:sp>
        <p:sp>
          <p:nvSpPr>
            <p:cNvPr id="6" name="向右箭號 5"/>
            <p:cNvSpPr/>
            <p:nvPr/>
          </p:nvSpPr>
          <p:spPr>
            <a:xfrm>
              <a:off x="1595604" y="5074377"/>
              <a:ext cx="553322" cy="277715"/>
            </a:xfrm>
            <a:prstGeom prst="rightArrow">
              <a:avLst/>
            </a:prstGeom>
          </p:spPr>
          <p:style>
            <a:lnRef idx="1">
              <a:schemeClr val="dk1"/>
            </a:lnRef>
            <a:fillRef idx="3">
              <a:schemeClr val="dk1"/>
            </a:fillRef>
            <a:effectRef idx="2">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19" name="向右箭號 18"/>
            <p:cNvSpPr/>
            <p:nvPr/>
          </p:nvSpPr>
          <p:spPr>
            <a:xfrm>
              <a:off x="1585314" y="5550891"/>
              <a:ext cx="553322" cy="277715"/>
            </a:xfrm>
            <a:prstGeom prst="rightArrow">
              <a:avLst/>
            </a:prstGeom>
          </p:spPr>
          <p:style>
            <a:lnRef idx="1">
              <a:schemeClr val="dk1"/>
            </a:lnRef>
            <a:fillRef idx="3">
              <a:schemeClr val="dk1"/>
            </a:fillRef>
            <a:effectRef idx="2">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TW" altLang="en-US" sz="1800" b="0"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p:txBody>
        </p:sp>
        <p:sp>
          <p:nvSpPr>
            <p:cNvPr id="21" name="向右箭號 20"/>
            <p:cNvSpPr/>
            <p:nvPr/>
          </p:nvSpPr>
          <p:spPr>
            <a:xfrm>
              <a:off x="1591031" y="5987443"/>
              <a:ext cx="553322" cy="277716"/>
            </a:xfrm>
            <a:prstGeom prst="rightArrow">
              <a:avLst/>
            </a:prstGeom>
          </p:spPr>
          <p:style>
            <a:lnRef idx="1">
              <a:schemeClr val="dk1"/>
            </a:lnRef>
            <a:fillRef idx="3">
              <a:schemeClr val="dk1"/>
            </a:fillRef>
            <a:effectRef idx="2">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grpSp>
      <p:sp>
        <p:nvSpPr>
          <p:cNvPr id="22" name="文字方塊 21"/>
          <p:cNvSpPr txBox="1">
            <a:spLocks noChangeArrowheads="1"/>
          </p:cNvSpPr>
          <p:nvPr/>
        </p:nvSpPr>
        <p:spPr bwMode="auto">
          <a:xfrm>
            <a:off x="7205687" y="6219081"/>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BiauKai"/>
              </a:rPr>
              <a:t>學術群</a:t>
            </a:r>
          </a:p>
        </p:txBody>
      </p:sp>
      <p:sp>
        <p:nvSpPr>
          <p:cNvPr id="3" name="文字方塊 2"/>
          <p:cNvSpPr txBox="1">
            <a:spLocks noChangeArrowheads="1"/>
          </p:cNvSpPr>
          <p:nvPr/>
        </p:nvSpPr>
        <p:spPr bwMode="auto">
          <a:xfrm>
            <a:off x="7207572" y="5354985"/>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BiauKai"/>
              </a:rPr>
              <a:t>商業與管理群</a:t>
            </a:r>
          </a:p>
        </p:txBody>
      </p:sp>
      <p:sp>
        <p:nvSpPr>
          <p:cNvPr id="20" name="文字方塊 19"/>
          <p:cNvSpPr txBox="1">
            <a:spLocks noChangeArrowheads="1"/>
          </p:cNvSpPr>
          <p:nvPr/>
        </p:nvSpPr>
        <p:spPr bwMode="auto">
          <a:xfrm>
            <a:off x="7204100" y="5785445"/>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TW" altLang="en-US" sz="2800" b="1" i="0" u="none" strike="noStrike" kern="120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BiauKai"/>
              </a:rPr>
              <a:t>設計群</a:t>
            </a:r>
          </a:p>
        </p:txBody>
      </p:sp>
      <p:sp>
        <p:nvSpPr>
          <p:cNvPr id="7" name="Rectangle 1"/>
          <p:cNvSpPr>
            <a:spLocks noChangeArrowheads="1"/>
          </p:cNvSpPr>
          <p:nvPr/>
        </p:nvSpPr>
        <p:spPr bwMode="auto">
          <a:xfrm>
            <a:off x="2638334" y="1106034"/>
            <a:ext cx="3135624"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TW" altLang="zh-TW" sz="28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依據生涯</a:t>
            </a:r>
            <a:r>
              <a:rPr kumimoji="0" lang="zh-TW" altLang="en-US" sz="2800" b="1" dirty="0">
                <a:solidFill>
                  <a:srgbClr val="203864"/>
                </a:solidFill>
                <a:latin typeface="微軟正黑體" panose="020B0604030504040204" pitchFamily="34" charset="-120"/>
                <a:ea typeface="微軟正黑體" panose="020B0604030504040204" pitchFamily="34" charset="-120"/>
              </a:rPr>
              <a:t>發展</a:t>
            </a:r>
            <a:r>
              <a:rPr kumimoji="0" lang="zh-TW" altLang="zh-TW" sz="28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紀錄手冊</a:t>
            </a:r>
            <a:r>
              <a:rPr kumimoji="0" lang="zh-TW" altLang="en-US" sz="28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、檔案</a:t>
            </a:r>
            <a:r>
              <a:rPr kumimoji="0" lang="zh-TW" altLang="zh-TW" sz="28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，找出自己有興趣、有意願持續學習的科</a:t>
            </a:r>
            <a:r>
              <a:rPr kumimoji="0" lang="zh-TW" altLang="en-US" sz="28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別</a:t>
            </a:r>
            <a:r>
              <a:rPr kumimoji="0" lang="zh-TW" altLang="zh-TW" sz="28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選項，並找出符合的「群</a:t>
            </a:r>
            <a:r>
              <a:rPr kumimoji="0" lang="zh-TW" altLang="en-US" sz="2800" b="1" dirty="0">
                <a:solidFill>
                  <a:srgbClr val="203864"/>
                </a:solidFill>
                <a:latin typeface="微軟正黑體" panose="020B0604030504040204" pitchFamily="34" charset="-120"/>
                <a:ea typeface="微軟正黑體" panose="020B0604030504040204" pitchFamily="34" charset="-120"/>
              </a:rPr>
              <a:t>別</a:t>
            </a:r>
            <a:r>
              <a:rPr kumimoji="0" lang="zh-TW" altLang="zh-TW" sz="2800" b="1" i="0" u="none" strike="noStrike" kern="1200" cap="none" spc="0" normalizeH="0" baseline="0" noProof="0" dirty="0">
                <a:ln>
                  <a:noFill/>
                </a:ln>
                <a:solidFill>
                  <a:srgbClr val="203864"/>
                </a:solidFill>
                <a:effectLst/>
                <a:uLnTx/>
                <a:uFillTx/>
                <a:latin typeface="微軟正黑體" panose="020B0604030504040204" pitchFamily="34" charset="-120"/>
                <a:ea typeface="微軟正黑體" panose="020B0604030504040204" pitchFamily="34" charset="-120"/>
                <a:cs typeface="+mn-cs"/>
              </a:rPr>
              <a:t>」選項。</a:t>
            </a:r>
            <a:endParaRPr kumimoji="0" lang="zh-TW" altLang="zh-TW" sz="2800" b="0" i="0" u="none" strike="noStrike" kern="1200" cap="none" spc="0" normalizeH="0" baseline="0" noProof="0" dirty="0">
              <a:ln>
                <a:noFill/>
              </a:ln>
              <a:solidFill>
                <a:prstClr val="black"/>
              </a:solidFill>
              <a:effectLst/>
              <a:uLnTx/>
              <a:uFillTx/>
              <a:latin typeface="Arial" panose="020B0604020202020204" pitchFamily="34" charset="0"/>
              <a:ea typeface="新細明體" pitchFamily="18" charset="-120"/>
              <a:cs typeface="+mn-cs"/>
            </a:endParaRPr>
          </a:p>
        </p:txBody>
      </p:sp>
      <p:pic>
        <p:nvPicPr>
          <p:cNvPr id="5" name="圖片 4">
            <a:extLst>
              <a:ext uri="{FF2B5EF4-FFF2-40B4-BE49-F238E27FC236}">
                <a16:creationId xmlns:a16="http://schemas.microsoft.com/office/drawing/2014/main" id="{D517E02D-9B45-4980-AC90-785033CD07C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9991" y="4682412"/>
            <a:ext cx="2957334" cy="1996200"/>
          </a:xfrm>
          <a:prstGeom prst="rect">
            <a:avLst/>
          </a:prstGeom>
        </p:spPr>
      </p:pic>
      <p:sp>
        <p:nvSpPr>
          <p:cNvPr id="18" name="Freeform 27">
            <a:extLst>
              <a:ext uri="{FF2B5EF4-FFF2-40B4-BE49-F238E27FC236}">
                <a16:creationId xmlns:a16="http://schemas.microsoft.com/office/drawing/2014/main" id="{C5580790-61F1-4712-89FB-C9C2DC294EDE}"/>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5"/>
            <a:stretch>
              <a:fillRect/>
            </a:stretch>
          </a:blipFill>
        </p:spPr>
      </p:sp>
      <p:pic>
        <p:nvPicPr>
          <p:cNvPr id="9" name="圖片 8">
            <a:extLst>
              <a:ext uri="{FF2B5EF4-FFF2-40B4-BE49-F238E27FC236}">
                <a16:creationId xmlns:a16="http://schemas.microsoft.com/office/drawing/2014/main" id="{AA01752E-3225-4F59-B4D7-5E63B913BED7}"/>
              </a:ext>
            </a:extLst>
          </p:cNvPr>
          <p:cNvPicPr>
            <a:picLocks noChangeAspect="1"/>
          </p:cNvPicPr>
          <p:nvPr/>
        </p:nvPicPr>
        <p:blipFill>
          <a:blip r:embed="rId6"/>
          <a:stretch>
            <a:fillRect/>
          </a:stretch>
        </p:blipFill>
        <p:spPr>
          <a:xfrm>
            <a:off x="119760" y="1043772"/>
            <a:ext cx="2518574" cy="3586299"/>
          </a:xfrm>
          <a:prstGeom prst="rect">
            <a:avLst/>
          </a:prstGeom>
        </p:spPr>
      </p:pic>
    </p:spTree>
    <p:extLst>
      <p:ext uri="{BB962C8B-B14F-4D97-AF65-F5344CB8AC3E}">
        <p14:creationId xmlns:p14="http://schemas.microsoft.com/office/powerpoint/2010/main" val="15622136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xit" presetSubtype="0" fill="hold"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par>
                          <p:cTn id="12" fill="hold" nodeType="afterGroup">
                            <p:stCondLst>
                              <p:cond delay="0"/>
                            </p:stCondLst>
                            <p:childTnLst>
                              <p:par>
                                <p:cTn id="13" presetID="3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800" decel="100000"/>
                                        <p:tgtEl>
                                          <p:spTgt spid="11"/>
                                        </p:tgtEl>
                                      </p:cBhvr>
                                    </p:animEffect>
                                    <p:anim calcmode="lin" valueType="num">
                                      <p:cBhvr>
                                        <p:cTn id="16" dur="800" decel="100000" fill="hold"/>
                                        <p:tgtEl>
                                          <p:spTgt spid="11"/>
                                        </p:tgtEl>
                                        <p:attrNameLst>
                                          <p:attrName>style.rotation</p:attrName>
                                        </p:attrNameLst>
                                      </p:cBhvr>
                                      <p:tavLst>
                                        <p:tav tm="0">
                                          <p:val>
                                            <p:fltVal val="-90"/>
                                          </p:val>
                                        </p:tav>
                                        <p:tav tm="100000">
                                          <p:val>
                                            <p:fltVal val="0"/>
                                          </p:val>
                                        </p:tav>
                                      </p:tavLst>
                                    </p:anim>
                                    <p:anim calcmode="lin" valueType="num">
                                      <p:cBhvr>
                                        <p:cTn id="17" dur="800" decel="100000" fill="hold"/>
                                        <p:tgtEl>
                                          <p:spTgt spid="11"/>
                                        </p:tgtEl>
                                        <p:attrNameLst>
                                          <p:attrName>ppt_x</p:attrName>
                                        </p:attrNameLst>
                                      </p:cBhvr>
                                      <p:tavLst>
                                        <p:tav tm="0">
                                          <p:val>
                                            <p:strVal val="#ppt_x+0.4"/>
                                          </p:val>
                                        </p:tav>
                                        <p:tav tm="100000">
                                          <p:val>
                                            <p:strVal val="#ppt_x-0.05"/>
                                          </p:val>
                                        </p:tav>
                                      </p:tavLst>
                                    </p:anim>
                                    <p:anim calcmode="lin" valueType="num">
                                      <p:cBhvr>
                                        <p:cTn id="18" dur="800" decel="100000" fill="hold"/>
                                        <p:tgtEl>
                                          <p:spTgt spid="11"/>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 grpId="0"/>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標題 1">
            <a:extLst>
              <a:ext uri="{FF2B5EF4-FFF2-40B4-BE49-F238E27FC236}">
                <a16:creationId xmlns:a16="http://schemas.microsoft.com/office/drawing/2014/main" id="{F72B4F8D-BFE7-483D-9613-FCF418C7744E}"/>
              </a:ext>
            </a:extLst>
          </p:cNvPr>
          <p:cNvSpPr txBox="1">
            <a:spLocks/>
          </p:cNvSpPr>
          <p:nvPr/>
        </p:nvSpPr>
        <p:spPr bwMode="auto">
          <a:xfrm>
            <a:off x="104788" y="80887"/>
            <a:ext cx="12192000" cy="87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2pPr>
            <a:lvl3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3pPr>
            <a:lvl4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4pPr>
            <a:lvl5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TW" altLang="en-US" sz="5200" b="1" dirty="0">
                <a:solidFill>
                  <a:prstClr val="black"/>
                </a:solidFill>
                <a:latin typeface="微軟正黑體" pitchFamily="34" charset="-120"/>
                <a:ea typeface="微軟正黑體" pitchFamily="34" charset="-120"/>
              </a:rPr>
              <a:t>第三步：</a:t>
            </a:r>
            <a:r>
              <a:rPr kumimoji="0" lang="zh-TW" altLang="en-US" sz="5200" b="1" i="0" u="none" strike="noStrike" kern="1200" cap="none" spc="0" normalizeH="0" baseline="0" noProof="0" dirty="0">
                <a:ln>
                  <a:noFill/>
                </a:ln>
                <a:solidFill>
                  <a:prstClr val="black"/>
                </a:solidFill>
                <a:effectLst/>
                <a:uLnTx/>
                <a:uFillTx/>
                <a:latin typeface="微軟正黑體" pitchFamily="34" charset="-120"/>
                <a:ea typeface="微軟正黑體" pitchFamily="34" charset="-120"/>
                <a:cs typeface="+mj-cs"/>
              </a:rPr>
              <a:t>擴大選擇</a:t>
            </a:r>
            <a:r>
              <a:rPr kumimoji="0" lang="en-US" altLang="zh-TW" sz="5200" b="1" i="0" u="none" strike="noStrike" kern="1200" cap="none" spc="0" normalizeH="0" baseline="0" noProof="0" dirty="0">
                <a:ln>
                  <a:noFill/>
                </a:ln>
                <a:solidFill>
                  <a:prstClr val="black"/>
                </a:solidFill>
                <a:effectLst/>
                <a:uLnTx/>
                <a:uFillTx/>
                <a:latin typeface="微軟正黑體" pitchFamily="34" charset="-120"/>
                <a:ea typeface="微軟正黑體" pitchFamily="34" charset="-120"/>
                <a:cs typeface="+mj-cs"/>
              </a:rPr>
              <a:t>~</a:t>
            </a:r>
            <a:r>
              <a:rPr kumimoji="0" lang="zh-TW" altLang="en-US" sz="5200" b="1" i="0" u="none" strike="noStrike" kern="1200" cap="none" spc="0" normalizeH="0" baseline="0" noProof="0" dirty="0">
                <a:ln>
                  <a:noFill/>
                </a:ln>
                <a:solidFill>
                  <a:prstClr val="black"/>
                </a:solidFill>
                <a:effectLst/>
                <a:uLnTx/>
                <a:uFillTx/>
                <a:latin typeface="微軟正黑體" pitchFamily="34" charset="-120"/>
                <a:ea typeface="微軟正黑體" pitchFamily="34" charset="-120"/>
                <a:cs typeface="+mj-cs"/>
              </a:rPr>
              <a:t>技術型高中影片</a:t>
            </a:r>
          </a:p>
        </p:txBody>
      </p:sp>
      <p:pic>
        <p:nvPicPr>
          <p:cNvPr id="5" name="圖片 4">
            <a:extLst>
              <a:ext uri="{FF2B5EF4-FFF2-40B4-BE49-F238E27FC236}">
                <a16:creationId xmlns:a16="http://schemas.microsoft.com/office/drawing/2014/main" id="{CE458D62-E001-4FD3-889D-14B5B885B3D8}"/>
              </a:ext>
            </a:extLst>
          </p:cNvPr>
          <p:cNvPicPr>
            <a:picLocks noChangeAspect="1"/>
          </p:cNvPicPr>
          <p:nvPr/>
        </p:nvPicPr>
        <p:blipFill>
          <a:blip r:embed="rId3"/>
          <a:stretch>
            <a:fillRect/>
          </a:stretch>
        </p:blipFill>
        <p:spPr>
          <a:xfrm>
            <a:off x="443307" y="2030639"/>
            <a:ext cx="11305385" cy="3465512"/>
          </a:xfrm>
          <a:prstGeom prst="rect">
            <a:avLst/>
          </a:prstGeom>
        </p:spPr>
      </p:pic>
      <p:sp>
        <p:nvSpPr>
          <p:cNvPr id="6" name="Freeform 27">
            <a:extLst>
              <a:ext uri="{FF2B5EF4-FFF2-40B4-BE49-F238E27FC236}">
                <a16:creationId xmlns:a16="http://schemas.microsoft.com/office/drawing/2014/main" id="{8FDB52CA-46B6-4396-AA40-7B9ECEFFDC3C}"/>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pic>
        <p:nvPicPr>
          <p:cNvPr id="2" name="圖片 1">
            <a:extLst>
              <a:ext uri="{FF2B5EF4-FFF2-40B4-BE49-F238E27FC236}">
                <a16:creationId xmlns:a16="http://schemas.microsoft.com/office/drawing/2014/main" id="{1A5FA0BE-68EB-411B-AE18-0CE94F59F2C7}"/>
              </a:ext>
            </a:extLst>
          </p:cNvPr>
          <p:cNvPicPr>
            <a:picLocks noChangeAspect="1"/>
          </p:cNvPicPr>
          <p:nvPr/>
        </p:nvPicPr>
        <p:blipFill>
          <a:blip r:embed="rId5"/>
          <a:stretch>
            <a:fillRect/>
          </a:stretch>
        </p:blipFill>
        <p:spPr>
          <a:xfrm>
            <a:off x="1559496" y="1381452"/>
            <a:ext cx="9556319" cy="4854145"/>
          </a:xfrm>
          <a:prstGeom prst="rect">
            <a:avLst/>
          </a:prstGeom>
        </p:spPr>
      </p:pic>
    </p:spTree>
    <p:extLst>
      <p:ext uri="{BB962C8B-B14F-4D97-AF65-F5344CB8AC3E}">
        <p14:creationId xmlns:p14="http://schemas.microsoft.com/office/powerpoint/2010/main" val="334511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6674" name="標題 1"/>
          <p:cNvSpPr>
            <a:spLocks noGrp="1"/>
          </p:cNvSpPr>
          <p:nvPr>
            <p:ph type="title" idx="4294967295"/>
          </p:nvPr>
        </p:nvSpPr>
        <p:spPr>
          <a:xfrm>
            <a:off x="919368" y="0"/>
            <a:ext cx="12192000" cy="877888"/>
          </a:xfrm>
        </p:spPr>
        <p:txBody>
          <a:bodyPr>
            <a:noAutofit/>
          </a:bodyPr>
          <a:lstStyle/>
          <a:p>
            <a:r>
              <a:rPr lang="zh-TW" altLang="en-US" sz="5200" b="1" dirty="0">
                <a:solidFill>
                  <a:srgbClr val="000000"/>
                </a:solidFill>
                <a:latin typeface="微軟正黑體" pitchFamily="34" charset="-120"/>
                <a:ea typeface="微軟正黑體" pitchFamily="34" charset="-120"/>
              </a:rPr>
              <a:t>第四步：初步排序</a:t>
            </a:r>
          </a:p>
        </p:txBody>
      </p:sp>
      <p:pic>
        <p:nvPicPr>
          <p:cNvPr id="156705" name="Picture 2"/>
          <p:cNvPicPr>
            <a:picLocks noGrp="1" noChangeAspect="1" noChangeArrowheads="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0" y="2146300"/>
            <a:ext cx="2587625" cy="1522413"/>
          </a:xfrm>
        </p:spPr>
      </p:pic>
      <p:graphicFrame>
        <p:nvGraphicFramePr>
          <p:cNvPr id="12" name="表格 11"/>
          <p:cNvGraphicFramePr>
            <a:graphicFrameLocks noGrp="1"/>
          </p:cNvGraphicFramePr>
          <p:nvPr>
            <p:extLst>
              <p:ext uri="{D42A27DB-BD31-4B8C-83A1-F6EECF244321}">
                <p14:modId xmlns:p14="http://schemas.microsoft.com/office/powerpoint/2010/main" val="3224095927"/>
              </p:ext>
            </p:extLst>
          </p:nvPr>
        </p:nvGraphicFramePr>
        <p:xfrm>
          <a:off x="5807968" y="1268392"/>
          <a:ext cx="2964079" cy="5125633"/>
        </p:xfrm>
        <a:graphic>
          <a:graphicData uri="http://schemas.openxmlformats.org/drawingml/2006/table">
            <a:tbl>
              <a:tblPr/>
              <a:tblGrid>
                <a:gridCol w="2964079">
                  <a:extLst>
                    <a:ext uri="{9D8B030D-6E8A-4147-A177-3AD203B41FA5}">
                      <a16:colId xmlns:a16="http://schemas.microsoft.com/office/drawing/2014/main" val="20000"/>
                    </a:ext>
                  </a:extLst>
                </a:gridCol>
              </a:tblGrid>
              <a:tr h="337759">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None/>
                        <a:tabLst/>
                      </a:pPr>
                      <a:r>
                        <a:rPr kumimoji="0" lang="zh-TW" altLang="en-US" sz="2800" b="1" i="0" u="none" strike="noStrike" cap="none" normalizeH="0" baseline="0" dirty="0">
                          <a:ln>
                            <a:noFill/>
                          </a:ln>
                          <a:solidFill>
                            <a:srgbClr val="FFFFFF"/>
                          </a:solidFill>
                          <a:effectLst/>
                          <a:latin typeface="華康儷細黑" panose="020B0309000000000000" pitchFamily="49" charset="-120"/>
                          <a:ea typeface="華康儷細黑" panose="020B0309000000000000" pitchFamily="49" charset="-120"/>
                        </a:rPr>
                        <a:t>留下的學校科系</a:t>
                      </a:r>
                    </a:p>
                  </a:txBody>
                  <a:tcPr marL="91400" marR="91400" marT="45730" marB="4573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472C4"/>
                    </a:solidFill>
                  </a:tcPr>
                </a:tc>
                <a:extLst>
                  <a:ext uri="{0D108BD9-81ED-4DB2-BD59-A6C34878D82A}">
                    <a16:rowId xmlns:a16="http://schemas.microsoft.com/office/drawing/2014/main" val="10000"/>
                  </a:ext>
                </a:extLst>
              </a:tr>
              <a:tr h="4544478">
                <a:tc>
                  <a:txBody>
                    <a:bodyPr/>
                    <a:lstStyle>
                      <a:lvl1pPr marL="342900" indent="-342900"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國貿科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資處科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商經科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普通科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美工科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國貿科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美工科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 XX</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學校</a:t>
                      </a: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普通科</a:t>
                      </a:r>
                      <a:endPar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tabLst/>
                      </a:pPr>
                      <a:r>
                        <a:rPr kumimoji="0" lang="en-US" altLang="zh-TW" sz="20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txBody>
                  <a:tcPr marL="91400" marR="91400" marT="45730" marB="4573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5EA"/>
                    </a:solidFill>
                  </a:tcPr>
                </a:tc>
                <a:extLst>
                  <a:ext uri="{0D108BD9-81ED-4DB2-BD59-A6C34878D82A}">
                    <a16:rowId xmlns:a16="http://schemas.microsoft.com/office/drawing/2014/main" val="10001"/>
                  </a:ext>
                </a:extLst>
              </a:tr>
            </a:tbl>
          </a:graphicData>
        </a:graphic>
      </p:graphicFrame>
      <p:sp>
        <p:nvSpPr>
          <p:cNvPr id="6" name="向右箭號 5"/>
          <p:cNvSpPr>
            <a:spLocks noChangeArrowheads="1"/>
          </p:cNvSpPr>
          <p:nvPr/>
        </p:nvSpPr>
        <p:spPr bwMode="auto">
          <a:xfrm>
            <a:off x="5232741" y="1772817"/>
            <a:ext cx="576938" cy="662862"/>
          </a:xfrm>
          <a:prstGeom prst="rightArrow">
            <a:avLst>
              <a:gd name="adj1" fmla="val 59300"/>
              <a:gd name="adj2" fmla="val 49996"/>
            </a:avLst>
          </a:prstGeom>
          <a:solidFill>
            <a:schemeClr val="accent2"/>
          </a:solidFill>
          <a:ln w="38100">
            <a:noFill/>
            <a:miter lim="800000"/>
            <a:headEnd/>
            <a:tailEnd/>
          </a:ln>
          <a:effectLst>
            <a:outerShdw blurRad="63500" dist="20000" dir="5400000" rotWithShape="0">
              <a:srgbClr val="000000">
                <a:alpha val="37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新細明體"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3191740251"/>
              </p:ext>
            </p:extLst>
          </p:nvPr>
        </p:nvGraphicFramePr>
        <p:xfrm>
          <a:off x="9984432" y="1268392"/>
          <a:ext cx="2109168" cy="5048180"/>
        </p:xfrm>
        <a:graphic>
          <a:graphicData uri="http://schemas.openxmlformats.org/drawingml/2006/table">
            <a:tbl>
              <a:tblPr/>
              <a:tblGrid>
                <a:gridCol w="2109168">
                  <a:extLst>
                    <a:ext uri="{9D8B030D-6E8A-4147-A177-3AD203B41FA5}">
                      <a16:colId xmlns:a16="http://schemas.microsoft.com/office/drawing/2014/main" val="20000"/>
                    </a:ext>
                  </a:extLst>
                </a:gridCol>
              </a:tblGrid>
              <a:tr h="1957564">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TW" sz="18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1800" b="0" i="0" u="none" strike="noStrike" cap="none" normalizeH="0" baseline="0" dirty="0">
                          <a:ln>
                            <a:noFill/>
                          </a:ln>
                          <a:solidFill>
                            <a:schemeClr val="tx1"/>
                          </a:solidFill>
                          <a:effectLst/>
                          <a:latin typeface="華康儷細黑" panose="020B0309000000000000" pitchFamily="49" charset="-120"/>
                          <a:ea typeface="華康儷細黑" panose="020B0309000000000000" pitchFamily="49" charset="-120"/>
                        </a:rPr>
                        <a:t>初步期望排序清單</a:t>
                      </a:r>
                      <a:endParaRPr kumimoji="0" lang="en-US" altLang="zh-TW" sz="1800" b="0" i="0" u="none" strike="noStrike" cap="none" normalizeH="0" baseline="0" dirty="0">
                        <a:ln>
                          <a:noFill/>
                        </a:ln>
                        <a:solidFill>
                          <a:schemeClr val="tx1"/>
                        </a:solidFill>
                        <a:effectLst/>
                        <a:latin typeface="華康儷細黑" panose="020B0309000000000000" pitchFamily="49" charset="-120"/>
                        <a:ea typeface="華康儷細黑" panose="020B0309000000000000" pitchFamily="49" charset="-12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TW" sz="1800" b="0" i="0" u="none" strike="noStrike" cap="none" normalizeH="0" baseline="0" dirty="0">
                        <a:ln>
                          <a:noFill/>
                        </a:ln>
                        <a:solidFill>
                          <a:schemeClr val="tx1"/>
                        </a:solidFill>
                        <a:effectLst/>
                        <a:latin typeface="華康儷細黑" panose="020B0309000000000000" pitchFamily="49" charset="-120"/>
                        <a:ea typeface="華康儷細黑" panose="020B0309000000000000" pitchFamily="49" charset="-12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1800" b="0" i="0" u="none" strike="noStrike" cap="none" normalizeH="0" baseline="0" dirty="0">
                          <a:ln>
                            <a:noFill/>
                          </a:ln>
                          <a:solidFill>
                            <a:schemeClr val="accent6">
                              <a:lumMod val="20000"/>
                              <a:lumOff val="80000"/>
                            </a:schemeClr>
                          </a:solidFill>
                          <a:effectLst/>
                          <a:latin typeface="華康儷細黑" panose="020B0309000000000000" pitchFamily="49" charset="-120"/>
                          <a:ea typeface="華康儷細黑" panose="020B0309000000000000" pitchFamily="49" charset="-120"/>
                        </a:rPr>
                        <a:t>夢幻、與現實條件相符、保險志願</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0AD47"/>
                    </a:solidFill>
                  </a:tcPr>
                </a:tc>
                <a:extLst>
                  <a:ext uri="{0D108BD9-81ED-4DB2-BD59-A6C34878D82A}">
                    <a16:rowId xmlns:a16="http://schemas.microsoft.com/office/drawing/2014/main" val="10000"/>
                  </a:ext>
                </a:extLst>
              </a:tr>
              <a:tr h="39238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1</a:t>
                      </a:r>
                      <a:r>
                        <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-1</a:t>
                      </a:r>
                      <a:r>
                        <a:rPr kumimoji="0" lang="zh-TW" altLang="en-US"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a:t>
                      </a:r>
                      <a:endPar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val="10001"/>
                  </a:ext>
                </a:extLst>
              </a:tr>
              <a:tr h="36004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1-</a:t>
                      </a:r>
                      <a:r>
                        <a:rPr kumimoji="0" lang="zh-TW"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2</a:t>
                      </a:r>
                      <a:r>
                        <a:rPr kumimoji="0" lang="zh-TW" altLang="en-US"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E9"/>
                    </a:solidFill>
                  </a:tcPr>
                </a:tc>
                <a:extLst>
                  <a:ext uri="{0D108BD9-81ED-4DB2-BD59-A6C34878D82A}">
                    <a16:rowId xmlns:a16="http://schemas.microsoft.com/office/drawing/2014/main" val="10002"/>
                  </a:ext>
                </a:extLst>
              </a:tr>
              <a:tr h="42632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2-1</a:t>
                      </a:r>
                      <a:r>
                        <a:rPr kumimoji="0" lang="zh-TW" altLang="en-US"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val="10003"/>
                  </a:ext>
                </a:extLst>
              </a:tr>
              <a:tr h="36004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2-2</a:t>
                      </a:r>
                      <a:r>
                        <a:rPr kumimoji="0" lang="zh-TW" altLang="en-US"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E9"/>
                    </a:solidFill>
                  </a:tcPr>
                </a:tc>
                <a:extLst>
                  <a:ext uri="{0D108BD9-81ED-4DB2-BD59-A6C34878D82A}">
                    <a16:rowId xmlns:a16="http://schemas.microsoft.com/office/drawing/2014/main" val="10004"/>
                  </a:ext>
                </a:extLst>
              </a:tr>
              <a:tr h="154038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8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16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建議填滿</a:t>
                      </a:r>
                      <a:r>
                        <a:rPr kumimoji="0" lang="en-US" altLang="zh-TW" sz="16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25</a:t>
                      </a:r>
                      <a:r>
                        <a:rPr kumimoji="0" lang="zh-TW" altLang="en-US" sz="16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個志願</a:t>
                      </a:r>
                      <a:r>
                        <a:rPr kumimoji="0" lang="en-US" altLang="zh-TW" sz="16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a:t>
                      </a:r>
                      <a:endParaRPr kumimoji="0" lang="en-US" altLang="zh-TW" sz="18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endParaRP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val="10005"/>
                  </a:ext>
                </a:extLst>
              </a:tr>
            </a:tbl>
          </a:graphicData>
        </a:graphic>
      </p:graphicFrame>
      <p:sp>
        <p:nvSpPr>
          <p:cNvPr id="15" name="向右箭號 14"/>
          <p:cNvSpPr>
            <a:spLocks noChangeArrowheads="1"/>
          </p:cNvSpPr>
          <p:nvPr/>
        </p:nvSpPr>
        <p:spPr bwMode="auto">
          <a:xfrm>
            <a:off x="8832304" y="3754601"/>
            <a:ext cx="965848" cy="627279"/>
          </a:xfrm>
          <a:prstGeom prst="rightArrow">
            <a:avLst>
              <a:gd name="adj1" fmla="val 50000"/>
              <a:gd name="adj2" fmla="val 49998"/>
            </a:avLst>
          </a:prstGeom>
          <a:solidFill>
            <a:srgbClr val="8064A2"/>
          </a:solidFill>
          <a:ln w="38100">
            <a:solidFill>
              <a:schemeClr val="bg1"/>
            </a:solidFill>
            <a:miter lim="800000"/>
            <a:headEnd/>
            <a:tailEnd/>
          </a:ln>
          <a:effectLst>
            <a:outerShdw blurRad="63500" dist="20000" dir="5400000" rotWithShape="0">
              <a:srgbClr val="000000">
                <a:alpha val="37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新細明體" charset="0"/>
            </a:endParaRPr>
          </a:p>
        </p:txBody>
      </p:sp>
      <p:sp>
        <p:nvSpPr>
          <p:cNvPr id="156701" name="AutoShape 2" descr="http://www.publicagendaarchives.org/files/53_PublicDiscussion_iStock_node.jpg"/>
          <p:cNvSpPr>
            <a:spLocks noChangeAspect="1" noChangeArrowheads="1"/>
          </p:cNvSpPr>
          <p:nvPr/>
        </p:nvSpPr>
        <p:spPr bwMode="auto">
          <a:xfrm>
            <a:off x="153988"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
        <p:nvSpPr>
          <p:cNvPr id="156702" name="AutoShape 4" descr="http://www.publicagendaarchives.org/files/53_PublicDiscussion_iStock_node.jpg"/>
          <p:cNvSpPr>
            <a:spLocks noChangeAspect="1" noChangeArrowheads="1"/>
          </p:cNvSpPr>
          <p:nvPr/>
        </p:nvSpPr>
        <p:spPr bwMode="auto">
          <a:xfrm>
            <a:off x="153988"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sp>
        <p:nvSpPr>
          <p:cNvPr id="156703" name="AutoShape 6" descr="http://s3.amazonaws.com/learnhub.com/lesson/pages/6599/photos/20087-medium.jpg"/>
          <p:cNvSpPr>
            <a:spLocks noChangeAspect="1" noChangeArrowheads="1"/>
          </p:cNvSpPr>
          <p:nvPr/>
        </p:nvSpPr>
        <p:spPr bwMode="auto">
          <a:xfrm>
            <a:off x="153988"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000000"/>
              </a:solidFill>
              <a:effectLst/>
              <a:uLnTx/>
              <a:uFillTx/>
              <a:latin typeface="Calibri" pitchFamily="34" charset="0"/>
              <a:ea typeface="新細明體" pitchFamily="18" charset="-120"/>
              <a:cs typeface="+mn-cs"/>
            </a:endParaRPr>
          </a:p>
        </p:txBody>
      </p:sp>
      <p:grpSp>
        <p:nvGrpSpPr>
          <p:cNvPr id="14" name="群組 13"/>
          <p:cNvGrpSpPr/>
          <p:nvPr/>
        </p:nvGrpSpPr>
        <p:grpSpPr>
          <a:xfrm>
            <a:off x="8832304" y="1772817"/>
            <a:ext cx="1081785" cy="1907680"/>
            <a:chOff x="4274996" y="237591"/>
            <a:chExt cx="1963338" cy="1543347"/>
          </a:xfrm>
        </p:grpSpPr>
        <p:sp>
          <p:nvSpPr>
            <p:cNvPr id="17" name="圓角矩形 16"/>
            <p:cNvSpPr/>
            <p:nvPr/>
          </p:nvSpPr>
          <p:spPr>
            <a:xfrm>
              <a:off x="4274996" y="237591"/>
              <a:ext cx="1929184" cy="1543347"/>
            </a:xfrm>
            <a:prstGeom prst="roundRect">
              <a:avLst>
                <a:gd name="adj" fmla="val 10000"/>
              </a:avLst>
            </a:prstGeom>
            <a:solidFill>
              <a:srgbClr val="000099"/>
            </a:solidFill>
          </p:spPr>
          <p:style>
            <a:lnRef idx="0">
              <a:schemeClr val="lt1">
                <a:hueOff val="0"/>
                <a:satOff val="0"/>
                <a:lumOff val="0"/>
                <a:alphaOff val="0"/>
              </a:schemeClr>
            </a:lnRef>
            <a:fillRef idx="3">
              <a:scrgbClr r="0" g="0" b="0"/>
            </a:fillRef>
            <a:effectRef idx="2">
              <a:schemeClr val="accent3">
                <a:hueOff val="342892"/>
                <a:satOff val="20210"/>
                <a:lumOff val="-9804"/>
                <a:alphaOff val="0"/>
              </a:schemeClr>
            </a:effectRef>
            <a:fontRef idx="minor">
              <a:schemeClr val="lt1"/>
            </a:fontRef>
          </p:style>
        </p:sp>
        <p:sp>
          <p:nvSpPr>
            <p:cNvPr id="18" name="圓角矩形 4"/>
            <p:cNvSpPr txBox="1"/>
            <p:nvPr/>
          </p:nvSpPr>
          <p:spPr>
            <a:xfrm>
              <a:off x="4399556" y="297428"/>
              <a:ext cx="1838778" cy="14529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2865" tIns="62865" rIns="62865" bIns="62865" numCol="1" spcCol="1270" anchor="ctr" anchorCtr="0">
              <a:noAutofit/>
            </a:bodyPr>
            <a:lstStyle/>
            <a:p>
              <a:pPr marL="0" marR="0" lvl="0" indent="0" algn="l" defTabSz="1466850" rtl="0" eaLnBrk="0" fontAlgn="base" latinLnBrk="0" hangingPunct="0">
                <a:lnSpc>
                  <a:spcPct val="90000"/>
                </a:lnSpc>
                <a:spcBef>
                  <a:spcPct val="0"/>
                </a:spcBef>
                <a:spcAft>
                  <a:spcPct val="35000"/>
                </a:spcAft>
                <a:buClrTx/>
                <a:buSzTx/>
                <a:buFontTx/>
                <a:buNone/>
                <a:tabLst/>
                <a:defRPr/>
              </a:pPr>
              <a:r>
                <a:rPr kumimoji="1" lang="zh-TW" altLang="en-US"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rPr>
                <a:t>同校</a:t>
              </a:r>
              <a:endParaRPr kumimoji="1" lang="en-US" altLang="zh-TW"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a:p>
              <a:pPr marL="0" marR="0" lvl="0" indent="0" algn="l" defTabSz="1466850" rtl="0" eaLnBrk="0" fontAlgn="base" latinLnBrk="0" hangingPunct="0">
                <a:lnSpc>
                  <a:spcPct val="90000"/>
                </a:lnSpc>
                <a:spcBef>
                  <a:spcPct val="0"/>
                </a:spcBef>
                <a:spcAft>
                  <a:spcPct val="35000"/>
                </a:spcAft>
                <a:buClrTx/>
                <a:buSzTx/>
                <a:buFontTx/>
                <a:buNone/>
                <a:tabLst/>
                <a:defRPr/>
              </a:pPr>
              <a:r>
                <a:rPr kumimoji="1" lang="zh-TW" altLang="en-US"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rPr>
                <a:t>同群</a:t>
              </a:r>
              <a:endParaRPr kumimoji="1" lang="en-US" altLang="zh-TW"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endParaRPr>
            </a:p>
            <a:p>
              <a:pPr marL="0" marR="0" lvl="0" indent="0" algn="l" defTabSz="1466850" rtl="0" eaLnBrk="0" fontAlgn="base" latinLnBrk="0" hangingPunct="0">
                <a:lnSpc>
                  <a:spcPct val="90000"/>
                </a:lnSpc>
                <a:spcBef>
                  <a:spcPct val="0"/>
                </a:spcBef>
                <a:spcAft>
                  <a:spcPct val="35000"/>
                </a:spcAft>
                <a:buClrTx/>
                <a:buSzTx/>
                <a:buFontTx/>
                <a:buNone/>
                <a:tabLst/>
                <a:defRPr/>
              </a:pPr>
              <a:r>
                <a:rPr kumimoji="1" lang="zh-TW" altLang="en-US" sz="2800" b="1" i="0" u="none" strike="noStrike" kern="1200" cap="none" spc="0" normalizeH="0" baseline="0" noProof="0" dirty="0">
                  <a:ln>
                    <a:noFill/>
                  </a:ln>
                  <a:solidFill>
                    <a:prstClr val="white"/>
                  </a:solidFill>
                  <a:effectLst/>
                  <a:uLnTx/>
                  <a:uFillTx/>
                  <a:latin typeface="Calibri"/>
                  <a:ea typeface="新細明體" panose="02020500000000000000" pitchFamily="18" charset="-120"/>
                  <a:cs typeface="+mn-cs"/>
                </a:rPr>
                <a:t>連填</a:t>
              </a:r>
            </a:p>
          </p:txBody>
        </p:sp>
      </p:grpSp>
      <p:sp>
        <p:nvSpPr>
          <p:cNvPr id="2" name="文字方塊 1"/>
          <p:cNvSpPr txBox="1"/>
          <p:nvPr/>
        </p:nvSpPr>
        <p:spPr>
          <a:xfrm>
            <a:off x="2729039" y="4830400"/>
            <a:ext cx="2883835" cy="101566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000" i="0" u="none" strike="noStrike" kern="1200" cap="none" spc="0" normalizeH="0" baseline="0" noProof="0" dirty="0">
                <a:ln>
                  <a:noFill/>
                </a:ln>
                <a:solidFill>
                  <a:prstClr val="black"/>
                </a:solidFill>
                <a:effectLst/>
                <a:uLnTx/>
                <a:uFillTx/>
                <a:latin typeface="華康儷細黑" panose="020B0309000000000000" pitchFamily="49" charset="-120"/>
                <a:ea typeface="華康儷細黑" panose="020B0309000000000000" pitchFamily="49" charset="-120"/>
              </a:rPr>
              <a:t>參考模擬考成績、免試入學比序項目積分表、欲選學校相關資訊</a:t>
            </a:r>
            <a:r>
              <a:rPr lang="en-US" altLang="zh-TW" sz="2000" dirty="0">
                <a:solidFill>
                  <a:srgbClr val="FF0000"/>
                </a:solidFill>
                <a:latin typeface="華康儷細黑" panose="020B0309000000000000" pitchFamily="49" charset="-120"/>
                <a:ea typeface="華康儷細黑" panose="020B0309000000000000" pitchFamily="49" charset="-120"/>
              </a:rPr>
              <a:t>…</a:t>
            </a:r>
            <a:endParaRPr kumimoji="1" lang="en-US" altLang="zh-TW" sz="2000" i="0" u="none" strike="noStrike" kern="1200" cap="none" spc="0" normalizeH="0" baseline="0" noProof="0" dirty="0">
              <a:ln>
                <a:noFill/>
              </a:ln>
              <a:solidFill>
                <a:prstClr val="black"/>
              </a:solidFill>
              <a:effectLst/>
              <a:uLnTx/>
              <a:uFillTx/>
              <a:latin typeface="華康儷細黑" panose="020B0309000000000000" pitchFamily="49" charset="-120"/>
              <a:ea typeface="華康儷細黑" panose="020B0309000000000000" pitchFamily="49" charset="-120"/>
            </a:endParaRPr>
          </a:p>
        </p:txBody>
      </p:sp>
      <p:pic>
        <p:nvPicPr>
          <p:cNvPr id="3" name="圖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303" y="3680507"/>
            <a:ext cx="2516771" cy="1656184"/>
          </a:xfrm>
          <a:prstGeom prst="rect">
            <a:avLst/>
          </a:prstGeom>
        </p:spPr>
      </p:pic>
      <p:sp>
        <p:nvSpPr>
          <p:cNvPr id="5" name="文字方塊 4"/>
          <p:cNvSpPr txBox="1"/>
          <p:nvPr/>
        </p:nvSpPr>
        <p:spPr>
          <a:xfrm>
            <a:off x="195707" y="1015783"/>
            <a:ext cx="2956780"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4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生涯統整面面觀</a:t>
            </a:r>
            <a:r>
              <a:rPr kumimoji="1" lang="en-US" altLang="zh-TW" sz="24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&amp;</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400" b="0" i="0" u="none" strike="noStrike" kern="1200" cap="none" spc="0" normalizeH="0" baseline="0" noProof="0" dirty="0">
                <a:ln>
                  <a:noFill/>
                </a:ln>
                <a:solidFill>
                  <a:prstClr val="black"/>
                </a:solidFill>
                <a:effectLst/>
                <a:uLnTx/>
                <a:uFillTx/>
                <a:latin typeface="標楷體" panose="03000509000000000000" pitchFamily="65" charset="-120"/>
                <a:ea typeface="標楷體" panose="03000509000000000000" pitchFamily="65" charset="-120"/>
                <a:cs typeface="+mn-cs"/>
              </a:rPr>
              <a:t>生涯發展規劃書</a:t>
            </a:r>
          </a:p>
        </p:txBody>
      </p:sp>
      <p:sp>
        <p:nvSpPr>
          <p:cNvPr id="8" name="想法泡泡: 雲朵 7">
            <a:extLst>
              <a:ext uri="{FF2B5EF4-FFF2-40B4-BE49-F238E27FC236}">
                <a16:creationId xmlns:a16="http://schemas.microsoft.com/office/drawing/2014/main" id="{C378EA96-0D17-48F9-910D-656CEAE6DE75}"/>
              </a:ext>
            </a:extLst>
          </p:cNvPr>
          <p:cNvSpPr/>
          <p:nvPr/>
        </p:nvSpPr>
        <p:spPr>
          <a:xfrm>
            <a:off x="40849" y="807249"/>
            <a:ext cx="2736534" cy="1409691"/>
          </a:xfrm>
          <a:prstGeom prst="cloudCallout">
            <a:avLst>
              <a:gd name="adj1" fmla="val 41743"/>
              <a:gd name="adj2" fmla="val 4854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20" name="Freeform 27">
            <a:extLst>
              <a:ext uri="{FF2B5EF4-FFF2-40B4-BE49-F238E27FC236}">
                <a16:creationId xmlns:a16="http://schemas.microsoft.com/office/drawing/2014/main" id="{8B187DB6-0E99-4395-87D5-09AD3608259C}"/>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5"/>
            <a:stretch>
              <a:fillRect/>
            </a:stretch>
          </a:blipFill>
        </p:spPr>
      </p:sp>
      <p:pic>
        <p:nvPicPr>
          <p:cNvPr id="4" name="圖片 3">
            <a:extLst>
              <a:ext uri="{FF2B5EF4-FFF2-40B4-BE49-F238E27FC236}">
                <a16:creationId xmlns:a16="http://schemas.microsoft.com/office/drawing/2014/main" id="{09520071-D620-4005-8565-E93DDFB2C056}"/>
              </a:ext>
            </a:extLst>
          </p:cNvPr>
          <p:cNvPicPr>
            <a:picLocks noChangeAspect="1"/>
          </p:cNvPicPr>
          <p:nvPr/>
        </p:nvPicPr>
        <p:blipFill>
          <a:blip r:embed="rId6"/>
          <a:stretch>
            <a:fillRect/>
          </a:stretch>
        </p:blipFill>
        <p:spPr>
          <a:xfrm>
            <a:off x="2844219" y="1431281"/>
            <a:ext cx="2333373" cy="3322584"/>
          </a:xfrm>
          <a:prstGeom prst="rect">
            <a:avLst/>
          </a:prstGeom>
        </p:spPr>
      </p:pic>
    </p:spTree>
    <p:extLst>
      <p:ext uri="{BB962C8B-B14F-4D97-AF65-F5344CB8AC3E}">
        <p14:creationId xmlns:p14="http://schemas.microsoft.com/office/powerpoint/2010/main" val="24673347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3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800" decel="100000"/>
                                        <p:tgtEl>
                                          <p:spTgt spid="12"/>
                                        </p:tgtEl>
                                      </p:cBhvr>
                                    </p:animEffect>
                                    <p:anim calcmode="lin" valueType="num">
                                      <p:cBhvr>
                                        <p:cTn id="17" dur="800" decel="100000" fill="hold"/>
                                        <p:tgtEl>
                                          <p:spTgt spid="12"/>
                                        </p:tgtEl>
                                        <p:attrNameLst>
                                          <p:attrName>style.rotation</p:attrName>
                                        </p:attrNameLst>
                                      </p:cBhvr>
                                      <p:tavLst>
                                        <p:tav tm="0">
                                          <p:val>
                                            <p:fltVal val="-90"/>
                                          </p:val>
                                        </p:tav>
                                        <p:tav tm="100000">
                                          <p:val>
                                            <p:fltVal val="0"/>
                                          </p:val>
                                        </p:tav>
                                      </p:tavLst>
                                    </p:anim>
                                    <p:anim calcmode="lin" valueType="num">
                                      <p:cBhvr>
                                        <p:cTn id="18" dur="800" decel="100000" fill="hold"/>
                                        <p:tgtEl>
                                          <p:spTgt spid="12"/>
                                        </p:tgtEl>
                                        <p:attrNameLst>
                                          <p:attrName>ppt_x</p:attrName>
                                        </p:attrNameLst>
                                      </p:cBhvr>
                                      <p:tavLst>
                                        <p:tav tm="0">
                                          <p:val>
                                            <p:strVal val="#ppt_x+0.4"/>
                                          </p:val>
                                        </p:tav>
                                        <p:tav tm="100000">
                                          <p:val>
                                            <p:strVal val="#ppt_x-0.05"/>
                                          </p:val>
                                        </p:tav>
                                      </p:tavLst>
                                    </p:anim>
                                    <p:anim calcmode="lin" valueType="num">
                                      <p:cBhvr>
                                        <p:cTn id="19" dur="800" decel="100000" fill="hold"/>
                                        <p:tgtEl>
                                          <p:spTgt spid="12"/>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3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800" decel="100000"/>
                                        <p:tgtEl>
                                          <p:spTgt spid="15"/>
                                        </p:tgtEl>
                                      </p:cBhvr>
                                    </p:animEffect>
                                    <p:anim calcmode="lin" valueType="num">
                                      <p:cBhvr>
                                        <p:cTn id="27" dur="800" decel="100000" fill="hold"/>
                                        <p:tgtEl>
                                          <p:spTgt spid="15"/>
                                        </p:tgtEl>
                                        <p:attrNameLst>
                                          <p:attrName>style.rotation</p:attrName>
                                        </p:attrNameLst>
                                      </p:cBhvr>
                                      <p:tavLst>
                                        <p:tav tm="0">
                                          <p:val>
                                            <p:fltVal val="-90"/>
                                          </p:val>
                                        </p:tav>
                                        <p:tav tm="100000">
                                          <p:val>
                                            <p:fltVal val="0"/>
                                          </p:val>
                                        </p:tav>
                                      </p:tavLst>
                                    </p:anim>
                                    <p:anim calcmode="lin" valueType="num">
                                      <p:cBhvr>
                                        <p:cTn id="28" dur="800" decel="100000" fill="hold"/>
                                        <p:tgtEl>
                                          <p:spTgt spid="15"/>
                                        </p:tgtEl>
                                        <p:attrNameLst>
                                          <p:attrName>ppt_x</p:attrName>
                                        </p:attrNameLst>
                                      </p:cBhvr>
                                      <p:tavLst>
                                        <p:tav tm="0">
                                          <p:val>
                                            <p:strVal val="#ppt_x+0.4"/>
                                          </p:val>
                                        </p:tav>
                                        <p:tav tm="100000">
                                          <p:val>
                                            <p:strVal val="#ppt_x-0.05"/>
                                          </p:val>
                                        </p:tav>
                                      </p:tavLst>
                                    </p:anim>
                                    <p:anim calcmode="lin" valueType="num">
                                      <p:cBhvr>
                                        <p:cTn id="29" dur="800" decel="100000" fill="hold"/>
                                        <p:tgtEl>
                                          <p:spTgt spid="15"/>
                                        </p:tgtEl>
                                        <p:attrNameLst>
                                          <p:attrName>ppt_y</p:attrName>
                                        </p:attrNameLst>
                                      </p:cBhvr>
                                      <p:tavLst>
                                        <p:tav tm="0">
                                          <p:val>
                                            <p:strVal val="#ppt_y-0.4"/>
                                          </p:val>
                                        </p:tav>
                                        <p:tav tm="100000">
                                          <p:val>
                                            <p:strVal val="#ppt_y+0.1"/>
                                          </p:val>
                                        </p:tav>
                                      </p:tavLst>
                                    </p:anim>
                                    <p:anim calcmode="lin" valueType="num">
                                      <p:cBhvr>
                                        <p:cTn id="30"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31"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par>
                          <p:cTn id="32" fill="hold" nodeType="afterGroup">
                            <p:stCondLst>
                              <p:cond delay="1000"/>
                            </p:stCondLst>
                            <p:childTnLst>
                              <p:par>
                                <p:cTn id="33" presetID="3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800" decel="100000"/>
                                        <p:tgtEl>
                                          <p:spTgt spid="16"/>
                                        </p:tgtEl>
                                      </p:cBhvr>
                                    </p:animEffect>
                                    <p:anim calcmode="lin" valueType="num">
                                      <p:cBhvr>
                                        <p:cTn id="36" dur="800" decel="100000" fill="hold"/>
                                        <p:tgtEl>
                                          <p:spTgt spid="16"/>
                                        </p:tgtEl>
                                        <p:attrNameLst>
                                          <p:attrName>style.rotation</p:attrName>
                                        </p:attrNameLst>
                                      </p:cBhvr>
                                      <p:tavLst>
                                        <p:tav tm="0">
                                          <p:val>
                                            <p:fltVal val="-90"/>
                                          </p:val>
                                        </p:tav>
                                        <p:tav tm="100000">
                                          <p:val>
                                            <p:fltVal val="0"/>
                                          </p:val>
                                        </p:tav>
                                      </p:tavLst>
                                    </p:anim>
                                    <p:anim calcmode="lin" valueType="num">
                                      <p:cBhvr>
                                        <p:cTn id="37" dur="800" decel="100000" fill="hold"/>
                                        <p:tgtEl>
                                          <p:spTgt spid="16"/>
                                        </p:tgtEl>
                                        <p:attrNameLst>
                                          <p:attrName>ppt_x</p:attrName>
                                        </p:attrNameLst>
                                      </p:cBhvr>
                                      <p:tavLst>
                                        <p:tav tm="0">
                                          <p:val>
                                            <p:strVal val="#ppt_x+0.4"/>
                                          </p:val>
                                        </p:tav>
                                        <p:tav tm="100000">
                                          <p:val>
                                            <p:strVal val="#ppt_x-0.05"/>
                                          </p:val>
                                        </p:tav>
                                      </p:tavLst>
                                    </p:anim>
                                    <p:anim calcmode="lin" valueType="num">
                                      <p:cBhvr>
                                        <p:cTn id="38" dur="800" decel="100000" fill="hold"/>
                                        <p:tgtEl>
                                          <p:spTgt spid="16"/>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41" fill="hold">
                            <p:stCondLst>
                              <p:cond delay="2000"/>
                            </p:stCondLst>
                            <p:childTnLst>
                              <p:par>
                                <p:cTn id="42" presetID="1" presetClass="entr" presetSubtype="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7698" name="標題 1"/>
          <p:cNvSpPr txBox="1">
            <a:spLocks/>
          </p:cNvSpPr>
          <p:nvPr/>
        </p:nvSpPr>
        <p:spPr bwMode="auto">
          <a:xfrm>
            <a:off x="865780" y="0"/>
            <a:ext cx="8687042" cy="82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a:solidFill>
                  <a:schemeClr val="tx1"/>
                </a:solidFill>
                <a:latin typeface="Arial" pitchFamily="34" charset="0"/>
                <a:ea typeface="新細明體" pitchFamily="18" charset="-120"/>
              </a:defRPr>
            </a:lvl1pPr>
            <a:lvl2pPr marL="742950" indent="-285750">
              <a:defRPr kumimoji="1">
                <a:solidFill>
                  <a:schemeClr val="tx1"/>
                </a:solidFill>
                <a:latin typeface="Arial" pitchFamily="34" charset="0"/>
                <a:ea typeface="新細明體" pitchFamily="18" charset="-120"/>
              </a:defRPr>
            </a:lvl2pPr>
            <a:lvl3pPr marL="1143000" indent="-228600">
              <a:defRPr kumimoji="1">
                <a:solidFill>
                  <a:schemeClr val="tx1"/>
                </a:solidFill>
                <a:latin typeface="Arial" pitchFamily="34" charset="0"/>
                <a:ea typeface="新細明體" pitchFamily="18" charset="-120"/>
              </a:defRPr>
            </a:lvl3pPr>
            <a:lvl4pPr marL="1600200" indent="-228600">
              <a:defRPr kumimoji="1">
                <a:solidFill>
                  <a:schemeClr val="tx1"/>
                </a:solidFill>
                <a:latin typeface="Arial" pitchFamily="34" charset="0"/>
                <a:ea typeface="新細明體" pitchFamily="18" charset="-120"/>
              </a:defRPr>
            </a:lvl4pPr>
            <a:lvl5pPr marL="2057400" indent="-228600">
              <a:defRPr kumimoji="1">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TW" altLang="en-US" sz="52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n-cs"/>
              </a:rPr>
              <a:t>第五步：最後調整</a:t>
            </a:r>
            <a:r>
              <a:rPr kumimoji="0" lang="en-US" altLang="zh-TW" sz="52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n-cs"/>
              </a:rPr>
              <a:t>~</a:t>
            </a:r>
            <a:r>
              <a:rPr kumimoji="0" lang="zh-TW" altLang="en-US" sz="52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n-cs"/>
              </a:rPr>
              <a:t>正式選填</a:t>
            </a:r>
            <a:endParaRPr kumimoji="0" lang="en-US" altLang="zh-TW" sz="5200" b="1" i="0" u="none" strike="noStrike" kern="1200" cap="none" spc="0" normalizeH="0" baseline="0" noProof="0" dirty="0">
              <a:ln>
                <a:noFill/>
              </a:ln>
              <a:solidFill>
                <a:srgbClr val="000000"/>
              </a:solidFill>
              <a:effectLst/>
              <a:uLnTx/>
              <a:uFillTx/>
              <a:latin typeface="微軟正黑體" pitchFamily="34" charset="-120"/>
              <a:ea typeface="微軟正黑體" pitchFamily="34" charset="-120"/>
              <a:cs typeface="+mn-cs"/>
            </a:endParaRPr>
          </a:p>
        </p:txBody>
      </p:sp>
      <p:graphicFrame>
        <p:nvGraphicFramePr>
          <p:cNvPr id="8" name="表格 7"/>
          <p:cNvGraphicFramePr>
            <a:graphicFrameLocks noGrp="1"/>
          </p:cNvGraphicFramePr>
          <p:nvPr>
            <p:extLst>
              <p:ext uri="{D42A27DB-BD31-4B8C-83A1-F6EECF244321}">
                <p14:modId xmlns:p14="http://schemas.microsoft.com/office/powerpoint/2010/main" val="1529316064"/>
              </p:ext>
            </p:extLst>
          </p:nvPr>
        </p:nvGraphicFramePr>
        <p:xfrm>
          <a:off x="9408368" y="1556792"/>
          <a:ext cx="2412268" cy="4938820"/>
        </p:xfrm>
        <a:graphic>
          <a:graphicData uri="http://schemas.openxmlformats.org/drawingml/2006/table">
            <a:tbl>
              <a:tblPr/>
              <a:tblGrid>
                <a:gridCol w="2412268">
                  <a:extLst>
                    <a:ext uri="{9D8B030D-6E8A-4147-A177-3AD203B41FA5}">
                      <a16:colId xmlns:a16="http://schemas.microsoft.com/office/drawing/2014/main" val="20000"/>
                    </a:ext>
                  </a:extLst>
                </a:gridCol>
              </a:tblGrid>
              <a:tr h="82953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en-US" sz="2400" b="0" i="0" u="none" strike="noStrike" cap="none" normalizeH="0" baseline="0" dirty="0">
                          <a:ln>
                            <a:noFill/>
                          </a:ln>
                          <a:solidFill>
                            <a:srgbClr val="000099"/>
                          </a:solidFill>
                          <a:effectLst/>
                          <a:latin typeface="華康儷細黑" panose="020B0309000000000000" pitchFamily="49" charset="-120"/>
                          <a:ea typeface="華康儷細黑" panose="020B0309000000000000" pitchFamily="49" charset="-120"/>
                        </a:rPr>
                        <a:t>最後排序清單</a:t>
                      </a:r>
                    </a:p>
                  </a:txBody>
                  <a:tcPr marL="91432" marR="91432" marT="45724" marB="4572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0AD47"/>
                    </a:solidFill>
                  </a:tcPr>
                </a:tc>
                <a:extLst>
                  <a:ext uri="{0D108BD9-81ED-4DB2-BD59-A6C34878D82A}">
                    <a16:rowId xmlns:a16="http://schemas.microsoft.com/office/drawing/2014/main" val="10000"/>
                  </a:ext>
                </a:extLst>
              </a:tr>
              <a:tr h="50552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1</a:t>
                      </a: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-1</a:t>
                      </a:r>
                      <a:r>
                        <a:rPr kumimoji="0" lang="zh-TW" altLang="en-US"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endPar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val="10001"/>
                  </a:ext>
                </a:extLst>
              </a:tr>
              <a:tr h="50552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1-</a:t>
                      </a:r>
                      <a:r>
                        <a:rPr kumimoji="0" lang="zh-TW"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2</a:t>
                      </a:r>
                      <a:r>
                        <a:rPr kumimoji="0" lang="zh-TW" altLang="en-US"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E9"/>
                    </a:solidFill>
                  </a:tcPr>
                </a:tc>
                <a:extLst>
                  <a:ext uri="{0D108BD9-81ED-4DB2-BD59-A6C34878D82A}">
                    <a16:rowId xmlns:a16="http://schemas.microsoft.com/office/drawing/2014/main" val="10002"/>
                  </a:ext>
                </a:extLst>
              </a:tr>
              <a:tr h="50552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2-1</a:t>
                      </a:r>
                      <a:r>
                        <a:rPr kumimoji="0" lang="zh-TW" altLang="en-US"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val="10003"/>
                  </a:ext>
                </a:extLst>
              </a:tr>
              <a:tr h="505522">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2-2</a:t>
                      </a:r>
                      <a:r>
                        <a:rPr kumimoji="0" lang="zh-TW" altLang="en-US"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1E9"/>
                    </a:solidFill>
                  </a:tcPr>
                </a:tc>
                <a:extLst>
                  <a:ext uri="{0D108BD9-81ED-4DB2-BD59-A6C34878D82A}">
                    <a16:rowId xmlns:a16="http://schemas.microsoft.com/office/drawing/2014/main" val="10004"/>
                  </a:ext>
                </a:extLst>
              </a:tr>
              <a:tr h="2087200">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SimSun" panose="02010600030101010101" pitchFamily="2" charset="-122"/>
                        </a:defRPr>
                      </a:lvl1pPr>
                      <a:lvl2pPr marL="742950" indent="-285750" eaLnBrk="0" hangingPunct="0">
                        <a:spcBef>
                          <a:spcPct val="20000"/>
                        </a:spcBef>
                        <a:buFont typeface="Arial" panose="020B0604020202020204" pitchFamily="34" charset="0"/>
                        <a:defRPr sz="2400">
                          <a:solidFill>
                            <a:schemeClr val="tx1"/>
                          </a:solidFill>
                          <a:latin typeface="Calibri" panose="020F0502020204030204" pitchFamily="34" charset="0"/>
                          <a:ea typeface="SimSun" panose="02010600030101010101" pitchFamily="2" charset="-122"/>
                        </a:defRPr>
                      </a:lvl2pPr>
                      <a:lvl3pPr marL="1143000" indent="-228600" eaLnBrk="0" hangingPunct="0">
                        <a:spcBef>
                          <a:spcPct val="20000"/>
                        </a:spcBef>
                        <a:buFont typeface="Arial" panose="020B0604020202020204" pitchFamily="34" charset="0"/>
                        <a:defRPr sz="2000">
                          <a:solidFill>
                            <a:schemeClr val="tx1"/>
                          </a:solidFill>
                          <a:latin typeface="Calibri" panose="020F0502020204030204" pitchFamily="34" charset="0"/>
                          <a:ea typeface="SimSun" panose="02010600030101010101" pitchFamily="2" charset="-122"/>
                        </a:defRPr>
                      </a:lvl3pPr>
                      <a:lvl4pPr marL="16002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4pPr>
                      <a:lvl5pPr marL="2057400" indent="-228600" eaLnBrk="0" hangingPunct="0">
                        <a:spcBef>
                          <a:spcPct val="20000"/>
                        </a:spcBef>
                        <a:buFont typeface="Arial" panose="020B0604020202020204" pitchFamily="34" charset="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rPr>
                        <a:t>...</a:t>
                      </a:r>
                      <a:r>
                        <a:rPr kumimoji="0" lang="zh-TW" altLang="en-US" sz="18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建議填滿</a:t>
                      </a:r>
                      <a:r>
                        <a:rPr kumimoji="0" lang="en-US" altLang="zh-TW" sz="18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25</a:t>
                      </a:r>
                      <a:r>
                        <a:rPr kumimoji="0" lang="zh-TW" altLang="en-US" sz="1800" b="0" i="0" u="none" strike="noStrike" cap="none" normalizeH="0" baseline="0" dirty="0">
                          <a:ln>
                            <a:noFill/>
                          </a:ln>
                          <a:solidFill>
                            <a:srgbClr val="FF0000"/>
                          </a:solidFill>
                          <a:effectLst/>
                          <a:latin typeface="華康儷細黑" panose="020B0309000000000000" pitchFamily="49" charset="-120"/>
                          <a:ea typeface="華康儷細黑" panose="020B0309000000000000" pitchFamily="49" charset="-120"/>
                        </a:rPr>
                        <a:t>個志願</a:t>
                      </a:r>
                      <a:endParaRPr kumimoji="0" lang="en-US" altLang="zh-TW" sz="1800" b="0" i="0" u="none" strike="noStrike" cap="none" normalizeH="0" baseline="0" dirty="0">
                        <a:ln>
                          <a:noFill/>
                        </a:ln>
                        <a:solidFill>
                          <a:srgbClr val="000000"/>
                        </a:solidFill>
                        <a:effectLst/>
                        <a:latin typeface="華康儷細黑" panose="020B0309000000000000" pitchFamily="49" charset="-120"/>
                        <a:ea typeface="華康儷細黑" panose="020B0309000000000000" pitchFamily="49" charset="-120"/>
                      </a:endParaRPr>
                    </a:p>
                  </a:txBody>
                  <a:tcPr marL="91432" marR="91432"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3CF"/>
                    </a:solidFill>
                  </a:tcPr>
                </a:tc>
                <a:extLst>
                  <a:ext uri="{0D108BD9-81ED-4DB2-BD59-A6C34878D82A}">
                    <a16:rowId xmlns:a16="http://schemas.microsoft.com/office/drawing/2014/main" val="10005"/>
                  </a:ext>
                </a:extLst>
              </a:tr>
            </a:tbl>
          </a:graphicData>
        </a:graphic>
      </p:graphicFrame>
      <p:sp>
        <p:nvSpPr>
          <p:cNvPr id="5" name="箭號: 燕尾形向右 4">
            <a:extLst>
              <a:ext uri="{FF2B5EF4-FFF2-40B4-BE49-F238E27FC236}">
                <a16:creationId xmlns:a16="http://schemas.microsoft.com/office/drawing/2014/main" id="{2F672BE3-F3D2-46A8-8F77-CECE8A9AD00F}"/>
              </a:ext>
            </a:extLst>
          </p:cNvPr>
          <p:cNvSpPr/>
          <p:nvPr/>
        </p:nvSpPr>
        <p:spPr>
          <a:xfrm>
            <a:off x="6999416" y="4947595"/>
            <a:ext cx="1886873" cy="715217"/>
          </a:xfrm>
          <a:prstGeom prst="notchedRightArrow">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2" name="語音泡泡: 橢圓形 1">
            <a:extLst>
              <a:ext uri="{FF2B5EF4-FFF2-40B4-BE49-F238E27FC236}">
                <a16:creationId xmlns:a16="http://schemas.microsoft.com/office/drawing/2014/main" id="{DA0F050B-4B9A-4915-8340-D49B9860FD6C}"/>
              </a:ext>
            </a:extLst>
          </p:cNvPr>
          <p:cNvSpPr/>
          <p:nvPr/>
        </p:nvSpPr>
        <p:spPr>
          <a:xfrm>
            <a:off x="981534" y="2587686"/>
            <a:ext cx="1976904" cy="1682628"/>
          </a:xfrm>
          <a:prstGeom prst="wedgeEllipseCallout">
            <a:avLst>
              <a:gd name="adj1" fmla="val 84555"/>
              <a:gd name="adj2" fmla="val 46109"/>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dirty="0">
                <a:solidFill>
                  <a:schemeClr val="accent6">
                    <a:lumMod val="50000"/>
                  </a:schemeClr>
                </a:solidFill>
                <a:latin typeface="華康儷中黑" panose="020B0509000000000000" pitchFamily="49" charset="-120"/>
                <a:ea typeface="華康儷中黑" panose="020B0509000000000000" pitchFamily="49" charset="-120"/>
              </a:rPr>
              <a:t>會考成績</a:t>
            </a:r>
          </a:p>
        </p:txBody>
      </p:sp>
      <p:sp>
        <p:nvSpPr>
          <p:cNvPr id="10" name="語音泡泡: 橢圓形 9">
            <a:extLst>
              <a:ext uri="{FF2B5EF4-FFF2-40B4-BE49-F238E27FC236}">
                <a16:creationId xmlns:a16="http://schemas.microsoft.com/office/drawing/2014/main" id="{B2A6DCAF-D063-4F26-A714-8B136EE63AD3}"/>
              </a:ext>
            </a:extLst>
          </p:cNvPr>
          <p:cNvSpPr/>
          <p:nvPr/>
        </p:nvSpPr>
        <p:spPr>
          <a:xfrm>
            <a:off x="993715" y="4496362"/>
            <a:ext cx="2347602" cy="1890150"/>
          </a:xfrm>
          <a:prstGeom prst="wedgeEllipseCallout">
            <a:avLst>
              <a:gd name="adj1" fmla="val 58325"/>
              <a:gd name="adj2" fmla="val -28800"/>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TW" altLang="en-US" sz="2800" dirty="0">
                <a:solidFill>
                  <a:schemeClr val="accent6">
                    <a:lumMod val="50000"/>
                  </a:schemeClr>
                </a:solidFill>
                <a:latin typeface="華康儷中黑" panose="020B0509000000000000" pitchFamily="49" charset="-120"/>
                <a:ea typeface="華康儷中黑" panose="020B0509000000000000" pitchFamily="49" charset="-120"/>
              </a:rPr>
              <a:t>溝通討論</a:t>
            </a:r>
            <a:endParaRPr lang="en-US" altLang="zh-TW" sz="2800" dirty="0">
              <a:solidFill>
                <a:schemeClr val="accent6">
                  <a:lumMod val="50000"/>
                </a:schemeClr>
              </a:solidFill>
              <a:latin typeface="華康儷中黑" panose="020B0509000000000000" pitchFamily="49" charset="-120"/>
              <a:ea typeface="華康儷中黑" panose="020B0509000000000000" pitchFamily="49" charset="-120"/>
            </a:endParaRPr>
          </a:p>
          <a:p>
            <a:pPr lvl="0" algn="ctr"/>
            <a:r>
              <a:rPr lang="zh-TW" altLang="en-US" dirty="0">
                <a:solidFill>
                  <a:schemeClr val="accent6">
                    <a:lumMod val="50000"/>
                  </a:schemeClr>
                </a:solidFill>
                <a:latin typeface="華康儷中黑" panose="020B0509000000000000" pitchFamily="49" charset="-120"/>
                <a:ea typeface="華康儷中黑" panose="020B0509000000000000" pitchFamily="49" charset="-120"/>
              </a:rPr>
              <a:t>師長、家長、重要他人</a:t>
            </a:r>
          </a:p>
        </p:txBody>
      </p:sp>
      <p:sp>
        <p:nvSpPr>
          <p:cNvPr id="11" name="語音泡泡: 橢圓形 10">
            <a:extLst>
              <a:ext uri="{FF2B5EF4-FFF2-40B4-BE49-F238E27FC236}">
                <a16:creationId xmlns:a16="http://schemas.microsoft.com/office/drawing/2014/main" id="{C7D37BA4-86CC-4070-9C1E-8E29B9A1F678}"/>
              </a:ext>
            </a:extLst>
          </p:cNvPr>
          <p:cNvSpPr/>
          <p:nvPr/>
        </p:nvSpPr>
        <p:spPr>
          <a:xfrm>
            <a:off x="2711624" y="1295627"/>
            <a:ext cx="2897787" cy="2058474"/>
          </a:xfrm>
          <a:prstGeom prst="wedgeEllipseCallout">
            <a:avLst>
              <a:gd name="adj1" fmla="val 16012"/>
              <a:gd name="adj2" fmla="val 80627"/>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TW" altLang="en-US" sz="3200" dirty="0">
                <a:solidFill>
                  <a:schemeClr val="accent6">
                    <a:lumMod val="50000"/>
                  </a:schemeClr>
                </a:solidFill>
                <a:latin typeface="華康儷中黑" panose="020B0509000000000000" pitchFamily="49" charset="-120"/>
                <a:ea typeface="華康儷中黑" panose="020B0509000000000000" pitchFamily="49" charset="-120"/>
              </a:rPr>
              <a:t>同校 同群 連填</a:t>
            </a:r>
          </a:p>
        </p:txBody>
      </p:sp>
      <p:sp>
        <p:nvSpPr>
          <p:cNvPr id="12" name="語音泡泡: 橢圓形 11">
            <a:extLst>
              <a:ext uri="{FF2B5EF4-FFF2-40B4-BE49-F238E27FC236}">
                <a16:creationId xmlns:a16="http://schemas.microsoft.com/office/drawing/2014/main" id="{55C48760-F208-414D-87D9-8EB9839CCA58}"/>
              </a:ext>
            </a:extLst>
          </p:cNvPr>
          <p:cNvSpPr/>
          <p:nvPr/>
        </p:nvSpPr>
        <p:spPr>
          <a:xfrm>
            <a:off x="5754575" y="1716309"/>
            <a:ext cx="2573673" cy="2058474"/>
          </a:xfrm>
          <a:prstGeom prst="wedgeEllipseCallout">
            <a:avLst>
              <a:gd name="adj1" fmla="val -33980"/>
              <a:gd name="adj2" fmla="val 56669"/>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3200" i="0" u="none" strike="noStrike" kern="1200" cap="none" spc="0" normalizeH="0" baseline="0" noProof="0" dirty="0">
                <a:ln>
                  <a:noFill/>
                </a:ln>
                <a:solidFill>
                  <a:schemeClr val="accent6">
                    <a:lumMod val="50000"/>
                  </a:schemeClr>
                </a:solidFill>
                <a:effectLst/>
                <a:uLnTx/>
                <a:uFillTx/>
                <a:latin typeface="華康儷中黑" panose="020B0509000000000000" pitchFamily="49" charset="-120"/>
                <a:ea typeface="華康儷中黑" panose="020B0509000000000000" pitchFamily="49" charset="-120"/>
              </a:rPr>
              <a:t>學校相關資訊確認</a:t>
            </a:r>
          </a:p>
        </p:txBody>
      </p:sp>
      <p:sp>
        <p:nvSpPr>
          <p:cNvPr id="4" name="流程圖: 替代程序 3">
            <a:extLst>
              <a:ext uri="{FF2B5EF4-FFF2-40B4-BE49-F238E27FC236}">
                <a16:creationId xmlns:a16="http://schemas.microsoft.com/office/drawing/2014/main" id="{17CACA9B-D95E-49D6-8A06-2207EEC1509D}"/>
              </a:ext>
            </a:extLst>
          </p:cNvPr>
          <p:cNvSpPr/>
          <p:nvPr/>
        </p:nvSpPr>
        <p:spPr>
          <a:xfrm>
            <a:off x="3791744" y="4112454"/>
            <a:ext cx="3139690" cy="2196866"/>
          </a:xfrm>
          <a:prstGeom prst="flowChartAlternateProcess">
            <a:avLst/>
          </a:prstGeom>
          <a:solidFill>
            <a:schemeClr val="accent5">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5400" dirty="0">
                <a:solidFill>
                  <a:schemeClr val="accent6">
                    <a:lumMod val="50000"/>
                  </a:schemeClr>
                </a:solidFill>
                <a:latin typeface="華康儷中黑" panose="020B0509000000000000" pitchFamily="49" charset="-120"/>
                <a:ea typeface="華康儷中黑" panose="020B0509000000000000" pitchFamily="49" charset="-120"/>
              </a:rPr>
              <a:t>志願序</a:t>
            </a:r>
          </a:p>
        </p:txBody>
      </p:sp>
      <p:sp>
        <p:nvSpPr>
          <p:cNvPr id="13" name="Freeform 27">
            <a:extLst>
              <a:ext uri="{FF2B5EF4-FFF2-40B4-BE49-F238E27FC236}">
                <a16:creationId xmlns:a16="http://schemas.microsoft.com/office/drawing/2014/main" id="{89E97742-B0E8-42D9-AC82-E90AAFC685E6}"/>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287191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31" name="Freeform 2524">
            <a:extLst>
              <a:ext uri="{FF2B5EF4-FFF2-40B4-BE49-F238E27FC236}">
                <a16:creationId xmlns:a16="http://schemas.microsoft.com/office/drawing/2014/main" id="{C52BF6DC-C870-47CD-B301-324947CFCAE7}"/>
              </a:ext>
            </a:extLst>
          </p:cNvPr>
          <p:cNvSpPr>
            <a:spLocks noEditPoints="1"/>
          </p:cNvSpPr>
          <p:nvPr/>
        </p:nvSpPr>
        <p:spPr bwMode="auto">
          <a:xfrm>
            <a:off x="8700927" y="5238144"/>
            <a:ext cx="798513" cy="1022350"/>
          </a:xfrm>
          <a:custGeom>
            <a:avLst/>
            <a:gdLst/>
            <a:ahLst/>
            <a:cxnLst>
              <a:cxn ang="0">
                <a:pos x="314" y="1"/>
              </a:cxn>
              <a:cxn ang="0">
                <a:pos x="12" y="32"/>
              </a:cxn>
              <a:cxn ang="0">
                <a:pos x="17" y="65"/>
              </a:cxn>
              <a:cxn ang="0">
                <a:pos x="17" y="102"/>
              </a:cxn>
              <a:cxn ang="0">
                <a:pos x="17" y="131"/>
              </a:cxn>
              <a:cxn ang="0">
                <a:pos x="9" y="171"/>
              </a:cxn>
              <a:cxn ang="0">
                <a:pos x="11" y="196"/>
              </a:cxn>
              <a:cxn ang="0">
                <a:pos x="4" y="223"/>
              </a:cxn>
              <a:cxn ang="0">
                <a:pos x="0" y="246"/>
              </a:cxn>
              <a:cxn ang="0">
                <a:pos x="3" y="275"/>
              </a:cxn>
              <a:cxn ang="0">
                <a:pos x="4" y="302"/>
              </a:cxn>
              <a:cxn ang="0">
                <a:pos x="8" y="330"/>
              </a:cxn>
              <a:cxn ang="0">
                <a:pos x="11" y="353"/>
              </a:cxn>
              <a:cxn ang="0">
                <a:pos x="8" y="385"/>
              </a:cxn>
              <a:cxn ang="0">
                <a:pos x="10" y="414"/>
              </a:cxn>
              <a:cxn ang="0">
                <a:pos x="13" y="446"/>
              </a:cxn>
              <a:cxn ang="0">
                <a:pos x="17" y="476"/>
              </a:cxn>
              <a:cxn ang="0">
                <a:pos x="17" y="514"/>
              </a:cxn>
              <a:cxn ang="0">
                <a:pos x="17" y="549"/>
              </a:cxn>
              <a:cxn ang="0">
                <a:pos x="17" y="580"/>
              </a:cxn>
              <a:cxn ang="0">
                <a:pos x="20" y="621"/>
              </a:cxn>
              <a:cxn ang="0">
                <a:pos x="368" y="644"/>
              </a:cxn>
              <a:cxn ang="0">
                <a:pos x="502" y="173"/>
              </a:cxn>
              <a:cxn ang="0">
                <a:pos x="14" y="591"/>
              </a:cxn>
              <a:cxn ang="0">
                <a:pos x="15" y="558"/>
              </a:cxn>
              <a:cxn ang="0">
                <a:pos x="13" y="524"/>
              </a:cxn>
              <a:cxn ang="0">
                <a:pos x="17" y="485"/>
              </a:cxn>
              <a:cxn ang="0">
                <a:pos x="12" y="458"/>
              </a:cxn>
              <a:cxn ang="0">
                <a:pos x="11" y="424"/>
              </a:cxn>
              <a:cxn ang="0">
                <a:pos x="12" y="392"/>
              </a:cxn>
              <a:cxn ang="0">
                <a:pos x="17" y="361"/>
              </a:cxn>
              <a:cxn ang="0">
                <a:pos x="17" y="341"/>
              </a:cxn>
              <a:cxn ang="0">
                <a:pos x="17" y="280"/>
              </a:cxn>
              <a:cxn ang="0">
                <a:pos x="17" y="280"/>
              </a:cxn>
              <a:cxn ang="0">
                <a:pos x="17" y="249"/>
              </a:cxn>
              <a:cxn ang="0">
                <a:pos x="17" y="222"/>
              </a:cxn>
              <a:cxn ang="0">
                <a:pos x="11" y="161"/>
              </a:cxn>
              <a:cxn ang="0">
                <a:pos x="12" y="119"/>
              </a:cxn>
              <a:cxn ang="0">
                <a:pos x="11" y="82"/>
              </a:cxn>
              <a:cxn ang="0">
                <a:pos x="13" y="46"/>
              </a:cxn>
              <a:cxn ang="0">
                <a:pos x="493" y="617"/>
              </a:cxn>
              <a:cxn ang="0">
                <a:pos x="61" y="636"/>
              </a:cxn>
              <a:cxn ang="0">
                <a:pos x="31" y="593"/>
              </a:cxn>
              <a:cxn ang="0">
                <a:pos x="26" y="559"/>
              </a:cxn>
              <a:cxn ang="0">
                <a:pos x="32" y="527"/>
              </a:cxn>
              <a:cxn ang="0">
                <a:pos x="34" y="490"/>
              </a:cxn>
              <a:cxn ang="0">
                <a:pos x="32" y="458"/>
              </a:cxn>
              <a:cxn ang="0">
                <a:pos x="26" y="444"/>
              </a:cxn>
              <a:cxn ang="0">
                <a:pos x="26" y="414"/>
              </a:cxn>
              <a:cxn ang="0">
                <a:pos x="31" y="387"/>
              </a:cxn>
              <a:cxn ang="0">
                <a:pos x="35" y="359"/>
              </a:cxn>
              <a:cxn ang="0">
                <a:pos x="26" y="328"/>
              </a:cxn>
              <a:cxn ang="0">
                <a:pos x="26" y="297"/>
              </a:cxn>
              <a:cxn ang="0">
                <a:pos x="26" y="267"/>
              </a:cxn>
              <a:cxn ang="0">
                <a:pos x="26" y="237"/>
              </a:cxn>
              <a:cxn ang="0">
                <a:pos x="26" y="203"/>
              </a:cxn>
              <a:cxn ang="0">
                <a:pos x="26" y="176"/>
              </a:cxn>
              <a:cxn ang="0">
                <a:pos x="31" y="146"/>
              </a:cxn>
              <a:cxn ang="0">
                <a:pos x="32" y="104"/>
              </a:cxn>
              <a:cxn ang="0">
                <a:pos x="26" y="64"/>
              </a:cxn>
              <a:cxn ang="0">
                <a:pos x="38" y="32"/>
              </a:cxn>
              <a:cxn ang="0">
                <a:pos x="67" y="9"/>
              </a:cxn>
              <a:cxn ang="0">
                <a:pos x="493" y="35"/>
              </a:cxn>
            </a:cxnLst>
            <a:rect l="0" t="0" r="r" b="b"/>
            <a:pathLst>
              <a:path w="503" h="644">
                <a:moveTo>
                  <a:pt x="498" y="17"/>
                </a:moveTo>
                <a:lnTo>
                  <a:pt x="498" y="17"/>
                </a:lnTo>
                <a:lnTo>
                  <a:pt x="495" y="13"/>
                </a:lnTo>
                <a:lnTo>
                  <a:pt x="493" y="10"/>
                </a:lnTo>
                <a:lnTo>
                  <a:pt x="489" y="8"/>
                </a:lnTo>
                <a:lnTo>
                  <a:pt x="486" y="5"/>
                </a:lnTo>
                <a:lnTo>
                  <a:pt x="478" y="2"/>
                </a:lnTo>
                <a:lnTo>
                  <a:pt x="469" y="1"/>
                </a:lnTo>
                <a:lnTo>
                  <a:pt x="460" y="0"/>
                </a:lnTo>
                <a:lnTo>
                  <a:pt x="450" y="0"/>
                </a:lnTo>
                <a:lnTo>
                  <a:pt x="433" y="1"/>
                </a:lnTo>
                <a:lnTo>
                  <a:pt x="433" y="1"/>
                </a:lnTo>
                <a:lnTo>
                  <a:pt x="314" y="1"/>
                </a:lnTo>
                <a:lnTo>
                  <a:pt x="314" y="1"/>
                </a:lnTo>
                <a:lnTo>
                  <a:pt x="67" y="1"/>
                </a:lnTo>
                <a:lnTo>
                  <a:pt x="67" y="1"/>
                </a:lnTo>
                <a:lnTo>
                  <a:pt x="51" y="1"/>
                </a:lnTo>
                <a:lnTo>
                  <a:pt x="51" y="1"/>
                </a:lnTo>
                <a:lnTo>
                  <a:pt x="45" y="1"/>
                </a:lnTo>
                <a:lnTo>
                  <a:pt x="39" y="3"/>
                </a:lnTo>
                <a:lnTo>
                  <a:pt x="34" y="6"/>
                </a:lnTo>
                <a:lnTo>
                  <a:pt x="29" y="9"/>
                </a:lnTo>
                <a:lnTo>
                  <a:pt x="25" y="13"/>
                </a:lnTo>
                <a:lnTo>
                  <a:pt x="22" y="18"/>
                </a:lnTo>
                <a:lnTo>
                  <a:pt x="19" y="24"/>
                </a:lnTo>
                <a:lnTo>
                  <a:pt x="18" y="30"/>
                </a:lnTo>
                <a:lnTo>
                  <a:pt x="18" y="30"/>
                </a:lnTo>
                <a:lnTo>
                  <a:pt x="12" y="32"/>
                </a:lnTo>
                <a:lnTo>
                  <a:pt x="8" y="36"/>
                </a:lnTo>
                <a:lnTo>
                  <a:pt x="8" y="36"/>
                </a:lnTo>
                <a:lnTo>
                  <a:pt x="6" y="39"/>
                </a:lnTo>
                <a:lnTo>
                  <a:pt x="4" y="42"/>
                </a:lnTo>
                <a:lnTo>
                  <a:pt x="4" y="45"/>
                </a:lnTo>
                <a:lnTo>
                  <a:pt x="4" y="49"/>
                </a:lnTo>
                <a:lnTo>
                  <a:pt x="4" y="49"/>
                </a:lnTo>
                <a:lnTo>
                  <a:pt x="7" y="53"/>
                </a:lnTo>
                <a:lnTo>
                  <a:pt x="10" y="56"/>
                </a:lnTo>
                <a:lnTo>
                  <a:pt x="13" y="58"/>
                </a:lnTo>
                <a:lnTo>
                  <a:pt x="17" y="60"/>
                </a:lnTo>
                <a:lnTo>
                  <a:pt x="17" y="60"/>
                </a:lnTo>
                <a:lnTo>
                  <a:pt x="17" y="65"/>
                </a:lnTo>
                <a:lnTo>
                  <a:pt x="17" y="65"/>
                </a:lnTo>
                <a:lnTo>
                  <a:pt x="11" y="66"/>
                </a:lnTo>
                <a:lnTo>
                  <a:pt x="6" y="70"/>
                </a:lnTo>
                <a:lnTo>
                  <a:pt x="6" y="70"/>
                </a:lnTo>
                <a:lnTo>
                  <a:pt x="3" y="73"/>
                </a:lnTo>
                <a:lnTo>
                  <a:pt x="2" y="78"/>
                </a:lnTo>
                <a:lnTo>
                  <a:pt x="2" y="83"/>
                </a:lnTo>
                <a:lnTo>
                  <a:pt x="3" y="87"/>
                </a:lnTo>
                <a:lnTo>
                  <a:pt x="3" y="87"/>
                </a:lnTo>
                <a:lnTo>
                  <a:pt x="6" y="91"/>
                </a:lnTo>
                <a:lnTo>
                  <a:pt x="9" y="94"/>
                </a:lnTo>
                <a:lnTo>
                  <a:pt x="13" y="97"/>
                </a:lnTo>
                <a:lnTo>
                  <a:pt x="17" y="99"/>
                </a:lnTo>
                <a:lnTo>
                  <a:pt x="17" y="99"/>
                </a:lnTo>
                <a:lnTo>
                  <a:pt x="17" y="102"/>
                </a:lnTo>
                <a:lnTo>
                  <a:pt x="17" y="102"/>
                </a:lnTo>
                <a:lnTo>
                  <a:pt x="13" y="103"/>
                </a:lnTo>
                <a:lnTo>
                  <a:pt x="9" y="104"/>
                </a:lnTo>
                <a:lnTo>
                  <a:pt x="6" y="107"/>
                </a:lnTo>
                <a:lnTo>
                  <a:pt x="3" y="110"/>
                </a:lnTo>
                <a:lnTo>
                  <a:pt x="3" y="110"/>
                </a:lnTo>
                <a:lnTo>
                  <a:pt x="1" y="114"/>
                </a:lnTo>
                <a:lnTo>
                  <a:pt x="1" y="118"/>
                </a:lnTo>
                <a:lnTo>
                  <a:pt x="2" y="121"/>
                </a:lnTo>
                <a:lnTo>
                  <a:pt x="4" y="124"/>
                </a:lnTo>
                <a:lnTo>
                  <a:pt x="7" y="126"/>
                </a:lnTo>
                <a:lnTo>
                  <a:pt x="10" y="128"/>
                </a:lnTo>
                <a:lnTo>
                  <a:pt x="17" y="131"/>
                </a:lnTo>
                <a:lnTo>
                  <a:pt x="17" y="131"/>
                </a:lnTo>
                <a:lnTo>
                  <a:pt x="17" y="144"/>
                </a:lnTo>
                <a:lnTo>
                  <a:pt x="17" y="144"/>
                </a:lnTo>
                <a:lnTo>
                  <a:pt x="14" y="145"/>
                </a:lnTo>
                <a:lnTo>
                  <a:pt x="10" y="146"/>
                </a:lnTo>
                <a:lnTo>
                  <a:pt x="7" y="149"/>
                </a:lnTo>
                <a:lnTo>
                  <a:pt x="5" y="151"/>
                </a:lnTo>
                <a:lnTo>
                  <a:pt x="5" y="151"/>
                </a:lnTo>
                <a:lnTo>
                  <a:pt x="3" y="155"/>
                </a:lnTo>
                <a:lnTo>
                  <a:pt x="2" y="158"/>
                </a:lnTo>
                <a:lnTo>
                  <a:pt x="2" y="161"/>
                </a:lnTo>
                <a:lnTo>
                  <a:pt x="3" y="165"/>
                </a:lnTo>
                <a:lnTo>
                  <a:pt x="3" y="165"/>
                </a:lnTo>
                <a:lnTo>
                  <a:pt x="5" y="168"/>
                </a:lnTo>
                <a:lnTo>
                  <a:pt x="9" y="171"/>
                </a:lnTo>
                <a:lnTo>
                  <a:pt x="13" y="173"/>
                </a:lnTo>
                <a:lnTo>
                  <a:pt x="17" y="174"/>
                </a:lnTo>
                <a:lnTo>
                  <a:pt x="17" y="174"/>
                </a:lnTo>
                <a:lnTo>
                  <a:pt x="17" y="175"/>
                </a:lnTo>
                <a:lnTo>
                  <a:pt x="17" y="175"/>
                </a:lnTo>
                <a:lnTo>
                  <a:pt x="14" y="176"/>
                </a:lnTo>
                <a:lnTo>
                  <a:pt x="10" y="178"/>
                </a:lnTo>
                <a:lnTo>
                  <a:pt x="10" y="178"/>
                </a:lnTo>
                <a:lnTo>
                  <a:pt x="8" y="181"/>
                </a:lnTo>
                <a:lnTo>
                  <a:pt x="6" y="184"/>
                </a:lnTo>
                <a:lnTo>
                  <a:pt x="6" y="187"/>
                </a:lnTo>
                <a:lnTo>
                  <a:pt x="7" y="190"/>
                </a:lnTo>
                <a:lnTo>
                  <a:pt x="8" y="193"/>
                </a:lnTo>
                <a:lnTo>
                  <a:pt x="11" y="196"/>
                </a:lnTo>
                <a:lnTo>
                  <a:pt x="14" y="198"/>
                </a:lnTo>
                <a:lnTo>
                  <a:pt x="17" y="200"/>
                </a:lnTo>
                <a:lnTo>
                  <a:pt x="17" y="200"/>
                </a:lnTo>
                <a:lnTo>
                  <a:pt x="17" y="202"/>
                </a:lnTo>
                <a:lnTo>
                  <a:pt x="17" y="202"/>
                </a:lnTo>
                <a:lnTo>
                  <a:pt x="14" y="203"/>
                </a:lnTo>
                <a:lnTo>
                  <a:pt x="10" y="204"/>
                </a:lnTo>
                <a:lnTo>
                  <a:pt x="7" y="205"/>
                </a:lnTo>
                <a:lnTo>
                  <a:pt x="4" y="208"/>
                </a:lnTo>
                <a:lnTo>
                  <a:pt x="4" y="208"/>
                </a:lnTo>
                <a:lnTo>
                  <a:pt x="2" y="213"/>
                </a:lnTo>
                <a:lnTo>
                  <a:pt x="2" y="216"/>
                </a:lnTo>
                <a:lnTo>
                  <a:pt x="3" y="220"/>
                </a:lnTo>
                <a:lnTo>
                  <a:pt x="4" y="223"/>
                </a:lnTo>
                <a:lnTo>
                  <a:pt x="7" y="226"/>
                </a:lnTo>
                <a:lnTo>
                  <a:pt x="10" y="228"/>
                </a:lnTo>
                <a:lnTo>
                  <a:pt x="14" y="230"/>
                </a:lnTo>
                <a:lnTo>
                  <a:pt x="17" y="231"/>
                </a:lnTo>
                <a:lnTo>
                  <a:pt x="17" y="231"/>
                </a:lnTo>
                <a:lnTo>
                  <a:pt x="17" y="234"/>
                </a:lnTo>
                <a:lnTo>
                  <a:pt x="17" y="234"/>
                </a:lnTo>
                <a:lnTo>
                  <a:pt x="13" y="234"/>
                </a:lnTo>
                <a:lnTo>
                  <a:pt x="9" y="234"/>
                </a:lnTo>
                <a:lnTo>
                  <a:pt x="5" y="236"/>
                </a:lnTo>
                <a:lnTo>
                  <a:pt x="2" y="239"/>
                </a:lnTo>
                <a:lnTo>
                  <a:pt x="2" y="239"/>
                </a:lnTo>
                <a:lnTo>
                  <a:pt x="0" y="243"/>
                </a:lnTo>
                <a:lnTo>
                  <a:pt x="0" y="246"/>
                </a:lnTo>
                <a:lnTo>
                  <a:pt x="2" y="249"/>
                </a:lnTo>
                <a:lnTo>
                  <a:pt x="4" y="251"/>
                </a:lnTo>
                <a:lnTo>
                  <a:pt x="7" y="254"/>
                </a:lnTo>
                <a:lnTo>
                  <a:pt x="10" y="256"/>
                </a:lnTo>
                <a:lnTo>
                  <a:pt x="17" y="258"/>
                </a:lnTo>
                <a:lnTo>
                  <a:pt x="17" y="258"/>
                </a:lnTo>
                <a:lnTo>
                  <a:pt x="17" y="266"/>
                </a:lnTo>
                <a:lnTo>
                  <a:pt x="17" y="266"/>
                </a:lnTo>
                <a:lnTo>
                  <a:pt x="12" y="266"/>
                </a:lnTo>
                <a:lnTo>
                  <a:pt x="12" y="266"/>
                </a:lnTo>
                <a:lnTo>
                  <a:pt x="9" y="268"/>
                </a:lnTo>
                <a:lnTo>
                  <a:pt x="6" y="269"/>
                </a:lnTo>
                <a:lnTo>
                  <a:pt x="4" y="272"/>
                </a:lnTo>
                <a:lnTo>
                  <a:pt x="3" y="275"/>
                </a:lnTo>
                <a:lnTo>
                  <a:pt x="3" y="275"/>
                </a:lnTo>
                <a:lnTo>
                  <a:pt x="2" y="278"/>
                </a:lnTo>
                <a:lnTo>
                  <a:pt x="3" y="281"/>
                </a:lnTo>
                <a:lnTo>
                  <a:pt x="5" y="283"/>
                </a:lnTo>
                <a:lnTo>
                  <a:pt x="7" y="285"/>
                </a:lnTo>
                <a:lnTo>
                  <a:pt x="12" y="288"/>
                </a:lnTo>
                <a:lnTo>
                  <a:pt x="17" y="289"/>
                </a:lnTo>
                <a:lnTo>
                  <a:pt x="17" y="289"/>
                </a:lnTo>
                <a:lnTo>
                  <a:pt x="17" y="296"/>
                </a:lnTo>
                <a:lnTo>
                  <a:pt x="17" y="296"/>
                </a:lnTo>
                <a:lnTo>
                  <a:pt x="14" y="296"/>
                </a:lnTo>
                <a:lnTo>
                  <a:pt x="10" y="297"/>
                </a:lnTo>
                <a:lnTo>
                  <a:pt x="7" y="299"/>
                </a:lnTo>
                <a:lnTo>
                  <a:pt x="4" y="302"/>
                </a:lnTo>
                <a:lnTo>
                  <a:pt x="4" y="302"/>
                </a:lnTo>
                <a:lnTo>
                  <a:pt x="3" y="305"/>
                </a:lnTo>
                <a:lnTo>
                  <a:pt x="2" y="308"/>
                </a:lnTo>
                <a:lnTo>
                  <a:pt x="3" y="311"/>
                </a:lnTo>
                <a:lnTo>
                  <a:pt x="5" y="313"/>
                </a:lnTo>
                <a:lnTo>
                  <a:pt x="11" y="317"/>
                </a:lnTo>
                <a:lnTo>
                  <a:pt x="17" y="319"/>
                </a:lnTo>
                <a:lnTo>
                  <a:pt x="17" y="319"/>
                </a:lnTo>
                <a:lnTo>
                  <a:pt x="17" y="327"/>
                </a:lnTo>
                <a:lnTo>
                  <a:pt x="17" y="327"/>
                </a:lnTo>
                <a:lnTo>
                  <a:pt x="14" y="327"/>
                </a:lnTo>
                <a:lnTo>
                  <a:pt x="14" y="327"/>
                </a:lnTo>
                <a:lnTo>
                  <a:pt x="11" y="328"/>
                </a:lnTo>
                <a:lnTo>
                  <a:pt x="8" y="330"/>
                </a:lnTo>
                <a:lnTo>
                  <a:pt x="5" y="332"/>
                </a:lnTo>
                <a:lnTo>
                  <a:pt x="4" y="335"/>
                </a:lnTo>
                <a:lnTo>
                  <a:pt x="4" y="335"/>
                </a:lnTo>
                <a:lnTo>
                  <a:pt x="4" y="338"/>
                </a:lnTo>
                <a:lnTo>
                  <a:pt x="4" y="341"/>
                </a:lnTo>
                <a:lnTo>
                  <a:pt x="6" y="343"/>
                </a:lnTo>
                <a:lnTo>
                  <a:pt x="7" y="345"/>
                </a:lnTo>
                <a:lnTo>
                  <a:pt x="12" y="348"/>
                </a:lnTo>
                <a:lnTo>
                  <a:pt x="17" y="350"/>
                </a:lnTo>
                <a:lnTo>
                  <a:pt x="17" y="350"/>
                </a:lnTo>
                <a:lnTo>
                  <a:pt x="17" y="353"/>
                </a:lnTo>
                <a:lnTo>
                  <a:pt x="17" y="353"/>
                </a:lnTo>
                <a:lnTo>
                  <a:pt x="14" y="353"/>
                </a:lnTo>
                <a:lnTo>
                  <a:pt x="11" y="353"/>
                </a:lnTo>
                <a:lnTo>
                  <a:pt x="8" y="355"/>
                </a:lnTo>
                <a:lnTo>
                  <a:pt x="6" y="358"/>
                </a:lnTo>
                <a:lnTo>
                  <a:pt x="6" y="358"/>
                </a:lnTo>
                <a:lnTo>
                  <a:pt x="4" y="361"/>
                </a:lnTo>
                <a:lnTo>
                  <a:pt x="4" y="364"/>
                </a:lnTo>
                <a:lnTo>
                  <a:pt x="4" y="367"/>
                </a:lnTo>
                <a:lnTo>
                  <a:pt x="6" y="370"/>
                </a:lnTo>
                <a:lnTo>
                  <a:pt x="11" y="376"/>
                </a:lnTo>
                <a:lnTo>
                  <a:pt x="17" y="379"/>
                </a:lnTo>
                <a:lnTo>
                  <a:pt x="17" y="379"/>
                </a:lnTo>
                <a:lnTo>
                  <a:pt x="17" y="383"/>
                </a:lnTo>
                <a:lnTo>
                  <a:pt x="17" y="383"/>
                </a:lnTo>
                <a:lnTo>
                  <a:pt x="11" y="384"/>
                </a:lnTo>
                <a:lnTo>
                  <a:pt x="8" y="385"/>
                </a:lnTo>
                <a:lnTo>
                  <a:pt x="5" y="386"/>
                </a:lnTo>
                <a:lnTo>
                  <a:pt x="5" y="386"/>
                </a:lnTo>
                <a:lnTo>
                  <a:pt x="2" y="389"/>
                </a:lnTo>
                <a:lnTo>
                  <a:pt x="1" y="393"/>
                </a:lnTo>
                <a:lnTo>
                  <a:pt x="2" y="396"/>
                </a:lnTo>
                <a:lnTo>
                  <a:pt x="4" y="399"/>
                </a:lnTo>
                <a:lnTo>
                  <a:pt x="7" y="402"/>
                </a:lnTo>
                <a:lnTo>
                  <a:pt x="10" y="405"/>
                </a:lnTo>
                <a:lnTo>
                  <a:pt x="17" y="408"/>
                </a:lnTo>
                <a:lnTo>
                  <a:pt x="17" y="408"/>
                </a:lnTo>
                <a:lnTo>
                  <a:pt x="17" y="413"/>
                </a:lnTo>
                <a:lnTo>
                  <a:pt x="17" y="413"/>
                </a:lnTo>
                <a:lnTo>
                  <a:pt x="14" y="413"/>
                </a:lnTo>
                <a:lnTo>
                  <a:pt x="10" y="414"/>
                </a:lnTo>
                <a:lnTo>
                  <a:pt x="7" y="415"/>
                </a:lnTo>
                <a:lnTo>
                  <a:pt x="4" y="418"/>
                </a:lnTo>
                <a:lnTo>
                  <a:pt x="4" y="418"/>
                </a:lnTo>
                <a:lnTo>
                  <a:pt x="2" y="421"/>
                </a:lnTo>
                <a:lnTo>
                  <a:pt x="2" y="424"/>
                </a:lnTo>
                <a:lnTo>
                  <a:pt x="2" y="427"/>
                </a:lnTo>
                <a:lnTo>
                  <a:pt x="4" y="430"/>
                </a:lnTo>
                <a:lnTo>
                  <a:pt x="7" y="432"/>
                </a:lnTo>
                <a:lnTo>
                  <a:pt x="10" y="434"/>
                </a:lnTo>
                <a:lnTo>
                  <a:pt x="17" y="437"/>
                </a:lnTo>
                <a:lnTo>
                  <a:pt x="17" y="437"/>
                </a:lnTo>
                <a:lnTo>
                  <a:pt x="17" y="444"/>
                </a:lnTo>
                <a:lnTo>
                  <a:pt x="17" y="444"/>
                </a:lnTo>
                <a:lnTo>
                  <a:pt x="13" y="446"/>
                </a:lnTo>
                <a:lnTo>
                  <a:pt x="10" y="448"/>
                </a:lnTo>
                <a:lnTo>
                  <a:pt x="10" y="448"/>
                </a:lnTo>
                <a:lnTo>
                  <a:pt x="7" y="450"/>
                </a:lnTo>
                <a:lnTo>
                  <a:pt x="5" y="454"/>
                </a:lnTo>
                <a:lnTo>
                  <a:pt x="4" y="457"/>
                </a:lnTo>
                <a:lnTo>
                  <a:pt x="4" y="460"/>
                </a:lnTo>
                <a:lnTo>
                  <a:pt x="4" y="460"/>
                </a:lnTo>
                <a:lnTo>
                  <a:pt x="6" y="464"/>
                </a:lnTo>
                <a:lnTo>
                  <a:pt x="9" y="467"/>
                </a:lnTo>
                <a:lnTo>
                  <a:pt x="13" y="469"/>
                </a:lnTo>
                <a:lnTo>
                  <a:pt x="17" y="471"/>
                </a:lnTo>
                <a:lnTo>
                  <a:pt x="17" y="471"/>
                </a:lnTo>
                <a:lnTo>
                  <a:pt x="17" y="476"/>
                </a:lnTo>
                <a:lnTo>
                  <a:pt x="17" y="476"/>
                </a:lnTo>
                <a:lnTo>
                  <a:pt x="13" y="477"/>
                </a:lnTo>
                <a:lnTo>
                  <a:pt x="10" y="478"/>
                </a:lnTo>
                <a:lnTo>
                  <a:pt x="6" y="480"/>
                </a:lnTo>
                <a:lnTo>
                  <a:pt x="3" y="484"/>
                </a:lnTo>
                <a:lnTo>
                  <a:pt x="3" y="484"/>
                </a:lnTo>
                <a:lnTo>
                  <a:pt x="1" y="488"/>
                </a:lnTo>
                <a:lnTo>
                  <a:pt x="1" y="492"/>
                </a:lnTo>
                <a:lnTo>
                  <a:pt x="2" y="495"/>
                </a:lnTo>
                <a:lnTo>
                  <a:pt x="4" y="497"/>
                </a:lnTo>
                <a:lnTo>
                  <a:pt x="7" y="499"/>
                </a:lnTo>
                <a:lnTo>
                  <a:pt x="10" y="501"/>
                </a:lnTo>
                <a:lnTo>
                  <a:pt x="17" y="504"/>
                </a:lnTo>
                <a:lnTo>
                  <a:pt x="17" y="504"/>
                </a:lnTo>
                <a:lnTo>
                  <a:pt x="17" y="514"/>
                </a:lnTo>
                <a:lnTo>
                  <a:pt x="17" y="514"/>
                </a:lnTo>
                <a:lnTo>
                  <a:pt x="13" y="514"/>
                </a:lnTo>
                <a:lnTo>
                  <a:pt x="10" y="516"/>
                </a:lnTo>
                <a:lnTo>
                  <a:pt x="6" y="518"/>
                </a:lnTo>
                <a:lnTo>
                  <a:pt x="4" y="521"/>
                </a:lnTo>
                <a:lnTo>
                  <a:pt x="4" y="521"/>
                </a:lnTo>
                <a:lnTo>
                  <a:pt x="2" y="524"/>
                </a:lnTo>
                <a:lnTo>
                  <a:pt x="2" y="527"/>
                </a:lnTo>
                <a:lnTo>
                  <a:pt x="4" y="530"/>
                </a:lnTo>
                <a:lnTo>
                  <a:pt x="6" y="532"/>
                </a:lnTo>
                <a:lnTo>
                  <a:pt x="11" y="537"/>
                </a:lnTo>
                <a:lnTo>
                  <a:pt x="17" y="539"/>
                </a:lnTo>
                <a:lnTo>
                  <a:pt x="17" y="539"/>
                </a:lnTo>
                <a:lnTo>
                  <a:pt x="17" y="549"/>
                </a:lnTo>
                <a:lnTo>
                  <a:pt x="17" y="549"/>
                </a:lnTo>
                <a:lnTo>
                  <a:pt x="14" y="549"/>
                </a:lnTo>
                <a:lnTo>
                  <a:pt x="12" y="550"/>
                </a:lnTo>
                <a:lnTo>
                  <a:pt x="9" y="552"/>
                </a:lnTo>
                <a:lnTo>
                  <a:pt x="7" y="554"/>
                </a:lnTo>
                <a:lnTo>
                  <a:pt x="7" y="554"/>
                </a:lnTo>
                <a:lnTo>
                  <a:pt x="6" y="557"/>
                </a:lnTo>
                <a:lnTo>
                  <a:pt x="6" y="560"/>
                </a:lnTo>
                <a:lnTo>
                  <a:pt x="6" y="563"/>
                </a:lnTo>
                <a:lnTo>
                  <a:pt x="8" y="565"/>
                </a:lnTo>
                <a:lnTo>
                  <a:pt x="12" y="569"/>
                </a:lnTo>
                <a:lnTo>
                  <a:pt x="17" y="572"/>
                </a:lnTo>
                <a:lnTo>
                  <a:pt x="17" y="572"/>
                </a:lnTo>
                <a:lnTo>
                  <a:pt x="17" y="580"/>
                </a:lnTo>
                <a:lnTo>
                  <a:pt x="17" y="580"/>
                </a:lnTo>
                <a:lnTo>
                  <a:pt x="12" y="581"/>
                </a:lnTo>
                <a:lnTo>
                  <a:pt x="8" y="584"/>
                </a:lnTo>
                <a:lnTo>
                  <a:pt x="8" y="584"/>
                </a:lnTo>
                <a:lnTo>
                  <a:pt x="6" y="587"/>
                </a:lnTo>
                <a:lnTo>
                  <a:pt x="5" y="590"/>
                </a:lnTo>
                <a:lnTo>
                  <a:pt x="5" y="593"/>
                </a:lnTo>
                <a:lnTo>
                  <a:pt x="7" y="596"/>
                </a:lnTo>
                <a:lnTo>
                  <a:pt x="9" y="599"/>
                </a:lnTo>
                <a:lnTo>
                  <a:pt x="11" y="601"/>
                </a:lnTo>
                <a:lnTo>
                  <a:pt x="17" y="605"/>
                </a:lnTo>
                <a:lnTo>
                  <a:pt x="17" y="605"/>
                </a:lnTo>
                <a:lnTo>
                  <a:pt x="19" y="616"/>
                </a:lnTo>
                <a:lnTo>
                  <a:pt x="20" y="621"/>
                </a:lnTo>
                <a:lnTo>
                  <a:pt x="22" y="626"/>
                </a:lnTo>
                <a:lnTo>
                  <a:pt x="24" y="631"/>
                </a:lnTo>
                <a:lnTo>
                  <a:pt x="28" y="635"/>
                </a:lnTo>
                <a:lnTo>
                  <a:pt x="32" y="638"/>
                </a:lnTo>
                <a:lnTo>
                  <a:pt x="37" y="642"/>
                </a:lnTo>
                <a:lnTo>
                  <a:pt x="37" y="642"/>
                </a:lnTo>
                <a:lnTo>
                  <a:pt x="43" y="644"/>
                </a:lnTo>
                <a:lnTo>
                  <a:pt x="49" y="644"/>
                </a:lnTo>
                <a:lnTo>
                  <a:pt x="62" y="644"/>
                </a:lnTo>
                <a:lnTo>
                  <a:pt x="62" y="644"/>
                </a:lnTo>
                <a:lnTo>
                  <a:pt x="99" y="644"/>
                </a:lnTo>
                <a:lnTo>
                  <a:pt x="99" y="644"/>
                </a:lnTo>
                <a:lnTo>
                  <a:pt x="368" y="644"/>
                </a:lnTo>
                <a:lnTo>
                  <a:pt x="368" y="644"/>
                </a:lnTo>
                <a:lnTo>
                  <a:pt x="452" y="644"/>
                </a:lnTo>
                <a:lnTo>
                  <a:pt x="452" y="644"/>
                </a:lnTo>
                <a:lnTo>
                  <a:pt x="462" y="644"/>
                </a:lnTo>
                <a:lnTo>
                  <a:pt x="470" y="643"/>
                </a:lnTo>
                <a:lnTo>
                  <a:pt x="478" y="642"/>
                </a:lnTo>
                <a:lnTo>
                  <a:pt x="485" y="639"/>
                </a:lnTo>
                <a:lnTo>
                  <a:pt x="492" y="635"/>
                </a:lnTo>
                <a:lnTo>
                  <a:pt x="497" y="629"/>
                </a:lnTo>
                <a:lnTo>
                  <a:pt x="500" y="622"/>
                </a:lnTo>
                <a:lnTo>
                  <a:pt x="502" y="611"/>
                </a:lnTo>
                <a:lnTo>
                  <a:pt x="502" y="611"/>
                </a:lnTo>
                <a:lnTo>
                  <a:pt x="502" y="610"/>
                </a:lnTo>
                <a:lnTo>
                  <a:pt x="502" y="610"/>
                </a:lnTo>
                <a:lnTo>
                  <a:pt x="502" y="173"/>
                </a:lnTo>
                <a:lnTo>
                  <a:pt x="502" y="173"/>
                </a:lnTo>
                <a:lnTo>
                  <a:pt x="502" y="70"/>
                </a:lnTo>
                <a:lnTo>
                  <a:pt x="502" y="70"/>
                </a:lnTo>
                <a:lnTo>
                  <a:pt x="503" y="42"/>
                </a:lnTo>
                <a:lnTo>
                  <a:pt x="501" y="29"/>
                </a:lnTo>
                <a:lnTo>
                  <a:pt x="500" y="23"/>
                </a:lnTo>
                <a:lnTo>
                  <a:pt x="498" y="17"/>
                </a:lnTo>
                <a:lnTo>
                  <a:pt x="498" y="17"/>
                </a:lnTo>
                <a:close/>
                <a:moveTo>
                  <a:pt x="17" y="595"/>
                </a:moveTo>
                <a:lnTo>
                  <a:pt x="17" y="595"/>
                </a:lnTo>
                <a:lnTo>
                  <a:pt x="15" y="594"/>
                </a:lnTo>
                <a:lnTo>
                  <a:pt x="15" y="594"/>
                </a:lnTo>
                <a:lnTo>
                  <a:pt x="14" y="592"/>
                </a:lnTo>
                <a:lnTo>
                  <a:pt x="14" y="591"/>
                </a:lnTo>
                <a:lnTo>
                  <a:pt x="16" y="589"/>
                </a:lnTo>
                <a:lnTo>
                  <a:pt x="16" y="589"/>
                </a:lnTo>
                <a:lnTo>
                  <a:pt x="17" y="589"/>
                </a:lnTo>
                <a:lnTo>
                  <a:pt x="17" y="589"/>
                </a:lnTo>
                <a:lnTo>
                  <a:pt x="17" y="595"/>
                </a:lnTo>
                <a:lnTo>
                  <a:pt x="17" y="595"/>
                </a:lnTo>
                <a:close/>
                <a:moveTo>
                  <a:pt x="17" y="563"/>
                </a:moveTo>
                <a:lnTo>
                  <a:pt x="17" y="563"/>
                </a:lnTo>
                <a:lnTo>
                  <a:pt x="15" y="561"/>
                </a:lnTo>
                <a:lnTo>
                  <a:pt x="15" y="561"/>
                </a:lnTo>
                <a:lnTo>
                  <a:pt x="15" y="559"/>
                </a:lnTo>
                <a:lnTo>
                  <a:pt x="15" y="559"/>
                </a:lnTo>
                <a:lnTo>
                  <a:pt x="15" y="558"/>
                </a:lnTo>
                <a:lnTo>
                  <a:pt x="15" y="558"/>
                </a:lnTo>
                <a:lnTo>
                  <a:pt x="17" y="557"/>
                </a:lnTo>
                <a:lnTo>
                  <a:pt x="17" y="557"/>
                </a:lnTo>
                <a:lnTo>
                  <a:pt x="17" y="563"/>
                </a:lnTo>
                <a:lnTo>
                  <a:pt x="17" y="563"/>
                </a:lnTo>
                <a:close/>
                <a:moveTo>
                  <a:pt x="17" y="529"/>
                </a:moveTo>
                <a:lnTo>
                  <a:pt x="17" y="529"/>
                </a:lnTo>
                <a:lnTo>
                  <a:pt x="14" y="528"/>
                </a:lnTo>
                <a:lnTo>
                  <a:pt x="14" y="528"/>
                </a:lnTo>
                <a:lnTo>
                  <a:pt x="11" y="525"/>
                </a:lnTo>
                <a:lnTo>
                  <a:pt x="11" y="525"/>
                </a:lnTo>
                <a:lnTo>
                  <a:pt x="11" y="525"/>
                </a:lnTo>
                <a:lnTo>
                  <a:pt x="11" y="525"/>
                </a:lnTo>
                <a:lnTo>
                  <a:pt x="13" y="524"/>
                </a:lnTo>
                <a:lnTo>
                  <a:pt x="13" y="524"/>
                </a:lnTo>
                <a:lnTo>
                  <a:pt x="15" y="523"/>
                </a:lnTo>
                <a:lnTo>
                  <a:pt x="17" y="523"/>
                </a:lnTo>
                <a:lnTo>
                  <a:pt x="17" y="523"/>
                </a:lnTo>
                <a:lnTo>
                  <a:pt x="17" y="529"/>
                </a:lnTo>
                <a:lnTo>
                  <a:pt x="17" y="529"/>
                </a:lnTo>
                <a:close/>
                <a:moveTo>
                  <a:pt x="17" y="495"/>
                </a:moveTo>
                <a:lnTo>
                  <a:pt x="17" y="495"/>
                </a:lnTo>
                <a:lnTo>
                  <a:pt x="14" y="494"/>
                </a:lnTo>
                <a:lnTo>
                  <a:pt x="12" y="492"/>
                </a:lnTo>
                <a:lnTo>
                  <a:pt x="10" y="490"/>
                </a:lnTo>
                <a:lnTo>
                  <a:pt x="11" y="488"/>
                </a:lnTo>
                <a:lnTo>
                  <a:pt x="11" y="488"/>
                </a:lnTo>
                <a:lnTo>
                  <a:pt x="14" y="485"/>
                </a:lnTo>
                <a:lnTo>
                  <a:pt x="17" y="485"/>
                </a:lnTo>
                <a:lnTo>
                  <a:pt x="17" y="485"/>
                </a:lnTo>
                <a:lnTo>
                  <a:pt x="17" y="495"/>
                </a:lnTo>
                <a:lnTo>
                  <a:pt x="17" y="495"/>
                </a:lnTo>
                <a:close/>
                <a:moveTo>
                  <a:pt x="17" y="461"/>
                </a:moveTo>
                <a:lnTo>
                  <a:pt x="17" y="461"/>
                </a:lnTo>
                <a:lnTo>
                  <a:pt x="15" y="460"/>
                </a:lnTo>
                <a:lnTo>
                  <a:pt x="15" y="460"/>
                </a:lnTo>
                <a:lnTo>
                  <a:pt x="13" y="459"/>
                </a:lnTo>
                <a:lnTo>
                  <a:pt x="13" y="459"/>
                </a:lnTo>
                <a:lnTo>
                  <a:pt x="13" y="458"/>
                </a:lnTo>
                <a:lnTo>
                  <a:pt x="13" y="458"/>
                </a:lnTo>
                <a:lnTo>
                  <a:pt x="12" y="458"/>
                </a:lnTo>
                <a:lnTo>
                  <a:pt x="12" y="458"/>
                </a:lnTo>
                <a:lnTo>
                  <a:pt x="12" y="458"/>
                </a:lnTo>
                <a:lnTo>
                  <a:pt x="12" y="458"/>
                </a:lnTo>
                <a:lnTo>
                  <a:pt x="13" y="457"/>
                </a:lnTo>
                <a:lnTo>
                  <a:pt x="13" y="457"/>
                </a:lnTo>
                <a:lnTo>
                  <a:pt x="15" y="456"/>
                </a:lnTo>
                <a:lnTo>
                  <a:pt x="15" y="456"/>
                </a:lnTo>
                <a:lnTo>
                  <a:pt x="17" y="454"/>
                </a:lnTo>
                <a:lnTo>
                  <a:pt x="17" y="454"/>
                </a:lnTo>
                <a:lnTo>
                  <a:pt x="17" y="461"/>
                </a:lnTo>
                <a:lnTo>
                  <a:pt x="17" y="461"/>
                </a:lnTo>
                <a:close/>
                <a:moveTo>
                  <a:pt x="17" y="428"/>
                </a:moveTo>
                <a:lnTo>
                  <a:pt x="17" y="428"/>
                </a:lnTo>
                <a:lnTo>
                  <a:pt x="14" y="427"/>
                </a:lnTo>
                <a:lnTo>
                  <a:pt x="12" y="425"/>
                </a:lnTo>
                <a:lnTo>
                  <a:pt x="11" y="424"/>
                </a:lnTo>
                <a:lnTo>
                  <a:pt x="11" y="423"/>
                </a:lnTo>
                <a:lnTo>
                  <a:pt x="14" y="422"/>
                </a:lnTo>
                <a:lnTo>
                  <a:pt x="14" y="422"/>
                </a:lnTo>
                <a:lnTo>
                  <a:pt x="17" y="421"/>
                </a:lnTo>
                <a:lnTo>
                  <a:pt x="17" y="421"/>
                </a:lnTo>
                <a:lnTo>
                  <a:pt x="17" y="428"/>
                </a:lnTo>
                <a:lnTo>
                  <a:pt x="17" y="428"/>
                </a:lnTo>
                <a:close/>
                <a:moveTo>
                  <a:pt x="17" y="398"/>
                </a:moveTo>
                <a:lnTo>
                  <a:pt x="17" y="398"/>
                </a:lnTo>
                <a:lnTo>
                  <a:pt x="12" y="395"/>
                </a:lnTo>
                <a:lnTo>
                  <a:pt x="11" y="393"/>
                </a:lnTo>
                <a:lnTo>
                  <a:pt x="11" y="392"/>
                </a:lnTo>
                <a:lnTo>
                  <a:pt x="12" y="392"/>
                </a:lnTo>
                <a:lnTo>
                  <a:pt x="12" y="392"/>
                </a:lnTo>
                <a:lnTo>
                  <a:pt x="17" y="392"/>
                </a:lnTo>
                <a:lnTo>
                  <a:pt x="17" y="392"/>
                </a:lnTo>
                <a:lnTo>
                  <a:pt x="17" y="398"/>
                </a:lnTo>
                <a:lnTo>
                  <a:pt x="17" y="398"/>
                </a:lnTo>
                <a:close/>
                <a:moveTo>
                  <a:pt x="17" y="368"/>
                </a:moveTo>
                <a:lnTo>
                  <a:pt x="17" y="368"/>
                </a:lnTo>
                <a:lnTo>
                  <a:pt x="15" y="367"/>
                </a:lnTo>
                <a:lnTo>
                  <a:pt x="13" y="365"/>
                </a:lnTo>
                <a:lnTo>
                  <a:pt x="13" y="363"/>
                </a:lnTo>
                <a:lnTo>
                  <a:pt x="14" y="362"/>
                </a:lnTo>
                <a:lnTo>
                  <a:pt x="14" y="362"/>
                </a:lnTo>
                <a:lnTo>
                  <a:pt x="16" y="361"/>
                </a:lnTo>
                <a:lnTo>
                  <a:pt x="17" y="361"/>
                </a:lnTo>
                <a:lnTo>
                  <a:pt x="17" y="361"/>
                </a:lnTo>
                <a:lnTo>
                  <a:pt x="17" y="368"/>
                </a:lnTo>
                <a:lnTo>
                  <a:pt x="17" y="368"/>
                </a:lnTo>
                <a:close/>
                <a:moveTo>
                  <a:pt x="17" y="341"/>
                </a:moveTo>
                <a:lnTo>
                  <a:pt x="17" y="341"/>
                </a:lnTo>
                <a:lnTo>
                  <a:pt x="14" y="339"/>
                </a:lnTo>
                <a:lnTo>
                  <a:pt x="13" y="338"/>
                </a:lnTo>
                <a:lnTo>
                  <a:pt x="12" y="337"/>
                </a:lnTo>
                <a:lnTo>
                  <a:pt x="12" y="337"/>
                </a:lnTo>
                <a:lnTo>
                  <a:pt x="13" y="336"/>
                </a:lnTo>
                <a:lnTo>
                  <a:pt x="14" y="336"/>
                </a:lnTo>
                <a:lnTo>
                  <a:pt x="17" y="336"/>
                </a:lnTo>
                <a:lnTo>
                  <a:pt x="17" y="336"/>
                </a:lnTo>
                <a:lnTo>
                  <a:pt x="17" y="341"/>
                </a:lnTo>
                <a:lnTo>
                  <a:pt x="17" y="341"/>
                </a:lnTo>
                <a:close/>
                <a:moveTo>
                  <a:pt x="17" y="310"/>
                </a:moveTo>
                <a:lnTo>
                  <a:pt x="17" y="310"/>
                </a:lnTo>
                <a:lnTo>
                  <a:pt x="14" y="309"/>
                </a:lnTo>
                <a:lnTo>
                  <a:pt x="14" y="309"/>
                </a:lnTo>
                <a:lnTo>
                  <a:pt x="12" y="308"/>
                </a:lnTo>
                <a:lnTo>
                  <a:pt x="11" y="307"/>
                </a:lnTo>
                <a:lnTo>
                  <a:pt x="14" y="305"/>
                </a:lnTo>
                <a:lnTo>
                  <a:pt x="14" y="305"/>
                </a:lnTo>
                <a:lnTo>
                  <a:pt x="17" y="304"/>
                </a:lnTo>
                <a:lnTo>
                  <a:pt x="17" y="304"/>
                </a:lnTo>
                <a:lnTo>
                  <a:pt x="17" y="310"/>
                </a:lnTo>
                <a:lnTo>
                  <a:pt x="17" y="310"/>
                </a:lnTo>
                <a:close/>
                <a:moveTo>
                  <a:pt x="17" y="280"/>
                </a:moveTo>
                <a:lnTo>
                  <a:pt x="17" y="280"/>
                </a:lnTo>
                <a:lnTo>
                  <a:pt x="14" y="279"/>
                </a:lnTo>
                <a:lnTo>
                  <a:pt x="14" y="279"/>
                </a:lnTo>
                <a:lnTo>
                  <a:pt x="12" y="277"/>
                </a:lnTo>
                <a:lnTo>
                  <a:pt x="12" y="277"/>
                </a:lnTo>
                <a:lnTo>
                  <a:pt x="11" y="277"/>
                </a:lnTo>
                <a:lnTo>
                  <a:pt x="11" y="277"/>
                </a:lnTo>
                <a:lnTo>
                  <a:pt x="11" y="277"/>
                </a:lnTo>
                <a:lnTo>
                  <a:pt x="12" y="276"/>
                </a:lnTo>
                <a:lnTo>
                  <a:pt x="13" y="275"/>
                </a:lnTo>
                <a:lnTo>
                  <a:pt x="16" y="274"/>
                </a:lnTo>
                <a:lnTo>
                  <a:pt x="16" y="274"/>
                </a:lnTo>
                <a:lnTo>
                  <a:pt x="17" y="274"/>
                </a:lnTo>
                <a:lnTo>
                  <a:pt x="17" y="274"/>
                </a:lnTo>
                <a:lnTo>
                  <a:pt x="17" y="280"/>
                </a:lnTo>
                <a:lnTo>
                  <a:pt x="17" y="280"/>
                </a:lnTo>
                <a:close/>
                <a:moveTo>
                  <a:pt x="17" y="249"/>
                </a:moveTo>
                <a:lnTo>
                  <a:pt x="17" y="249"/>
                </a:lnTo>
                <a:lnTo>
                  <a:pt x="12" y="247"/>
                </a:lnTo>
                <a:lnTo>
                  <a:pt x="12" y="247"/>
                </a:lnTo>
                <a:lnTo>
                  <a:pt x="10" y="245"/>
                </a:lnTo>
                <a:lnTo>
                  <a:pt x="10" y="245"/>
                </a:lnTo>
                <a:lnTo>
                  <a:pt x="9" y="244"/>
                </a:lnTo>
                <a:lnTo>
                  <a:pt x="9" y="244"/>
                </a:lnTo>
                <a:lnTo>
                  <a:pt x="13" y="243"/>
                </a:lnTo>
                <a:lnTo>
                  <a:pt x="17" y="243"/>
                </a:lnTo>
                <a:lnTo>
                  <a:pt x="17" y="243"/>
                </a:lnTo>
                <a:lnTo>
                  <a:pt x="17" y="249"/>
                </a:lnTo>
                <a:lnTo>
                  <a:pt x="17" y="249"/>
                </a:lnTo>
                <a:close/>
                <a:moveTo>
                  <a:pt x="17" y="222"/>
                </a:moveTo>
                <a:lnTo>
                  <a:pt x="17" y="222"/>
                </a:lnTo>
                <a:lnTo>
                  <a:pt x="14" y="220"/>
                </a:lnTo>
                <a:lnTo>
                  <a:pt x="11" y="218"/>
                </a:lnTo>
                <a:lnTo>
                  <a:pt x="11" y="217"/>
                </a:lnTo>
                <a:lnTo>
                  <a:pt x="11" y="216"/>
                </a:lnTo>
                <a:lnTo>
                  <a:pt x="11" y="214"/>
                </a:lnTo>
                <a:lnTo>
                  <a:pt x="13" y="213"/>
                </a:lnTo>
                <a:lnTo>
                  <a:pt x="13" y="213"/>
                </a:lnTo>
                <a:lnTo>
                  <a:pt x="15" y="212"/>
                </a:lnTo>
                <a:lnTo>
                  <a:pt x="17" y="212"/>
                </a:lnTo>
                <a:lnTo>
                  <a:pt x="17" y="212"/>
                </a:lnTo>
                <a:lnTo>
                  <a:pt x="17" y="222"/>
                </a:lnTo>
                <a:lnTo>
                  <a:pt x="17" y="222"/>
                </a:lnTo>
                <a:close/>
                <a:moveTo>
                  <a:pt x="17" y="190"/>
                </a:moveTo>
                <a:lnTo>
                  <a:pt x="17" y="190"/>
                </a:lnTo>
                <a:lnTo>
                  <a:pt x="16" y="189"/>
                </a:lnTo>
                <a:lnTo>
                  <a:pt x="15" y="187"/>
                </a:lnTo>
                <a:lnTo>
                  <a:pt x="15" y="185"/>
                </a:lnTo>
                <a:lnTo>
                  <a:pt x="17" y="184"/>
                </a:lnTo>
                <a:lnTo>
                  <a:pt x="17" y="184"/>
                </a:lnTo>
                <a:lnTo>
                  <a:pt x="17" y="190"/>
                </a:lnTo>
                <a:lnTo>
                  <a:pt x="17" y="190"/>
                </a:lnTo>
                <a:close/>
                <a:moveTo>
                  <a:pt x="17" y="165"/>
                </a:moveTo>
                <a:lnTo>
                  <a:pt x="17" y="165"/>
                </a:lnTo>
                <a:lnTo>
                  <a:pt x="13" y="163"/>
                </a:lnTo>
                <a:lnTo>
                  <a:pt x="11" y="161"/>
                </a:lnTo>
                <a:lnTo>
                  <a:pt x="11" y="161"/>
                </a:lnTo>
                <a:lnTo>
                  <a:pt x="10" y="159"/>
                </a:lnTo>
                <a:lnTo>
                  <a:pt x="10" y="159"/>
                </a:lnTo>
                <a:lnTo>
                  <a:pt x="11" y="158"/>
                </a:lnTo>
                <a:lnTo>
                  <a:pt x="12" y="156"/>
                </a:lnTo>
                <a:lnTo>
                  <a:pt x="12" y="156"/>
                </a:lnTo>
                <a:lnTo>
                  <a:pt x="14" y="154"/>
                </a:lnTo>
                <a:lnTo>
                  <a:pt x="17" y="153"/>
                </a:lnTo>
                <a:lnTo>
                  <a:pt x="17" y="153"/>
                </a:lnTo>
                <a:lnTo>
                  <a:pt x="17" y="165"/>
                </a:lnTo>
                <a:lnTo>
                  <a:pt x="17" y="165"/>
                </a:lnTo>
                <a:close/>
                <a:moveTo>
                  <a:pt x="17" y="121"/>
                </a:moveTo>
                <a:lnTo>
                  <a:pt x="17" y="121"/>
                </a:lnTo>
                <a:lnTo>
                  <a:pt x="12" y="119"/>
                </a:lnTo>
                <a:lnTo>
                  <a:pt x="12" y="119"/>
                </a:lnTo>
                <a:lnTo>
                  <a:pt x="11" y="118"/>
                </a:lnTo>
                <a:lnTo>
                  <a:pt x="10" y="117"/>
                </a:lnTo>
                <a:lnTo>
                  <a:pt x="10" y="115"/>
                </a:lnTo>
                <a:lnTo>
                  <a:pt x="12" y="113"/>
                </a:lnTo>
                <a:lnTo>
                  <a:pt x="12" y="113"/>
                </a:lnTo>
                <a:lnTo>
                  <a:pt x="14" y="111"/>
                </a:lnTo>
                <a:lnTo>
                  <a:pt x="17" y="110"/>
                </a:lnTo>
                <a:lnTo>
                  <a:pt x="17" y="110"/>
                </a:lnTo>
                <a:lnTo>
                  <a:pt x="17" y="121"/>
                </a:lnTo>
                <a:lnTo>
                  <a:pt x="17" y="121"/>
                </a:lnTo>
                <a:close/>
                <a:moveTo>
                  <a:pt x="17" y="89"/>
                </a:moveTo>
                <a:lnTo>
                  <a:pt x="17" y="89"/>
                </a:lnTo>
                <a:lnTo>
                  <a:pt x="13" y="86"/>
                </a:lnTo>
                <a:lnTo>
                  <a:pt x="11" y="82"/>
                </a:lnTo>
                <a:lnTo>
                  <a:pt x="10" y="79"/>
                </a:lnTo>
                <a:lnTo>
                  <a:pt x="11" y="77"/>
                </a:lnTo>
                <a:lnTo>
                  <a:pt x="12" y="76"/>
                </a:lnTo>
                <a:lnTo>
                  <a:pt x="15" y="74"/>
                </a:lnTo>
                <a:lnTo>
                  <a:pt x="15" y="74"/>
                </a:lnTo>
                <a:lnTo>
                  <a:pt x="17" y="73"/>
                </a:lnTo>
                <a:lnTo>
                  <a:pt x="17" y="73"/>
                </a:lnTo>
                <a:lnTo>
                  <a:pt x="17" y="89"/>
                </a:lnTo>
                <a:lnTo>
                  <a:pt x="17" y="89"/>
                </a:lnTo>
                <a:close/>
                <a:moveTo>
                  <a:pt x="17" y="50"/>
                </a:moveTo>
                <a:lnTo>
                  <a:pt x="17" y="50"/>
                </a:lnTo>
                <a:lnTo>
                  <a:pt x="14" y="49"/>
                </a:lnTo>
                <a:lnTo>
                  <a:pt x="13" y="46"/>
                </a:lnTo>
                <a:lnTo>
                  <a:pt x="13" y="46"/>
                </a:lnTo>
                <a:lnTo>
                  <a:pt x="13" y="43"/>
                </a:lnTo>
                <a:lnTo>
                  <a:pt x="15" y="41"/>
                </a:lnTo>
                <a:lnTo>
                  <a:pt x="15" y="41"/>
                </a:lnTo>
                <a:lnTo>
                  <a:pt x="17" y="39"/>
                </a:lnTo>
                <a:lnTo>
                  <a:pt x="17" y="39"/>
                </a:lnTo>
                <a:lnTo>
                  <a:pt x="17" y="50"/>
                </a:lnTo>
                <a:lnTo>
                  <a:pt x="17" y="50"/>
                </a:lnTo>
                <a:close/>
                <a:moveTo>
                  <a:pt x="493" y="89"/>
                </a:moveTo>
                <a:lnTo>
                  <a:pt x="493" y="89"/>
                </a:lnTo>
                <a:lnTo>
                  <a:pt x="493" y="584"/>
                </a:lnTo>
                <a:lnTo>
                  <a:pt x="493" y="584"/>
                </a:lnTo>
                <a:lnTo>
                  <a:pt x="493" y="610"/>
                </a:lnTo>
                <a:lnTo>
                  <a:pt x="493" y="610"/>
                </a:lnTo>
                <a:lnTo>
                  <a:pt x="493" y="617"/>
                </a:lnTo>
                <a:lnTo>
                  <a:pt x="491" y="622"/>
                </a:lnTo>
                <a:lnTo>
                  <a:pt x="488" y="626"/>
                </a:lnTo>
                <a:lnTo>
                  <a:pt x="485" y="629"/>
                </a:lnTo>
                <a:lnTo>
                  <a:pt x="481" y="631"/>
                </a:lnTo>
                <a:lnTo>
                  <a:pt x="476" y="633"/>
                </a:lnTo>
                <a:lnTo>
                  <a:pt x="466" y="636"/>
                </a:lnTo>
                <a:lnTo>
                  <a:pt x="454" y="637"/>
                </a:lnTo>
                <a:lnTo>
                  <a:pt x="442" y="637"/>
                </a:lnTo>
                <a:lnTo>
                  <a:pt x="422" y="636"/>
                </a:lnTo>
                <a:lnTo>
                  <a:pt x="422" y="636"/>
                </a:lnTo>
                <a:lnTo>
                  <a:pt x="296" y="636"/>
                </a:lnTo>
                <a:lnTo>
                  <a:pt x="296" y="636"/>
                </a:lnTo>
                <a:lnTo>
                  <a:pt x="61" y="636"/>
                </a:lnTo>
                <a:lnTo>
                  <a:pt x="61" y="636"/>
                </a:lnTo>
                <a:lnTo>
                  <a:pt x="55" y="636"/>
                </a:lnTo>
                <a:lnTo>
                  <a:pt x="48" y="635"/>
                </a:lnTo>
                <a:lnTo>
                  <a:pt x="42" y="633"/>
                </a:lnTo>
                <a:lnTo>
                  <a:pt x="37" y="631"/>
                </a:lnTo>
                <a:lnTo>
                  <a:pt x="33" y="628"/>
                </a:lnTo>
                <a:lnTo>
                  <a:pt x="30" y="624"/>
                </a:lnTo>
                <a:lnTo>
                  <a:pt x="27" y="618"/>
                </a:lnTo>
                <a:lnTo>
                  <a:pt x="26" y="610"/>
                </a:lnTo>
                <a:lnTo>
                  <a:pt x="26" y="610"/>
                </a:lnTo>
                <a:lnTo>
                  <a:pt x="26" y="598"/>
                </a:lnTo>
                <a:lnTo>
                  <a:pt x="26" y="598"/>
                </a:lnTo>
                <a:lnTo>
                  <a:pt x="26" y="590"/>
                </a:lnTo>
                <a:lnTo>
                  <a:pt x="26" y="590"/>
                </a:lnTo>
                <a:lnTo>
                  <a:pt x="31" y="593"/>
                </a:lnTo>
                <a:lnTo>
                  <a:pt x="31" y="593"/>
                </a:lnTo>
                <a:lnTo>
                  <a:pt x="33" y="593"/>
                </a:lnTo>
                <a:lnTo>
                  <a:pt x="34" y="593"/>
                </a:lnTo>
                <a:lnTo>
                  <a:pt x="36" y="593"/>
                </a:lnTo>
                <a:lnTo>
                  <a:pt x="37" y="591"/>
                </a:lnTo>
                <a:lnTo>
                  <a:pt x="37" y="588"/>
                </a:lnTo>
                <a:lnTo>
                  <a:pt x="37" y="586"/>
                </a:lnTo>
                <a:lnTo>
                  <a:pt x="36" y="585"/>
                </a:lnTo>
                <a:lnTo>
                  <a:pt x="36" y="585"/>
                </a:lnTo>
                <a:lnTo>
                  <a:pt x="31" y="582"/>
                </a:lnTo>
                <a:lnTo>
                  <a:pt x="26" y="581"/>
                </a:lnTo>
                <a:lnTo>
                  <a:pt x="26" y="581"/>
                </a:lnTo>
                <a:lnTo>
                  <a:pt x="26" y="559"/>
                </a:lnTo>
                <a:lnTo>
                  <a:pt x="26" y="559"/>
                </a:lnTo>
                <a:lnTo>
                  <a:pt x="34" y="561"/>
                </a:lnTo>
                <a:lnTo>
                  <a:pt x="34" y="561"/>
                </a:lnTo>
                <a:lnTo>
                  <a:pt x="36" y="561"/>
                </a:lnTo>
                <a:lnTo>
                  <a:pt x="38" y="560"/>
                </a:lnTo>
                <a:lnTo>
                  <a:pt x="39" y="558"/>
                </a:lnTo>
                <a:lnTo>
                  <a:pt x="39" y="555"/>
                </a:lnTo>
                <a:lnTo>
                  <a:pt x="38" y="553"/>
                </a:lnTo>
                <a:lnTo>
                  <a:pt x="36" y="553"/>
                </a:lnTo>
                <a:lnTo>
                  <a:pt x="36" y="553"/>
                </a:lnTo>
                <a:lnTo>
                  <a:pt x="26" y="550"/>
                </a:lnTo>
                <a:lnTo>
                  <a:pt x="26" y="550"/>
                </a:lnTo>
                <a:lnTo>
                  <a:pt x="26" y="525"/>
                </a:lnTo>
                <a:lnTo>
                  <a:pt x="26" y="525"/>
                </a:lnTo>
                <a:lnTo>
                  <a:pt x="32" y="527"/>
                </a:lnTo>
                <a:lnTo>
                  <a:pt x="32" y="527"/>
                </a:lnTo>
                <a:lnTo>
                  <a:pt x="34" y="527"/>
                </a:lnTo>
                <a:lnTo>
                  <a:pt x="36" y="527"/>
                </a:lnTo>
                <a:lnTo>
                  <a:pt x="37" y="524"/>
                </a:lnTo>
                <a:lnTo>
                  <a:pt x="37" y="521"/>
                </a:lnTo>
                <a:lnTo>
                  <a:pt x="36" y="520"/>
                </a:lnTo>
                <a:lnTo>
                  <a:pt x="35" y="519"/>
                </a:lnTo>
                <a:lnTo>
                  <a:pt x="35" y="519"/>
                </a:lnTo>
                <a:lnTo>
                  <a:pt x="26" y="516"/>
                </a:lnTo>
                <a:lnTo>
                  <a:pt x="26" y="516"/>
                </a:lnTo>
                <a:lnTo>
                  <a:pt x="26" y="487"/>
                </a:lnTo>
                <a:lnTo>
                  <a:pt x="26" y="487"/>
                </a:lnTo>
                <a:lnTo>
                  <a:pt x="34" y="490"/>
                </a:lnTo>
                <a:lnTo>
                  <a:pt x="34" y="490"/>
                </a:lnTo>
                <a:lnTo>
                  <a:pt x="36" y="491"/>
                </a:lnTo>
                <a:lnTo>
                  <a:pt x="37" y="490"/>
                </a:lnTo>
                <a:lnTo>
                  <a:pt x="39" y="489"/>
                </a:lnTo>
                <a:lnTo>
                  <a:pt x="39" y="488"/>
                </a:lnTo>
                <a:lnTo>
                  <a:pt x="39" y="484"/>
                </a:lnTo>
                <a:lnTo>
                  <a:pt x="38" y="483"/>
                </a:lnTo>
                <a:lnTo>
                  <a:pt x="36" y="482"/>
                </a:lnTo>
                <a:lnTo>
                  <a:pt x="36" y="482"/>
                </a:lnTo>
                <a:lnTo>
                  <a:pt x="26" y="478"/>
                </a:lnTo>
                <a:lnTo>
                  <a:pt x="26" y="478"/>
                </a:lnTo>
                <a:lnTo>
                  <a:pt x="26" y="454"/>
                </a:lnTo>
                <a:lnTo>
                  <a:pt x="26" y="454"/>
                </a:lnTo>
                <a:lnTo>
                  <a:pt x="29" y="456"/>
                </a:lnTo>
                <a:lnTo>
                  <a:pt x="32" y="458"/>
                </a:lnTo>
                <a:lnTo>
                  <a:pt x="32" y="458"/>
                </a:lnTo>
                <a:lnTo>
                  <a:pt x="33" y="460"/>
                </a:lnTo>
                <a:lnTo>
                  <a:pt x="35" y="460"/>
                </a:lnTo>
                <a:lnTo>
                  <a:pt x="38" y="460"/>
                </a:lnTo>
                <a:lnTo>
                  <a:pt x="39" y="459"/>
                </a:lnTo>
                <a:lnTo>
                  <a:pt x="40" y="457"/>
                </a:lnTo>
                <a:lnTo>
                  <a:pt x="40" y="456"/>
                </a:lnTo>
                <a:lnTo>
                  <a:pt x="39" y="454"/>
                </a:lnTo>
                <a:lnTo>
                  <a:pt x="39" y="454"/>
                </a:lnTo>
                <a:lnTo>
                  <a:pt x="36" y="450"/>
                </a:lnTo>
                <a:lnTo>
                  <a:pt x="33" y="447"/>
                </a:lnTo>
                <a:lnTo>
                  <a:pt x="30" y="446"/>
                </a:lnTo>
                <a:lnTo>
                  <a:pt x="26" y="444"/>
                </a:lnTo>
                <a:lnTo>
                  <a:pt x="26" y="444"/>
                </a:lnTo>
                <a:lnTo>
                  <a:pt x="26" y="424"/>
                </a:lnTo>
                <a:lnTo>
                  <a:pt x="26" y="424"/>
                </a:lnTo>
                <a:lnTo>
                  <a:pt x="32" y="427"/>
                </a:lnTo>
                <a:lnTo>
                  <a:pt x="32" y="427"/>
                </a:lnTo>
                <a:lnTo>
                  <a:pt x="34" y="428"/>
                </a:lnTo>
                <a:lnTo>
                  <a:pt x="35" y="428"/>
                </a:lnTo>
                <a:lnTo>
                  <a:pt x="37" y="427"/>
                </a:lnTo>
                <a:lnTo>
                  <a:pt x="38" y="426"/>
                </a:lnTo>
                <a:lnTo>
                  <a:pt x="38" y="423"/>
                </a:lnTo>
                <a:lnTo>
                  <a:pt x="38" y="421"/>
                </a:lnTo>
                <a:lnTo>
                  <a:pt x="37" y="420"/>
                </a:lnTo>
                <a:lnTo>
                  <a:pt x="37" y="420"/>
                </a:lnTo>
                <a:lnTo>
                  <a:pt x="32" y="417"/>
                </a:lnTo>
                <a:lnTo>
                  <a:pt x="26" y="414"/>
                </a:lnTo>
                <a:lnTo>
                  <a:pt x="26" y="414"/>
                </a:lnTo>
                <a:lnTo>
                  <a:pt x="26" y="394"/>
                </a:lnTo>
                <a:lnTo>
                  <a:pt x="26" y="394"/>
                </a:lnTo>
                <a:lnTo>
                  <a:pt x="31" y="397"/>
                </a:lnTo>
                <a:lnTo>
                  <a:pt x="31" y="397"/>
                </a:lnTo>
                <a:lnTo>
                  <a:pt x="33" y="398"/>
                </a:lnTo>
                <a:lnTo>
                  <a:pt x="34" y="398"/>
                </a:lnTo>
                <a:lnTo>
                  <a:pt x="36" y="397"/>
                </a:lnTo>
                <a:lnTo>
                  <a:pt x="37" y="396"/>
                </a:lnTo>
                <a:lnTo>
                  <a:pt x="37" y="392"/>
                </a:lnTo>
                <a:lnTo>
                  <a:pt x="37" y="391"/>
                </a:lnTo>
                <a:lnTo>
                  <a:pt x="36" y="390"/>
                </a:lnTo>
                <a:lnTo>
                  <a:pt x="36" y="390"/>
                </a:lnTo>
                <a:lnTo>
                  <a:pt x="31" y="387"/>
                </a:lnTo>
                <a:lnTo>
                  <a:pt x="26" y="385"/>
                </a:lnTo>
                <a:lnTo>
                  <a:pt x="26" y="385"/>
                </a:lnTo>
                <a:lnTo>
                  <a:pt x="26" y="364"/>
                </a:lnTo>
                <a:lnTo>
                  <a:pt x="26" y="364"/>
                </a:lnTo>
                <a:lnTo>
                  <a:pt x="33" y="367"/>
                </a:lnTo>
                <a:lnTo>
                  <a:pt x="33" y="367"/>
                </a:lnTo>
                <a:lnTo>
                  <a:pt x="35" y="368"/>
                </a:lnTo>
                <a:lnTo>
                  <a:pt x="37" y="367"/>
                </a:lnTo>
                <a:lnTo>
                  <a:pt x="38" y="366"/>
                </a:lnTo>
                <a:lnTo>
                  <a:pt x="38" y="365"/>
                </a:lnTo>
                <a:lnTo>
                  <a:pt x="38" y="361"/>
                </a:lnTo>
                <a:lnTo>
                  <a:pt x="37" y="360"/>
                </a:lnTo>
                <a:lnTo>
                  <a:pt x="35" y="359"/>
                </a:lnTo>
                <a:lnTo>
                  <a:pt x="35" y="359"/>
                </a:lnTo>
                <a:lnTo>
                  <a:pt x="26" y="355"/>
                </a:lnTo>
                <a:lnTo>
                  <a:pt x="26" y="355"/>
                </a:lnTo>
                <a:lnTo>
                  <a:pt x="26" y="337"/>
                </a:lnTo>
                <a:lnTo>
                  <a:pt x="26" y="337"/>
                </a:lnTo>
                <a:lnTo>
                  <a:pt x="31" y="339"/>
                </a:lnTo>
                <a:lnTo>
                  <a:pt x="31" y="339"/>
                </a:lnTo>
                <a:lnTo>
                  <a:pt x="33" y="340"/>
                </a:lnTo>
                <a:lnTo>
                  <a:pt x="35" y="339"/>
                </a:lnTo>
                <a:lnTo>
                  <a:pt x="36" y="337"/>
                </a:lnTo>
                <a:lnTo>
                  <a:pt x="36" y="333"/>
                </a:lnTo>
                <a:lnTo>
                  <a:pt x="35" y="332"/>
                </a:lnTo>
                <a:lnTo>
                  <a:pt x="34" y="331"/>
                </a:lnTo>
                <a:lnTo>
                  <a:pt x="34" y="331"/>
                </a:lnTo>
                <a:lnTo>
                  <a:pt x="26" y="328"/>
                </a:lnTo>
                <a:lnTo>
                  <a:pt x="26" y="328"/>
                </a:lnTo>
                <a:lnTo>
                  <a:pt x="26" y="305"/>
                </a:lnTo>
                <a:lnTo>
                  <a:pt x="26" y="305"/>
                </a:lnTo>
                <a:lnTo>
                  <a:pt x="32" y="307"/>
                </a:lnTo>
                <a:lnTo>
                  <a:pt x="32" y="307"/>
                </a:lnTo>
                <a:lnTo>
                  <a:pt x="34" y="308"/>
                </a:lnTo>
                <a:lnTo>
                  <a:pt x="36" y="307"/>
                </a:lnTo>
                <a:lnTo>
                  <a:pt x="37" y="306"/>
                </a:lnTo>
                <a:lnTo>
                  <a:pt x="37" y="305"/>
                </a:lnTo>
                <a:lnTo>
                  <a:pt x="37" y="301"/>
                </a:lnTo>
                <a:lnTo>
                  <a:pt x="36" y="300"/>
                </a:lnTo>
                <a:lnTo>
                  <a:pt x="35" y="299"/>
                </a:lnTo>
                <a:lnTo>
                  <a:pt x="35" y="299"/>
                </a:lnTo>
                <a:lnTo>
                  <a:pt x="26" y="297"/>
                </a:lnTo>
                <a:lnTo>
                  <a:pt x="26" y="297"/>
                </a:lnTo>
                <a:lnTo>
                  <a:pt x="26" y="276"/>
                </a:lnTo>
                <a:lnTo>
                  <a:pt x="26" y="276"/>
                </a:lnTo>
                <a:lnTo>
                  <a:pt x="30" y="277"/>
                </a:lnTo>
                <a:lnTo>
                  <a:pt x="30" y="277"/>
                </a:lnTo>
                <a:lnTo>
                  <a:pt x="32" y="278"/>
                </a:lnTo>
                <a:lnTo>
                  <a:pt x="34" y="277"/>
                </a:lnTo>
                <a:lnTo>
                  <a:pt x="35" y="275"/>
                </a:lnTo>
                <a:lnTo>
                  <a:pt x="35" y="271"/>
                </a:lnTo>
                <a:lnTo>
                  <a:pt x="34" y="270"/>
                </a:lnTo>
                <a:lnTo>
                  <a:pt x="33" y="269"/>
                </a:lnTo>
                <a:lnTo>
                  <a:pt x="33" y="269"/>
                </a:lnTo>
                <a:lnTo>
                  <a:pt x="26" y="267"/>
                </a:lnTo>
                <a:lnTo>
                  <a:pt x="26" y="267"/>
                </a:lnTo>
                <a:lnTo>
                  <a:pt x="26" y="246"/>
                </a:lnTo>
                <a:lnTo>
                  <a:pt x="26" y="246"/>
                </a:lnTo>
                <a:lnTo>
                  <a:pt x="28" y="248"/>
                </a:lnTo>
                <a:lnTo>
                  <a:pt x="28" y="248"/>
                </a:lnTo>
                <a:lnTo>
                  <a:pt x="30" y="249"/>
                </a:lnTo>
                <a:lnTo>
                  <a:pt x="32" y="249"/>
                </a:lnTo>
                <a:lnTo>
                  <a:pt x="34" y="248"/>
                </a:lnTo>
                <a:lnTo>
                  <a:pt x="36" y="245"/>
                </a:lnTo>
                <a:lnTo>
                  <a:pt x="36" y="244"/>
                </a:lnTo>
                <a:lnTo>
                  <a:pt x="35" y="242"/>
                </a:lnTo>
                <a:lnTo>
                  <a:pt x="35" y="242"/>
                </a:lnTo>
                <a:lnTo>
                  <a:pt x="31" y="239"/>
                </a:lnTo>
                <a:lnTo>
                  <a:pt x="26" y="237"/>
                </a:lnTo>
                <a:lnTo>
                  <a:pt x="26" y="237"/>
                </a:lnTo>
                <a:lnTo>
                  <a:pt x="26" y="213"/>
                </a:lnTo>
                <a:lnTo>
                  <a:pt x="26" y="213"/>
                </a:lnTo>
                <a:lnTo>
                  <a:pt x="31" y="215"/>
                </a:lnTo>
                <a:lnTo>
                  <a:pt x="31" y="215"/>
                </a:lnTo>
                <a:lnTo>
                  <a:pt x="33" y="216"/>
                </a:lnTo>
                <a:lnTo>
                  <a:pt x="35" y="215"/>
                </a:lnTo>
                <a:lnTo>
                  <a:pt x="37" y="213"/>
                </a:lnTo>
                <a:lnTo>
                  <a:pt x="38" y="212"/>
                </a:lnTo>
                <a:lnTo>
                  <a:pt x="38" y="209"/>
                </a:lnTo>
                <a:lnTo>
                  <a:pt x="37" y="208"/>
                </a:lnTo>
                <a:lnTo>
                  <a:pt x="36" y="207"/>
                </a:lnTo>
                <a:lnTo>
                  <a:pt x="36" y="207"/>
                </a:lnTo>
                <a:lnTo>
                  <a:pt x="26" y="203"/>
                </a:lnTo>
                <a:lnTo>
                  <a:pt x="26" y="203"/>
                </a:lnTo>
                <a:lnTo>
                  <a:pt x="26" y="185"/>
                </a:lnTo>
                <a:lnTo>
                  <a:pt x="26" y="185"/>
                </a:lnTo>
                <a:lnTo>
                  <a:pt x="30" y="187"/>
                </a:lnTo>
                <a:lnTo>
                  <a:pt x="30" y="187"/>
                </a:lnTo>
                <a:lnTo>
                  <a:pt x="32" y="188"/>
                </a:lnTo>
                <a:lnTo>
                  <a:pt x="33" y="188"/>
                </a:lnTo>
                <a:lnTo>
                  <a:pt x="35" y="187"/>
                </a:lnTo>
                <a:lnTo>
                  <a:pt x="36" y="186"/>
                </a:lnTo>
                <a:lnTo>
                  <a:pt x="36" y="182"/>
                </a:lnTo>
                <a:lnTo>
                  <a:pt x="36" y="181"/>
                </a:lnTo>
                <a:lnTo>
                  <a:pt x="35" y="179"/>
                </a:lnTo>
                <a:lnTo>
                  <a:pt x="35" y="179"/>
                </a:lnTo>
                <a:lnTo>
                  <a:pt x="31" y="177"/>
                </a:lnTo>
                <a:lnTo>
                  <a:pt x="26" y="176"/>
                </a:lnTo>
                <a:lnTo>
                  <a:pt x="26" y="176"/>
                </a:lnTo>
                <a:lnTo>
                  <a:pt x="26" y="153"/>
                </a:lnTo>
                <a:lnTo>
                  <a:pt x="26" y="153"/>
                </a:lnTo>
                <a:lnTo>
                  <a:pt x="31" y="156"/>
                </a:lnTo>
                <a:lnTo>
                  <a:pt x="31" y="156"/>
                </a:lnTo>
                <a:lnTo>
                  <a:pt x="33" y="157"/>
                </a:lnTo>
                <a:lnTo>
                  <a:pt x="34" y="157"/>
                </a:lnTo>
                <a:lnTo>
                  <a:pt x="36" y="156"/>
                </a:lnTo>
                <a:lnTo>
                  <a:pt x="37" y="155"/>
                </a:lnTo>
                <a:lnTo>
                  <a:pt x="37" y="152"/>
                </a:lnTo>
                <a:lnTo>
                  <a:pt x="37" y="150"/>
                </a:lnTo>
                <a:lnTo>
                  <a:pt x="36" y="148"/>
                </a:lnTo>
                <a:lnTo>
                  <a:pt x="36" y="148"/>
                </a:lnTo>
                <a:lnTo>
                  <a:pt x="31" y="146"/>
                </a:lnTo>
                <a:lnTo>
                  <a:pt x="26" y="144"/>
                </a:lnTo>
                <a:lnTo>
                  <a:pt x="26" y="144"/>
                </a:lnTo>
                <a:lnTo>
                  <a:pt x="26" y="111"/>
                </a:lnTo>
                <a:lnTo>
                  <a:pt x="26" y="111"/>
                </a:lnTo>
                <a:lnTo>
                  <a:pt x="33" y="114"/>
                </a:lnTo>
                <a:lnTo>
                  <a:pt x="33" y="114"/>
                </a:lnTo>
                <a:lnTo>
                  <a:pt x="34" y="115"/>
                </a:lnTo>
                <a:lnTo>
                  <a:pt x="36" y="115"/>
                </a:lnTo>
                <a:lnTo>
                  <a:pt x="38" y="113"/>
                </a:lnTo>
                <a:lnTo>
                  <a:pt x="39" y="110"/>
                </a:lnTo>
                <a:lnTo>
                  <a:pt x="38" y="108"/>
                </a:lnTo>
                <a:lnTo>
                  <a:pt x="37" y="107"/>
                </a:lnTo>
                <a:lnTo>
                  <a:pt x="37" y="107"/>
                </a:lnTo>
                <a:lnTo>
                  <a:pt x="32" y="104"/>
                </a:lnTo>
                <a:lnTo>
                  <a:pt x="26" y="103"/>
                </a:lnTo>
                <a:lnTo>
                  <a:pt x="26" y="103"/>
                </a:lnTo>
                <a:lnTo>
                  <a:pt x="26" y="73"/>
                </a:lnTo>
                <a:lnTo>
                  <a:pt x="26" y="73"/>
                </a:lnTo>
                <a:lnTo>
                  <a:pt x="34" y="74"/>
                </a:lnTo>
                <a:lnTo>
                  <a:pt x="34" y="74"/>
                </a:lnTo>
                <a:lnTo>
                  <a:pt x="36" y="74"/>
                </a:lnTo>
                <a:lnTo>
                  <a:pt x="37" y="74"/>
                </a:lnTo>
                <a:lnTo>
                  <a:pt x="39" y="71"/>
                </a:lnTo>
                <a:lnTo>
                  <a:pt x="39" y="68"/>
                </a:lnTo>
                <a:lnTo>
                  <a:pt x="38" y="67"/>
                </a:lnTo>
                <a:lnTo>
                  <a:pt x="36" y="66"/>
                </a:lnTo>
                <a:lnTo>
                  <a:pt x="36" y="66"/>
                </a:lnTo>
                <a:lnTo>
                  <a:pt x="26" y="64"/>
                </a:lnTo>
                <a:lnTo>
                  <a:pt x="26" y="64"/>
                </a:lnTo>
                <a:lnTo>
                  <a:pt x="26" y="41"/>
                </a:lnTo>
                <a:lnTo>
                  <a:pt x="26" y="41"/>
                </a:lnTo>
                <a:lnTo>
                  <a:pt x="26" y="37"/>
                </a:lnTo>
                <a:lnTo>
                  <a:pt x="26" y="37"/>
                </a:lnTo>
                <a:lnTo>
                  <a:pt x="30" y="38"/>
                </a:lnTo>
                <a:lnTo>
                  <a:pt x="34" y="39"/>
                </a:lnTo>
                <a:lnTo>
                  <a:pt x="34" y="39"/>
                </a:lnTo>
                <a:lnTo>
                  <a:pt x="36" y="40"/>
                </a:lnTo>
                <a:lnTo>
                  <a:pt x="38" y="40"/>
                </a:lnTo>
                <a:lnTo>
                  <a:pt x="40" y="37"/>
                </a:lnTo>
                <a:lnTo>
                  <a:pt x="41" y="34"/>
                </a:lnTo>
                <a:lnTo>
                  <a:pt x="40" y="33"/>
                </a:lnTo>
                <a:lnTo>
                  <a:pt x="38" y="32"/>
                </a:lnTo>
                <a:lnTo>
                  <a:pt x="38" y="32"/>
                </a:lnTo>
                <a:lnTo>
                  <a:pt x="33" y="30"/>
                </a:lnTo>
                <a:lnTo>
                  <a:pt x="28" y="29"/>
                </a:lnTo>
                <a:lnTo>
                  <a:pt x="28" y="29"/>
                </a:lnTo>
                <a:lnTo>
                  <a:pt x="30" y="22"/>
                </a:lnTo>
                <a:lnTo>
                  <a:pt x="33" y="18"/>
                </a:lnTo>
                <a:lnTo>
                  <a:pt x="35" y="16"/>
                </a:lnTo>
                <a:lnTo>
                  <a:pt x="38" y="13"/>
                </a:lnTo>
                <a:lnTo>
                  <a:pt x="42" y="11"/>
                </a:lnTo>
                <a:lnTo>
                  <a:pt x="46" y="10"/>
                </a:lnTo>
                <a:lnTo>
                  <a:pt x="51" y="9"/>
                </a:lnTo>
                <a:lnTo>
                  <a:pt x="51" y="9"/>
                </a:lnTo>
                <a:lnTo>
                  <a:pt x="67" y="9"/>
                </a:lnTo>
                <a:lnTo>
                  <a:pt x="67" y="9"/>
                </a:lnTo>
                <a:lnTo>
                  <a:pt x="170" y="9"/>
                </a:lnTo>
                <a:lnTo>
                  <a:pt x="170" y="9"/>
                </a:lnTo>
                <a:lnTo>
                  <a:pt x="433" y="9"/>
                </a:lnTo>
                <a:lnTo>
                  <a:pt x="433" y="9"/>
                </a:lnTo>
                <a:lnTo>
                  <a:pt x="451" y="9"/>
                </a:lnTo>
                <a:lnTo>
                  <a:pt x="462" y="9"/>
                </a:lnTo>
                <a:lnTo>
                  <a:pt x="472" y="10"/>
                </a:lnTo>
                <a:lnTo>
                  <a:pt x="480" y="13"/>
                </a:lnTo>
                <a:lnTo>
                  <a:pt x="484" y="15"/>
                </a:lnTo>
                <a:lnTo>
                  <a:pt x="487" y="18"/>
                </a:lnTo>
                <a:lnTo>
                  <a:pt x="490" y="21"/>
                </a:lnTo>
                <a:lnTo>
                  <a:pt x="492" y="25"/>
                </a:lnTo>
                <a:lnTo>
                  <a:pt x="493" y="29"/>
                </a:lnTo>
                <a:lnTo>
                  <a:pt x="493" y="35"/>
                </a:lnTo>
                <a:lnTo>
                  <a:pt x="493" y="35"/>
                </a:lnTo>
                <a:lnTo>
                  <a:pt x="493" y="89"/>
                </a:lnTo>
                <a:lnTo>
                  <a:pt x="493" y="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57">
            <a:extLst>
              <a:ext uri="{FF2B5EF4-FFF2-40B4-BE49-F238E27FC236}">
                <a16:creationId xmlns:a16="http://schemas.microsoft.com/office/drawing/2014/main" id="{3E9AC936-777A-4C01-9FF1-878014B65CE4}"/>
              </a:ext>
            </a:extLst>
          </p:cNvPr>
          <p:cNvSpPr>
            <a:spLocks noEditPoints="1"/>
          </p:cNvSpPr>
          <p:nvPr/>
        </p:nvSpPr>
        <p:spPr bwMode="auto">
          <a:xfrm>
            <a:off x="3378722" y="1529468"/>
            <a:ext cx="5434557" cy="3799065"/>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文本框 5">
            <a:extLst>
              <a:ext uri="{FF2B5EF4-FFF2-40B4-BE49-F238E27FC236}">
                <a16:creationId xmlns:a16="http://schemas.microsoft.com/office/drawing/2014/main" id="{93B31C21-066C-42FD-8D7C-A3AC480F63C0}"/>
              </a:ext>
            </a:extLst>
          </p:cNvPr>
          <p:cNvSpPr txBox="1"/>
          <p:nvPr/>
        </p:nvSpPr>
        <p:spPr>
          <a:xfrm rot="-600000">
            <a:off x="3857692" y="2612390"/>
            <a:ext cx="4318847" cy="1200329"/>
          </a:xfrm>
          <a:prstGeom prst="rect">
            <a:avLst/>
          </a:prstGeom>
          <a:noFill/>
        </p:spPr>
        <p:txBody>
          <a:bodyPr wrap="square" rtlCol="0">
            <a:spAutoFit/>
          </a:bodyPr>
          <a:lstStyle/>
          <a:p>
            <a:pPr algn="ctr"/>
            <a:r>
              <a:rPr lang="zh-TW"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rPr>
              <a:t>諮詢管道</a:t>
            </a:r>
            <a:endParaRPr lang="zh-CN" altLang="en-US" sz="7200" b="1" dirty="0">
              <a:ln w="9525">
                <a:solidFill>
                  <a:schemeClr val="bg1"/>
                </a:solidFill>
                <a:prstDash val="solid"/>
              </a:ln>
              <a:effectLst>
                <a:outerShdw blurRad="12700" dist="38100" dir="2700000" algn="tl" rotWithShape="0">
                  <a:schemeClr val="bg1">
                    <a:lumMod val="50000"/>
                  </a:schemeClr>
                </a:outerShdw>
              </a:effectLst>
              <a:latin typeface="微軟正黑體" panose="020B0604030504040204" pitchFamily="34" charset="-120"/>
              <a:ea typeface="微軟正黑體" panose="020B0604030504040204" pitchFamily="34" charset="-120"/>
            </a:endParaRPr>
          </a:p>
        </p:txBody>
      </p:sp>
      <p:sp>
        <p:nvSpPr>
          <p:cNvPr id="34" name="Freeform 2543">
            <a:extLst>
              <a:ext uri="{FF2B5EF4-FFF2-40B4-BE49-F238E27FC236}">
                <a16:creationId xmlns:a16="http://schemas.microsoft.com/office/drawing/2014/main" id="{BD935345-6EEC-4372-8FC6-25A577D38CE4}"/>
              </a:ext>
            </a:extLst>
          </p:cNvPr>
          <p:cNvSpPr>
            <a:spLocks noEditPoints="1"/>
          </p:cNvSpPr>
          <p:nvPr/>
        </p:nvSpPr>
        <p:spPr bwMode="auto">
          <a:xfrm>
            <a:off x="9109611" y="3826853"/>
            <a:ext cx="1065213" cy="1328738"/>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545">
            <a:extLst>
              <a:ext uri="{FF2B5EF4-FFF2-40B4-BE49-F238E27FC236}">
                <a16:creationId xmlns:a16="http://schemas.microsoft.com/office/drawing/2014/main" id="{46656A09-CC2F-46C5-A07E-F875062F5CC3}"/>
              </a:ext>
            </a:extLst>
          </p:cNvPr>
          <p:cNvSpPr>
            <a:spLocks noEditPoints="1"/>
          </p:cNvSpPr>
          <p:nvPr/>
        </p:nvSpPr>
        <p:spPr bwMode="auto">
          <a:xfrm>
            <a:off x="3180464" y="4719298"/>
            <a:ext cx="625475" cy="447675"/>
          </a:xfrm>
          <a:custGeom>
            <a:avLst/>
            <a:gdLst/>
            <a:ahLst/>
            <a:cxnLst>
              <a:cxn ang="0">
                <a:pos x="39" y="214"/>
              </a:cxn>
              <a:cxn ang="0">
                <a:pos x="148" y="226"/>
              </a:cxn>
              <a:cxn ang="0">
                <a:pos x="295" y="228"/>
              </a:cxn>
              <a:cxn ang="0">
                <a:pos x="393" y="118"/>
              </a:cxn>
              <a:cxn ang="0">
                <a:pos x="290" y="35"/>
              </a:cxn>
              <a:cxn ang="0">
                <a:pos x="159" y="11"/>
              </a:cxn>
              <a:cxn ang="0">
                <a:pos x="25" y="43"/>
              </a:cxn>
              <a:cxn ang="0">
                <a:pos x="39" y="59"/>
              </a:cxn>
              <a:cxn ang="0">
                <a:pos x="59" y="74"/>
              </a:cxn>
              <a:cxn ang="0">
                <a:pos x="105" y="37"/>
              </a:cxn>
              <a:cxn ang="0">
                <a:pos x="133" y="42"/>
              </a:cxn>
              <a:cxn ang="0">
                <a:pos x="12" y="132"/>
              </a:cxn>
              <a:cxn ang="0">
                <a:pos x="22" y="133"/>
              </a:cxn>
              <a:cxn ang="0">
                <a:pos x="65" y="108"/>
              </a:cxn>
              <a:cxn ang="0">
                <a:pos x="84" y="116"/>
              </a:cxn>
              <a:cxn ang="0">
                <a:pos x="210" y="57"/>
              </a:cxn>
              <a:cxn ang="0">
                <a:pos x="282" y="43"/>
              </a:cxn>
              <a:cxn ang="0">
                <a:pos x="87" y="141"/>
              </a:cxn>
              <a:cxn ang="0">
                <a:pos x="247" y="85"/>
              </a:cxn>
              <a:cxn ang="0">
                <a:pos x="268" y="88"/>
              </a:cxn>
              <a:cxn ang="0">
                <a:pos x="34" y="194"/>
              </a:cxn>
              <a:cxn ang="0">
                <a:pos x="41" y="189"/>
              </a:cxn>
              <a:cxn ang="0">
                <a:pos x="75" y="146"/>
              </a:cxn>
              <a:cxn ang="0">
                <a:pos x="88" y="131"/>
              </a:cxn>
              <a:cxn ang="0">
                <a:pos x="265" y="24"/>
              </a:cxn>
              <a:cxn ang="0">
                <a:pos x="45" y="101"/>
              </a:cxn>
              <a:cxn ang="0">
                <a:pos x="9" y="131"/>
              </a:cxn>
              <a:cxn ang="0">
                <a:pos x="84" y="66"/>
              </a:cxn>
              <a:cxn ang="0">
                <a:pos x="38" y="69"/>
              </a:cxn>
              <a:cxn ang="0">
                <a:pos x="8" y="121"/>
              </a:cxn>
              <a:cxn ang="0">
                <a:pos x="224" y="127"/>
              </a:cxn>
              <a:cxn ang="0">
                <a:pos x="64" y="212"/>
              </a:cxn>
              <a:cxn ang="0">
                <a:pos x="347" y="87"/>
              </a:cxn>
              <a:cxn ang="0">
                <a:pos x="223" y="221"/>
              </a:cxn>
              <a:cxn ang="0">
                <a:pos x="180" y="217"/>
              </a:cxn>
              <a:cxn ang="0">
                <a:pos x="165" y="231"/>
              </a:cxn>
              <a:cxn ang="0">
                <a:pos x="339" y="168"/>
              </a:cxn>
              <a:cxn ang="0">
                <a:pos x="328" y="154"/>
              </a:cxn>
              <a:cxn ang="0">
                <a:pos x="385" y="112"/>
              </a:cxn>
              <a:cxn ang="0">
                <a:pos x="106" y="220"/>
              </a:cxn>
              <a:cxn ang="0">
                <a:pos x="108" y="212"/>
              </a:cxn>
              <a:cxn ang="0">
                <a:pos x="342" y="88"/>
              </a:cxn>
              <a:cxn ang="0">
                <a:pos x="328" y="86"/>
              </a:cxn>
              <a:cxn ang="0">
                <a:pos x="95" y="242"/>
              </a:cxn>
              <a:cxn ang="0">
                <a:pos x="152" y="215"/>
              </a:cxn>
              <a:cxn ang="0">
                <a:pos x="379" y="126"/>
              </a:cxn>
              <a:cxn ang="0">
                <a:pos x="199" y="227"/>
              </a:cxn>
              <a:cxn ang="0">
                <a:pos x="236" y="233"/>
              </a:cxn>
              <a:cxn ang="0">
                <a:pos x="330" y="199"/>
              </a:cxn>
              <a:cxn ang="0">
                <a:pos x="294" y="218"/>
              </a:cxn>
              <a:cxn ang="0">
                <a:pos x="300" y="216"/>
              </a:cxn>
              <a:cxn ang="0">
                <a:pos x="349" y="205"/>
              </a:cxn>
              <a:cxn ang="0">
                <a:pos x="313" y="185"/>
              </a:cxn>
              <a:cxn ang="0">
                <a:pos x="381" y="100"/>
              </a:cxn>
              <a:cxn ang="0">
                <a:pos x="306" y="89"/>
              </a:cxn>
              <a:cxn ang="0">
                <a:pos x="335" y="59"/>
              </a:cxn>
              <a:cxn ang="0">
                <a:pos x="174" y="123"/>
              </a:cxn>
              <a:cxn ang="0">
                <a:pos x="285" y="61"/>
              </a:cxn>
              <a:cxn ang="0">
                <a:pos x="303" y="37"/>
              </a:cxn>
              <a:cxn ang="0">
                <a:pos x="47" y="132"/>
              </a:cxn>
              <a:cxn ang="0">
                <a:pos x="213" y="36"/>
              </a:cxn>
              <a:cxn ang="0">
                <a:pos x="127" y="27"/>
              </a:cxn>
              <a:cxn ang="0">
                <a:pos x="101" y="26"/>
              </a:cxn>
            </a:cxnLst>
            <a:rect l="0" t="0" r="r" b="b"/>
            <a:pathLst>
              <a:path w="394" h="282">
                <a:moveTo>
                  <a:pt x="27" y="93"/>
                </a:moveTo>
                <a:lnTo>
                  <a:pt x="27" y="93"/>
                </a:lnTo>
                <a:lnTo>
                  <a:pt x="21" y="95"/>
                </a:lnTo>
                <a:lnTo>
                  <a:pt x="16" y="98"/>
                </a:lnTo>
                <a:lnTo>
                  <a:pt x="11" y="102"/>
                </a:lnTo>
                <a:lnTo>
                  <a:pt x="7" y="106"/>
                </a:lnTo>
                <a:lnTo>
                  <a:pt x="4" y="110"/>
                </a:lnTo>
                <a:lnTo>
                  <a:pt x="2" y="115"/>
                </a:lnTo>
                <a:lnTo>
                  <a:pt x="0" y="121"/>
                </a:lnTo>
                <a:lnTo>
                  <a:pt x="0" y="127"/>
                </a:lnTo>
                <a:lnTo>
                  <a:pt x="0" y="127"/>
                </a:lnTo>
                <a:lnTo>
                  <a:pt x="1" y="136"/>
                </a:lnTo>
                <a:lnTo>
                  <a:pt x="3" y="142"/>
                </a:lnTo>
                <a:lnTo>
                  <a:pt x="7" y="148"/>
                </a:lnTo>
                <a:lnTo>
                  <a:pt x="12" y="152"/>
                </a:lnTo>
                <a:lnTo>
                  <a:pt x="18" y="156"/>
                </a:lnTo>
                <a:lnTo>
                  <a:pt x="25" y="160"/>
                </a:lnTo>
                <a:lnTo>
                  <a:pt x="33" y="162"/>
                </a:lnTo>
                <a:lnTo>
                  <a:pt x="40" y="164"/>
                </a:lnTo>
                <a:lnTo>
                  <a:pt x="40" y="164"/>
                </a:lnTo>
                <a:lnTo>
                  <a:pt x="35" y="168"/>
                </a:lnTo>
                <a:lnTo>
                  <a:pt x="29" y="173"/>
                </a:lnTo>
                <a:lnTo>
                  <a:pt x="26" y="178"/>
                </a:lnTo>
                <a:lnTo>
                  <a:pt x="24" y="184"/>
                </a:lnTo>
                <a:lnTo>
                  <a:pt x="23" y="189"/>
                </a:lnTo>
                <a:lnTo>
                  <a:pt x="24" y="195"/>
                </a:lnTo>
                <a:lnTo>
                  <a:pt x="27" y="201"/>
                </a:lnTo>
                <a:lnTo>
                  <a:pt x="33" y="207"/>
                </a:lnTo>
                <a:lnTo>
                  <a:pt x="33" y="207"/>
                </a:lnTo>
                <a:lnTo>
                  <a:pt x="39" y="214"/>
                </a:lnTo>
                <a:lnTo>
                  <a:pt x="47" y="217"/>
                </a:lnTo>
                <a:lnTo>
                  <a:pt x="55" y="220"/>
                </a:lnTo>
                <a:lnTo>
                  <a:pt x="64" y="221"/>
                </a:lnTo>
                <a:lnTo>
                  <a:pt x="72" y="221"/>
                </a:lnTo>
                <a:lnTo>
                  <a:pt x="81" y="221"/>
                </a:lnTo>
                <a:lnTo>
                  <a:pt x="90" y="219"/>
                </a:lnTo>
                <a:lnTo>
                  <a:pt x="98" y="217"/>
                </a:lnTo>
                <a:lnTo>
                  <a:pt x="98" y="217"/>
                </a:lnTo>
                <a:lnTo>
                  <a:pt x="95" y="225"/>
                </a:lnTo>
                <a:lnTo>
                  <a:pt x="90" y="234"/>
                </a:lnTo>
                <a:lnTo>
                  <a:pt x="85" y="241"/>
                </a:lnTo>
                <a:lnTo>
                  <a:pt x="79" y="249"/>
                </a:lnTo>
                <a:lnTo>
                  <a:pt x="65" y="262"/>
                </a:lnTo>
                <a:lnTo>
                  <a:pt x="51" y="274"/>
                </a:lnTo>
                <a:lnTo>
                  <a:pt x="51" y="274"/>
                </a:lnTo>
                <a:lnTo>
                  <a:pt x="50" y="276"/>
                </a:lnTo>
                <a:lnTo>
                  <a:pt x="50" y="277"/>
                </a:lnTo>
                <a:lnTo>
                  <a:pt x="51" y="279"/>
                </a:lnTo>
                <a:lnTo>
                  <a:pt x="51" y="279"/>
                </a:lnTo>
                <a:lnTo>
                  <a:pt x="53" y="281"/>
                </a:lnTo>
                <a:lnTo>
                  <a:pt x="54" y="282"/>
                </a:lnTo>
                <a:lnTo>
                  <a:pt x="56" y="282"/>
                </a:lnTo>
                <a:lnTo>
                  <a:pt x="56" y="282"/>
                </a:lnTo>
                <a:lnTo>
                  <a:pt x="81" y="271"/>
                </a:lnTo>
                <a:lnTo>
                  <a:pt x="94" y="266"/>
                </a:lnTo>
                <a:lnTo>
                  <a:pt x="105" y="260"/>
                </a:lnTo>
                <a:lnTo>
                  <a:pt x="118" y="253"/>
                </a:lnTo>
                <a:lnTo>
                  <a:pt x="128" y="245"/>
                </a:lnTo>
                <a:lnTo>
                  <a:pt x="139" y="236"/>
                </a:lnTo>
                <a:lnTo>
                  <a:pt x="148" y="226"/>
                </a:lnTo>
                <a:lnTo>
                  <a:pt x="148" y="226"/>
                </a:lnTo>
                <a:lnTo>
                  <a:pt x="151" y="231"/>
                </a:lnTo>
                <a:lnTo>
                  <a:pt x="155" y="235"/>
                </a:lnTo>
                <a:lnTo>
                  <a:pt x="158" y="238"/>
                </a:lnTo>
                <a:lnTo>
                  <a:pt x="162" y="240"/>
                </a:lnTo>
                <a:lnTo>
                  <a:pt x="167" y="242"/>
                </a:lnTo>
                <a:lnTo>
                  <a:pt x="171" y="243"/>
                </a:lnTo>
                <a:lnTo>
                  <a:pt x="176" y="244"/>
                </a:lnTo>
                <a:lnTo>
                  <a:pt x="180" y="244"/>
                </a:lnTo>
                <a:lnTo>
                  <a:pt x="189" y="242"/>
                </a:lnTo>
                <a:lnTo>
                  <a:pt x="199" y="238"/>
                </a:lnTo>
                <a:lnTo>
                  <a:pt x="207" y="232"/>
                </a:lnTo>
                <a:lnTo>
                  <a:pt x="214" y="224"/>
                </a:lnTo>
                <a:lnTo>
                  <a:pt x="214" y="224"/>
                </a:lnTo>
                <a:lnTo>
                  <a:pt x="221" y="231"/>
                </a:lnTo>
                <a:lnTo>
                  <a:pt x="229" y="238"/>
                </a:lnTo>
                <a:lnTo>
                  <a:pt x="233" y="241"/>
                </a:lnTo>
                <a:lnTo>
                  <a:pt x="238" y="243"/>
                </a:lnTo>
                <a:lnTo>
                  <a:pt x="243" y="245"/>
                </a:lnTo>
                <a:lnTo>
                  <a:pt x="248" y="245"/>
                </a:lnTo>
                <a:lnTo>
                  <a:pt x="248" y="245"/>
                </a:lnTo>
                <a:lnTo>
                  <a:pt x="253" y="245"/>
                </a:lnTo>
                <a:lnTo>
                  <a:pt x="258" y="244"/>
                </a:lnTo>
                <a:lnTo>
                  <a:pt x="262" y="242"/>
                </a:lnTo>
                <a:lnTo>
                  <a:pt x="267" y="238"/>
                </a:lnTo>
                <a:lnTo>
                  <a:pt x="276" y="231"/>
                </a:lnTo>
                <a:lnTo>
                  <a:pt x="283" y="222"/>
                </a:lnTo>
                <a:lnTo>
                  <a:pt x="283" y="222"/>
                </a:lnTo>
                <a:lnTo>
                  <a:pt x="288" y="226"/>
                </a:lnTo>
                <a:lnTo>
                  <a:pt x="295" y="228"/>
                </a:lnTo>
                <a:lnTo>
                  <a:pt x="303" y="228"/>
                </a:lnTo>
                <a:lnTo>
                  <a:pt x="310" y="228"/>
                </a:lnTo>
                <a:lnTo>
                  <a:pt x="317" y="226"/>
                </a:lnTo>
                <a:lnTo>
                  <a:pt x="322" y="222"/>
                </a:lnTo>
                <a:lnTo>
                  <a:pt x="326" y="218"/>
                </a:lnTo>
                <a:lnTo>
                  <a:pt x="328" y="215"/>
                </a:lnTo>
                <a:lnTo>
                  <a:pt x="328" y="212"/>
                </a:lnTo>
                <a:lnTo>
                  <a:pt x="328" y="212"/>
                </a:lnTo>
                <a:lnTo>
                  <a:pt x="335" y="215"/>
                </a:lnTo>
                <a:lnTo>
                  <a:pt x="341" y="216"/>
                </a:lnTo>
                <a:lnTo>
                  <a:pt x="348" y="215"/>
                </a:lnTo>
                <a:lnTo>
                  <a:pt x="354" y="213"/>
                </a:lnTo>
                <a:lnTo>
                  <a:pt x="362" y="210"/>
                </a:lnTo>
                <a:lnTo>
                  <a:pt x="367" y="204"/>
                </a:lnTo>
                <a:lnTo>
                  <a:pt x="373" y="199"/>
                </a:lnTo>
                <a:lnTo>
                  <a:pt x="377" y="193"/>
                </a:lnTo>
                <a:lnTo>
                  <a:pt x="381" y="187"/>
                </a:lnTo>
                <a:lnTo>
                  <a:pt x="384" y="180"/>
                </a:lnTo>
                <a:lnTo>
                  <a:pt x="386" y="173"/>
                </a:lnTo>
                <a:lnTo>
                  <a:pt x="386" y="166"/>
                </a:lnTo>
                <a:lnTo>
                  <a:pt x="386" y="159"/>
                </a:lnTo>
                <a:lnTo>
                  <a:pt x="384" y="153"/>
                </a:lnTo>
                <a:lnTo>
                  <a:pt x="380" y="147"/>
                </a:lnTo>
                <a:lnTo>
                  <a:pt x="374" y="142"/>
                </a:lnTo>
                <a:lnTo>
                  <a:pt x="374" y="142"/>
                </a:lnTo>
                <a:lnTo>
                  <a:pt x="380" y="139"/>
                </a:lnTo>
                <a:lnTo>
                  <a:pt x="385" y="134"/>
                </a:lnTo>
                <a:lnTo>
                  <a:pt x="388" y="130"/>
                </a:lnTo>
                <a:lnTo>
                  <a:pt x="391" y="123"/>
                </a:lnTo>
                <a:lnTo>
                  <a:pt x="393" y="118"/>
                </a:lnTo>
                <a:lnTo>
                  <a:pt x="394" y="112"/>
                </a:lnTo>
                <a:lnTo>
                  <a:pt x="393" y="105"/>
                </a:lnTo>
                <a:lnTo>
                  <a:pt x="391" y="99"/>
                </a:lnTo>
                <a:lnTo>
                  <a:pt x="391" y="99"/>
                </a:lnTo>
                <a:lnTo>
                  <a:pt x="388" y="93"/>
                </a:lnTo>
                <a:lnTo>
                  <a:pt x="384" y="89"/>
                </a:lnTo>
                <a:lnTo>
                  <a:pt x="379" y="85"/>
                </a:lnTo>
                <a:lnTo>
                  <a:pt x="374" y="82"/>
                </a:lnTo>
                <a:lnTo>
                  <a:pt x="369" y="79"/>
                </a:lnTo>
                <a:lnTo>
                  <a:pt x="364" y="78"/>
                </a:lnTo>
                <a:lnTo>
                  <a:pt x="358" y="77"/>
                </a:lnTo>
                <a:lnTo>
                  <a:pt x="351" y="77"/>
                </a:lnTo>
                <a:lnTo>
                  <a:pt x="351" y="77"/>
                </a:lnTo>
                <a:lnTo>
                  <a:pt x="352" y="72"/>
                </a:lnTo>
                <a:lnTo>
                  <a:pt x="352" y="66"/>
                </a:lnTo>
                <a:lnTo>
                  <a:pt x="352" y="60"/>
                </a:lnTo>
                <a:lnTo>
                  <a:pt x="351" y="54"/>
                </a:lnTo>
                <a:lnTo>
                  <a:pt x="349" y="49"/>
                </a:lnTo>
                <a:lnTo>
                  <a:pt x="347" y="43"/>
                </a:lnTo>
                <a:lnTo>
                  <a:pt x="344" y="38"/>
                </a:lnTo>
                <a:lnTo>
                  <a:pt x="340" y="33"/>
                </a:lnTo>
                <a:lnTo>
                  <a:pt x="340" y="33"/>
                </a:lnTo>
                <a:lnTo>
                  <a:pt x="335" y="29"/>
                </a:lnTo>
                <a:lnTo>
                  <a:pt x="328" y="26"/>
                </a:lnTo>
                <a:lnTo>
                  <a:pt x="322" y="25"/>
                </a:lnTo>
                <a:lnTo>
                  <a:pt x="315" y="25"/>
                </a:lnTo>
                <a:lnTo>
                  <a:pt x="309" y="26"/>
                </a:lnTo>
                <a:lnTo>
                  <a:pt x="302" y="28"/>
                </a:lnTo>
                <a:lnTo>
                  <a:pt x="296" y="31"/>
                </a:lnTo>
                <a:lnTo>
                  <a:pt x="290" y="35"/>
                </a:lnTo>
                <a:lnTo>
                  <a:pt x="290" y="35"/>
                </a:lnTo>
                <a:lnTo>
                  <a:pt x="289" y="28"/>
                </a:lnTo>
                <a:lnTo>
                  <a:pt x="287" y="22"/>
                </a:lnTo>
                <a:lnTo>
                  <a:pt x="284" y="16"/>
                </a:lnTo>
                <a:lnTo>
                  <a:pt x="280" y="12"/>
                </a:lnTo>
                <a:lnTo>
                  <a:pt x="274" y="9"/>
                </a:lnTo>
                <a:lnTo>
                  <a:pt x="269" y="6"/>
                </a:lnTo>
                <a:lnTo>
                  <a:pt x="264" y="4"/>
                </a:lnTo>
                <a:lnTo>
                  <a:pt x="258" y="3"/>
                </a:lnTo>
                <a:lnTo>
                  <a:pt x="252" y="3"/>
                </a:lnTo>
                <a:lnTo>
                  <a:pt x="246" y="4"/>
                </a:lnTo>
                <a:lnTo>
                  <a:pt x="240" y="6"/>
                </a:lnTo>
                <a:lnTo>
                  <a:pt x="234" y="8"/>
                </a:lnTo>
                <a:lnTo>
                  <a:pt x="228" y="11"/>
                </a:lnTo>
                <a:lnTo>
                  <a:pt x="223" y="14"/>
                </a:lnTo>
                <a:lnTo>
                  <a:pt x="218" y="19"/>
                </a:lnTo>
                <a:lnTo>
                  <a:pt x="214" y="24"/>
                </a:lnTo>
                <a:lnTo>
                  <a:pt x="214" y="24"/>
                </a:lnTo>
                <a:lnTo>
                  <a:pt x="208" y="14"/>
                </a:lnTo>
                <a:lnTo>
                  <a:pt x="205" y="10"/>
                </a:lnTo>
                <a:lnTo>
                  <a:pt x="201" y="6"/>
                </a:lnTo>
                <a:lnTo>
                  <a:pt x="196" y="3"/>
                </a:lnTo>
                <a:lnTo>
                  <a:pt x="190" y="1"/>
                </a:lnTo>
                <a:lnTo>
                  <a:pt x="185" y="0"/>
                </a:lnTo>
                <a:lnTo>
                  <a:pt x="179" y="0"/>
                </a:lnTo>
                <a:lnTo>
                  <a:pt x="179" y="0"/>
                </a:lnTo>
                <a:lnTo>
                  <a:pt x="173" y="2"/>
                </a:lnTo>
                <a:lnTo>
                  <a:pt x="168" y="4"/>
                </a:lnTo>
                <a:lnTo>
                  <a:pt x="163" y="7"/>
                </a:lnTo>
                <a:lnTo>
                  <a:pt x="159" y="11"/>
                </a:lnTo>
                <a:lnTo>
                  <a:pt x="155" y="15"/>
                </a:lnTo>
                <a:lnTo>
                  <a:pt x="152" y="20"/>
                </a:lnTo>
                <a:lnTo>
                  <a:pt x="149" y="25"/>
                </a:lnTo>
                <a:lnTo>
                  <a:pt x="147" y="30"/>
                </a:lnTo>
                <a:lnTo>
                  <a:pt x="147" y="30"/>
                </a:lnTo>
                <a:lnTo>
                  <a:pt x="143" y="25"/>
                </a:lnTo>
                <a:lnTo>
                  <a:pt x="139" y="21"/>
                </a:lnTo>
                <a:lnTo>
                  <a:pt x="134" y="18"/>
                </a:lnTo>
                <a:lnTo>
                  <a:pt x="129" y="16"/>
                </a:lnTo>
                <a:lnTo>
                  <a:pt x="123" y="14"/>
                </a:lnTo>
                <a:lnTo>
                  <a:pt x="118" y="13"/>
                </a:lnTo>
                <a:lnTo>
                  <a:pt x="110" y="14"/>
                </a:lnTo>
                <a:lnTo>
                  <a:pt x="104" y="15"/>
                </a:lnTo>
                <a:lnTo>
                  <a:pt x="104" y="15"/>
                </a:lnTo>
                <a:lnTo>
                  <a:pt x="97" y="18"/>
                </a:lnTo>
                <a:lnTo>
                  <a:pt x="91" y="23"/>
                </a:lnTo>
                <a:lnTo>
                  <a:pt x="86" y="28"/>
                </a:lnTo>
                <a:lnTo>
                  <a:pt x="82" y="33"/>
                </a:lnTo>
                <a:lnTo>
                  <a:pt x="80" y="40"/>
                </a:lnTo>
                <a:lnTo>
                  <a:pt x="78" y="46"/>
                </a:lnTo>
                <a:lnTo>
                  <a:pt x="76" y="62"/>
                </a:lnTo>
                <a:lnTo>
                  <a:pt x="76" y="62"/>
                </a:lnTo>
                <a:lnTo>
                  <a:pt x="70" y="55"/>
                </a:lnTo>
                <a:lnTo>
                  <a:pt x="64" y="49"/>
                </a:lnTo>
                <a:lnTo>
                  <a:pt x="57" y="44"/>
                </a:lnTo>
                <a:lnTo>
                  <a:pt x="50" y="41"/>
                </a:lnTo>
                <a:lnTo>
                  <a:pt x="42" y="39"/>
                </a:lnTo>
                <a:lnTo>
                  <a:pt x="34" y="40"/>
                </a:lnTo>
                <a:lnTo>
                  <a:pt x="29" y="41"/>
                </a:lnTo>
                <a:lnTo>
                  <a:pt x="25" y="43"/>
                </a:lnTo>
                <a:lnTo>
                  <a:pt x="21" y="46"/>
                </a:lnTo>
                <a:lnTo>
                  <a:pt x="18" y="50"/>
                </a:lnTo>
                <a:lnTo>
                  <a:pt x="18" y="50"/>
                </a:lnTo>
                <a:lnTo>
                  <a:pt x="13" y="56"/>
                </a:lnTo>
                <a:lnTo>
                  <a:pt x="11" y="62"/>
                </a:lnTo>
                <a:lnTo>
                  <a:pt x="10" y="67"/>
                </a:lnTo>
                <a:lnTo>
                  <a:pt x="11" y="73"/>
                </a:lnTo>
                <a:lnTo>
                  <a:pt x="14" y="79"/>
                </a:lnTo>
                <a:lnTo>
                  <a:pt x="17" y="84"/>
                </a:lnTo>
                <a:lnTo>
                  <a:pt x="21" y="89"/>
                </a:lnTo>
                <a:lnTo>
                  <a:pt x="27" y="93"/>
                </a:lnTo>
                <a:lnTo>
                  <a:pt x="27" y="93"/>
                </a:lnTo>
                <a:close/>
                <a:moveTo>
                  <a:pt x="20" y="66"/>
                </a:moveTo>
                <a:lnTo>
                  <a:pt x="20" y="66"/>
                </a:lnTo>
                <a:lnTo>
                  <a:pt x="20" y="66"/>
                </a:lnTo>
                <a:lnTo>
                  <a:pt x="20" y="66"/>
                </a:lnTo>
                <a:lnTo>
                  <a:pt x="37" y="54"/>
                </a:lnTo>
                <a:lnTo>
                  <a:pt x="37" y="54"/>
                </a:lnTo>
                <a:lnTo>
                  <a:pt x="42" y="50"/>
                </a:lnTo>
                <a:lnTo>
                  <a:pt x="37" y="56"/>
                </a:lnTo>
                <a:lnTo>
                  <a:pt x="37" y="56"/>
                </a:lnTo>
                <a:lnTo>
                  <a:pt x="28" y="63"/>
                </a:lnTo>
                <a:lnTo>
                  <a:pt x="20" y="70"/>
                </a:lnTo>
                <a:lnTo>
                  <a:pt x="20" y="70"/>
                </a:lnTo>
                <a:lnTo>
                  <a:pt x="20" y="66"/>
                </a:lnTo>
                <a:lnTo>
                  <a:pt x="20" y="66"/>
                </a:lnTo>
                <a:close/>
                <a:moveTo>
                  <a:pt x="52" y="51"/>
                </a:moveTo>
                <a:lnTo>
                  <a:pt x="52" y="51"/>
                </a:lnTo>
                <a:lnTo>
                  <a:pt x="46" y="55"/>
                </a:lnTo>
                <a:lnTo>
                  <a:pt x="39" y="59"/>
                </a:lnTo>
                <a:lnTo>
                  <a:pt x="39" y="59"/>
                </a:lnTo>
                <a:lnTo>
                  <a:pt x="29" y="66"/>
                </a:lnTo>
                <a:lnTo>
                  <a:pt x="24" y="69"/>
                </a:lnTo>
                <a:lnTo>
                  <a:pt x="20" y="72"/>
                </a:lnTo>
                <a:lnTo>
                  <a:pt x="20" y="72"/>
                </a:lnTo>
                <a:lnTo>
                  <a:pt x="20" y="72"/>
                </a:lnTo>
                <a:lnTo>
                  <a:pt x="20" y="72"/>
                </a:lnTo>
                <a:lnTo>
                  <a:pt x="26" y="66"/>
                </a:lnTo>
                <a:lnTo>
                  <a:pt x="33" y="61"/>
                </a:lnTo>
                <a:lnTo>
                  <a:pt x="39" y="56"/>
                </a:lnTo>
                <a:lnTo>
                  <a:pt x="45" y="49"/>
                </a:lnTo>
                <a:lnTo>
                  <a:pt x="45" y="49"/>
                </a:lnTo>
                <a:lnTo>
                  <a:pt x="49" y="50"/>
                </a:lnTo>
                <a:lnTo>
                  <a:pt x="52" y="51"/>
                </a:lnTo>
                <a:lnTo>
                  <a:pt x="52" y="51"/>
                </a:lnTo>
                <a:close/>
                <a:moveTo>
                  <a:pt x="67" y="71"/>
                </a:moveTo>
                <a:lnTo>
                  <a:pt x="67" y="71"/>
                </a:lnTo>
                <a:lnTo>
                  <a:pt x="62" y="76"/>
                </a:lnTo>
                <a:lnTo>
                  <a:pt x="56" y="81"/>
                </a:lnTo>
                <a:lnTo>
                  <a:pt x="49" y="86"/>
                </a:lnTo>
                <a:lnTo>
                  <a:pt x="43" y="92"/>
                </a:lnTo>
                <a:lnTo>
                  <a:pt x="43" y="92"/>
                </a:lnTo>
                <a:lnTo>
                  <a:pt x="39" y="90"/>
                </a:lnTo>
                <a:lnTo>
                  <a:pt x="34" y="88"/>
                </a:lnTo>
                <a:lnTo>
                  <a:pt x="34" y="88"/>
                </a:lnTo>
                <a:lnTo>
                  <a:pt x="42" y="84"/>
                </a:lnTo>
                <a:lnTo>
                  <a:pt x="51" y="79"/>
                </a:lnTo>
                <a:lnTo>
                  <a:pt x="51" y="79"/>
                </a:lnTo>
                <a:lnTo>
                  <a:pt x="59" y="74"/>
                </a:lnTo>
                <a:lnTo>
                  <a:pt x="59" y="74"/>
                </a:lnTo>
                <a:lnTo>
                  <a:pt x="64" y="71"/>
                </a:lnTo>
                <a:lnTo>
                  <a:pt x="67" y="70"/>
                </a:lnTo>
                <a:lnTo>
                  <a:pt x="68" y="70"/>
                </a:lnTo>
                <a:lnTo>
                  <a:pt x="67" y="71"/>
                </a:lnTo>
                <a:lnTo>
                  <a:pt x="67" y="71"/>
                </a:lnTo>
                <a:close/>
                <a:moveTo>
                  <a:pt x="74" y="77"/>
                </a:moveTo>
                <a:lnTo>
                  <a:pt x="74" y="77"/>
                </a:lnTo>
                <a:lnTo>
                  <a:pt x="68" y="80"/>
                </a:lnTo>
                <a:lnTo>
                  <a:pt x="61" y="84"/>
                </a:lnTo>
                <a:lnTo>
                  <a:pt x="61" y="84"/>
                </a:lnTo>
                <a:lnTo>
                  <a:pt x="52" y="90"/>
                </a:lnTo>
                <a:lnTo>
                  <a:pt x="52" y="90"/>
                </a:lnTo>
                <a:lnTo>
                  <a:pt x="47" y="93"/>
                </a:lnTo>
                <a:lnTo>
                  <a:pt x="47" y="93"/>
                </a:lnTo>
                <a:lnTo>
                  <a:pt x="47" y="93"/>
                </a:lnTo>
                <a:lnTo>
                  <a:pt x="47" y="93"/>
                </a:lnTo>
                <a:lnTo>
                  <a:pt x="46" y="92"/>
                </a:lnTo>
                <a:lnTo>
                  <a:pt x="46" y="92"/>
                </a:lnTo>
                <a:lnTo>
                  <a:pt x="47" y="91"/>
                </a:lnTo>
                <a:lnTo>
                  <a:pt x="47" y="91"/>
                </a:lnTo>
                <a:lnTo>
                  <a:pt x="52" y="86"/>
                </a:lnTo>
                <a:lnTo>
                  <a:pt x="59" y="81"/>
                </a:lnTo>
                <a:lnTo>
                  <a:pt x="66" y="75"/>
                </a:lnTo>
                <a:lnTo>
                  <a:pt x="71" y="69"/>
                </a:lnTo>
                <a:lnTo>
                  <a:pt x="71" y="69"/>
                </a:lnTo>
                <a:lnTo>
                  <a:pt x="74" y="77"/>
                </a:lnTo>
                <a:lnTo>
                  <a:pt x="74" y="77"/>
                </a:lnTo>
                <a:close/>
                <a:moveTo>
                  <a:pt x="86" y="50"/>
                </a:moveTo>
                <a:lnTo>
                  <a:pt x="86" y="50"/>
                </a:lnTo>
                <a:lnTo>
                  <a:pt x="105" y="37"/>
                </a:lnTo>
                <a:lnTo>
                  <a:pt x="105" y="37"/>
                </a:lnTo>
                <a:lnTo>
                  <a:pt x="114" y="33"/>
                </a:lnTo>
                <a:lnTo>
                  <a:pt x="122" y="30"/>
                </a:lnTo>
                <a:lnTo>
                  <a:pt x="122" y="30"/>
                </a:lnTo>
                <a:lnTo>
                  <a:pt x="116" y="34"/>
                </a:lnTo>
                <a:lnTo>
                  <a:pt x="108" y="40"/>
                </a:lnTo>
                <a:lnTo>
                  <a:pt x="108" y="40"/>
                </a:lnTo>
                <a:lnTo>
                  <a:pt x="96" y="49"/>
                </a:lnTo>
                <a:lnTo>
                  <a:pt x="84" y="59"/>
                </a:lnTo>
                <a:lnTo>
                  <a:pt x="84" y="59"/>
                </a:lnTo>
                <a:lnTo>
                  <a:pt x="86" y="50"/>
                </a:lnTo>
                <a:lnTo>
                  <a:pt x="86" y="50"/>
                </a:lnTo>
                <a:close/>
                <a:moveTo>
                  <a:pt x="142" y="38"/>
                </a:moveTo>
                <a:lnTo>
                  <a:pt x="142" y="38"/>
                </a:lnTo>
                <a:lnTo>
                  <a:pt x="144" y="42"/>
                </a:lnTo>
                <a:lnTo>
                  <a:pt x="144" y="42"/>
                </a:lnTo>
                <a:lnTo>
                  <a:pt x="136" y="48"/>
                </a:lnTo>
                <a:lnTo>
                  <a:pt x="128" y="53"/>
                </a:lnTo>
                <a:lnTo>
                  <a:pt x="110" y="61"/>
                </a:lnTo>
                <a:lnTo>
                  <a:pt x="110" y="61"/>
                </a:lnTo>
                <a:lnTo>
                  <a:pt x="83" y="76"/>
                </a:lnTo>
                <a:lnTo>
                  <a:pt x="83" y="76"/>
                </a:lnTo>
                <a:lnTo>
                  <a:pt x="83" y="75"/>
                </a:lnTo>
                <a:lnTo>
                  <a:pt x="83" y="75"/>
                </a:lnTo>
                <a:lnTo>
                  <a:pt x="111" y="57"/>
                </a:lnTo>
                <a:lnTo>
                  <a:pt x="111" y="57"/>
                </a:lnTo>
                <a:lnTo>
                  <a:pt x="130" y="44"/>
                </a:lnTo>
                <a:lnTo>
                  <a:pt x="130" y="44"/>
                </a:lnTo>
                <a:lnTo>
                  <a:pt x="133" y="42"/>
                </a:lnTo>
                <a:lnTo>
                  <a:pt x="133" y="42"/>
                </a:lnTo>
                <a:lnTo>
                  <a:pt x="142" y="38"/>
                </a:lnTo>
                <a:lnTo>
                  <a:pt x="142" y="38"/>
                </a:lnTo>
                <a:close/>
                <a:moveTo>
                  <a:pt x="195" y="13"/>
                </a:moveTo>
                <a:lnTo>
                  <a:pt x="195" y="13"/>
                </a:lnTo>
                <a:lnTo>
                  <a:pt x="193" y="13"/>
                </a:lnTo>
                <a:lnTo>
                  <a:pt x="193" y="13"/>
                </a:lnTo>
                <a:lnTo>
                  <a:pt x="175" y="23"/>
                </a:lnTo>
                <a:lnTo>
                  <a:pt x="165" y="28"/>
                </a:lnTo>
                <a:lnTo>
                  <a:pt x="156" y="32"/>
                </a:lnTo>
                <a:lnTo>
                  <a:pt x="156" y="32"/>
                </a:lnTo>
                <a:lnTo>
                  <a:pt x="157" y="29"/>
                </a:lnTo>
                <a:lnTo>
                  <a:pt x="157" y="29"/>
                </a:lnTo>
                <a:lnTo>
                  <a:pt x="169" y="21"/>
                </a:lnTo>
                <a:lnTo>
                  <a:pt x="169" y="21"/>
                </a:lnTo>
                <a:lnTo>
                  <a:pt x="178" y="15"/>
                </a:lnTo>
                <a:lnTo>
                  <a:pt x="187" y="9"/>
                </a:lnTo>
                <a:lnTo>
                  <a:pt x="187" y="9"/>
                </a:lnTo>
                <a:lnTo>
                  <a:pt x="191" y="11"/>
                </a:lnTo>
                <a:lnTo>
                  <a:pt x="195" y="13"/>
                </a:lnTo>
                <a:lnTo>
                  <a:pt x="195" y="13"/>
                </a:lnTo>
                <a:close/>
                <a:moveTo>
                  <a:pt x="201" y="19"/>
                </a:moveTo>
                <a:lnTo>
                  <a:pt x="201" y="19"/>
                </a:lnTo>
                <a:lnTo>
                  <a:pt x="154" y="48"/>
                </a:lnTo>
                <a:lnTo>
                  <a:pt x="107" y="76"/>
                </a:lnTo>
                <a:lnTo>
                  <a:pt x="107" y="76"/>
                </a:lnTo>
                <a:lnTo>
                  <a:pt x="83" y="90"/>
                </a:lnTo>
                <a:lnTo>
                  <a:pt x="59" y="102"/>
                </a:lnTo>
                <a:lnTo>
                  <a:pt x="36" y="116"/>
                </a:lnTo>
                <a:lnTo>
                  <a:pt x="23" y="123"/>
                </a:lnTo>
                <a:lnTo>
                  <a:pt x="12" y="132"/>
                </a:lnTo>
                <a:lnTo>
                  <a:pt x="12" y="132"/>
                </a:lnTo>
                <a:lnTo>
                  <a:pt x="12" y="133"/>
                </a:lnTo>
                <a:lnTo>
                  <a:pt x="12" y="133"/>
                </a:lnTo>
                <a:lnTo>
                  <a:pt x="12" y="134"/>
                </a:lnTo>
                <a:lnTo>
                  <a:pt x="13" y="134"/>
                </a:lnTo>
                <a:lnTo>
                  <a:pt x="13" y="134"/>
                </a:lnTo>
                <a:lnTo>
                  <a:pt x="24" y="125"/>
                </a:lnTo>
                <a:lnTo>
                  <a:pt x="37" y="118"/>
                </a:lnTo>
                <a:lnTo>
                  <a:pt x="61" y="104"/>
                </a:lnTo>
                <a:lnTo>
                  <a:pt x="84" y="91"/>
                </a:lnTo>
                <a:lnTo>
                  <a:pt x="108" y="78"/>
                </a:lnTo>
                <a:lnTo>
                  <a:pt x="108" y="78"/>
                </a:lnTo>
                <a:lnTo>
                  <a:pt x="155" y="51"/>
                </a:lnTo>
                <a:lnTo>
                  <a:pt x="155" y="51"/>
                </a:lnTo>
                <a:lnTo>
                  <a:pt x="178" y="36"/>
                </a:lnTo>
                <a:lnTo>
                  <a:pt x="189" y="29"/>
                </a:lnTo>
                <a:lnTo>
                  <a:pt x="199" y="22"/>
                </a:lnTo>
                <a:lnTo>
                  <a:pt x="199" y="22"/>
                </a:lnTo>
                <a:lnTo>
                  <a:pt x="188" y="30"/>
                </a:lnTo>
                <a:lnTo>
                  <a:pt x="177" y="37"/>
                </a:lnTo>
                <a:lnTo>
                  <a:pt x="155" y="51"/>
                </a:lnTo>
                <a:lnTo>
                  <a:pt x="155" y="51"/>
                </a:lnTo>
                <a:lnTo>
                  <a:pt x="130" y="67"/>
                </a:lnTo>
                <a:lnTo>
                  <a:pt x="104" y="82"/>
                </a:lnTo>
                <a:lnTo>
                  <a:pt x="104" y="82"/>
                </a:lnTo>
                <a:lnTo>
                  <a:pt x="78" y="97"/>
                </a:lnTo>
                <a:lnTo>
                  <a:pt x="53" y="113"/>
                </a:lnTo>
                <a:lnTo>
                  <a:pt x="53" y="113"/>
                </a:lnTo>
                <a:lnTo>
                  <a:pt x="33" y="125"/>
                </a:lnTo>
                <a:lnTo>
                  <a:pt x="22" y="133"/>
                </a:lnTo>
                <a:lnTo>
                  <a:pt x="13" y="140"/>
                </a:lnTo>
                <a:lnTo>
                  <a:pt x="13" y="140"/>
                </a:lnTo>
                <a:lnTo>
                  <a:pt x="10" y="134"/>
                </a:lnTo>
                <a:lnTo>
                  <a:pt x="10" y="134"/>
                </a:lnTo>
                <a:lnTo>
                  <a:pt x="10" y="133"/>
                </a:lnTo>
                <a:lnTo>
                  <a:pt x="10" y="133"/>
                </a:lnTo>
                <a:lnTo>
                  <a:pt x="20" y="124"/>
                </a:lnTo>
                <a:lnTo>
                  <a:pt x="33" y="116"/>
                </a:lnTo>
                <a:lnTo>
                  <a:pt x="56" y="102"/>
                </a:lnTo>
                <a:lnTo>
                  <a:pt x="80" y="89"/>
                </a:lnTo>
                <a:lnTo>
                  <a:pt x="104" y="75"/>
                </a:lnTo>
                <a:lnTo>
                  <a:pt x="104" y="75"/>
                </a:lnTo>
                <a:lnTo>
                  <a:pt x="155" y="42"/>
                </a:lnTo>
                <a:lnTo>
                  <a:pt x="155" y="42"/>
                </a:lnTo>
                <a:lnTo>
                  <a:pt x="176" y="29"/>
                </a:lnTo>
                <a:lnTo>
                  <a:pt x="186" y="22"/>
                </a:lnTo>
                <a:lnTo>
                  <a:pt x="197" y="15"/>
                </a:lnTo>
                <a:lnTo>
                  <a:pt x="197" y="15"/>
                </a:lnTo>
                <a:lnTo>
                  <a:pt x="201" y="19"/>
                </a:lnTo>
                <a:lnTo>
                  <a:pt x="201" y="19"/>
                </a:lnTo>
                <a:close/>
                <a:moveTo>
                  <a:pt x="207" y="28"/>
                </a:moveTo>
                <a:lnTo>
                  <a:pt x="207" y="28"/>
                </a:lnTo>
                <a:lnTo>
                  <a:pt x="196" y="34"/>
                </a:lnTo>
                <a:lnTo>
                  <a:pt x="185" y="40"/>
                </a:lnTo>
                <a:lnTo>
                  <a:pt x="166" y="53"/>
                </a:lnTo>
                <a:lnTo>
                  <a:pt x="166" y="53"/>
                </a:lnTo>
                <a:lnTo>
                  <a:pt x="140" y="68"/>
                </a:lnTo>
                <a:lnTo>
                  <a:pt x="115" y="82"/>
                </a:lnTo>
                <a:lnTo>
                  <a:pt x="115" y="82"/>
                </a:lnTo>
                <a:lnTo>
                  <a:pt x="65" y="108"/>
                </a:lnTo>
                <a:lnTo>
                  <a:pt x="65" y="108"/>
                </a:lnTo>
                <a:lnTo>
                  <a:pt x="41" y="122"/>
                </a:lnTo>
                <a:lnTo>
                  <a:pt x="41" y="122"/>
                </a:lnTo>
                <a:lnTo>
                  <a:pt x="38" y="124"/>
                </a:lnTo>
                <a:lnTo>
                  <a:pt x="38" y="124"/>
                </a:lnTo>
                <a:lnTo>
                  <a:pt x="57" y="112"/>
                </a:lnTo>
                <a:lnTo>
                  <a:pt x="76" y="101"/>
                </a:lnTo>
                <a:lnTo>
                  <a:pt x="115" y="78"/>
                </a:lnTo>
                <a:lnTo>
                  <a:pt x="115" y="78"/>
                </a:lnTo>
                <a:lnTo>
                  <a:pt x="160" y="52"/>
                </a:lnTo>
                <a:lnTo>
                  <a:pt x="182" y="37"/>
                </a:lnTo>
                <a:lnTo>
                  <a:pt x="192" y="30"/>
                </a:lnTo>
                <a:lnTo>
                  <a:pt x="203" y="21"/>
                </a:lnTo>
                <a:lnTo>
                  <a:pt x="203" y="21"/>
                </a:lnTo>
                <a:lnTo>
                  <a:pt x="207" y="28"/>
                </a:lnTo>
                <a:lnTo>
                  <a:pt x="207" y="28"/>
                </a:lnTo>
                <a:close/>
                <a:moveTo>
                  <a:pt x="244" y="19"/>
                </a:moveTo>
                <a:lnTo>
                  <a:pt x="244" y="19"/>
                </a:lnTo>
                <a:lnTo>
                  <a:pt x="252" y="15"/>
                </a:lnTo>
                <a:lnTo>
                  <a:pt x="255" y="13"/>
                </a:lnTo>
                <a:lnTo>
                  <a:pt x="255" y="13"/>
                </a:lnTo>
                <a:lnTo>
                  <a:pt x="241" y="22"/>
                </a:lnTo>
                <a:lnTo>
                  <a:pt x="241" y="22"/>
                </a:lnTo>
                <a:lnTo>
                  <a:pt x="209" y="44"/>
                </a:lnTo>
                <a:lnTo>
                  <a:pt x="209" y="44"/>
                </a:lnTo>
                <a:lnTo>
                  <a:pt x="177" y="63"/>
                </a:lnTo>
                <a:lnTo>
                  <a:pt x="146" y="81"/>
                </a:lnTo>
                <a:lnTo>
                  <a:pt x="146" y="81"/>
                </a:lnTo>
                <a:lnTo>
                  <a:pt x="115" y="98"/>
                </a:lnTo>
                <a:lnTo>
                  <a:pt x="84" y="116"/>
                </a:lnTo>
                <a:lnTo>
                  <a:pt x="84" y="116"/>
                </a:lnTo>
                <a:lnTo>
                  <a:pt x="70" y="124"/>
                </a:lnTo>
                <a:lnTo>
                  <a:pt x="56" y="134"/>
                </a:lnTo>
                <a:lnTo>
                  <a:pt x="43" y="143"/>
                </a:lnTo>
                <a:lnTo>
                  <a:pt x="28" y="152"/>
                </a:lnTo>
                <a:lnTo>
                  <a:pt x="28" y="152"/>
                </a:lnTo>
                <a:lnTo>
                  <a:pt x="21" y="148"/>
                </a:lnTo>
                <a:lnTo>
                  <a:pt x="21" y="148"/>
                </a:lnTo>
                <a:lnTo>
                  <a:pt x="27" y="146"/>
                </a:lnTo>
                <a:lnTo>
                  <a:pt x="34" y="144"/>
                </a:lnTo>
                <a:lnTo>
                  <a:pt x="45" y="137"/>
                </a:lnTo>
                <a:lnTo>
                  <a:pt x="56" y="130"/>
                </a:lnTo>
                <a:lnTo>
                  <a:pt x="66" y="123"/>
                </a:lnTo>
                <a:lnTo>
                  <a:pt x="66" y="123"/>
                </a:lnTo>
                <a:lnTo>
                  <a:pt x="97" y="106"/>
                </a:lnTo>
                <a:lnTo>
                  <a:pt x="128" y="90"/>
                </a:lnTo>
                <a:lnTo>
                  <a:pt x="128" y="90"/>
                </a:lnTo>
                <a:lnTo>
                  <a:pt x="159" y="73"/>
                </a:lnTo>
                <a:lnTo>
                  <a:pt x="175" y="64"/>
                </a:lnTo>
                <a:lnTo>
                  <a:pt x="190" y="55"/>
                </a:lnTo>
                <a:lnTo>
                  <a:pt x="190" y="55"/>
                </a:lnTo>
                <a:lnTo>
                  <a:pt x="217" y="36"/>
                </a:lnTo>
                <a:lnTo>
                  <a:pt x="230" y="27"/>
                </a:lnTo>
                <a:lnTo>
                  <a:pt x="244" y="19"/>
                </a:lnTo>
                <a:lnTo>
                  <a:pt x="244" y="19"/>
                </a:lnTo>
                <a:close/>
                <a:moveTo>
                  <a:pt x="272" y="17"/>
                </a:moveTo>
                <a:lnTo>
                  <a:pt x="272" y="17"/>
                </a:lnTo>
                <a:lnTo>
                  <a:pt x="251" y="30"/>
                </a:lnTo>
                <a:lnTo>
                  <a:pt x="230" y="43"/>
                </a:lnTo>
                <a:lnTo>
                  <a:pt x="210" y="57"/>
                </a:lnTo>
                <a:lnTo>
                  <a:pt x="189" y="70"/>
                </a:lnTo>
                <a:lnTo>
                  <a:pt x="189" y="70"/>
                </a:lnTo>
                <a:lnTo>
                  <a:pt x="172" y="79"/>
                </a:lnTo>
                <a:lnTo>
                  <a:pt x="172" y="79"/>
                </a:lnTo>
                <a:lnTo>
                  <a:pt x="162" y="84"/>
                </a:lnTo>
                <a:lnTo>
                  <a:pt x="162" y="84"/>
                </a:lnTo>
                <a:lnTo>
                  <a:pt x="134" y="98"/>
                </a:lnTo>
                <a:lnTo>
                  <a:pt x="104" y="113"/>
                </a:lnTo>
                <a:lnTo>
                  <a:pt x="47" y="143"/>
                </a:lnTo>
                <a:lnTo>
                  <a:pt x="47" y="143"/>
                </a:lnTo>
                <a:lnTo>
                  <a:pt x="49" y="141"/>
                </a:lnTo>
                <a:lnTo>
                  <a:pt x="49" y="141"/>
                </a:lnTo>
                <a:lnTo>
                  <a:pt x="76" y="123"/>
                </a:lnTo>
                <a:lnTo>
                  <a:pt x="76" y="123"/>
                </a:lnTo>
                <a:lnTo>
                  <a:pt x="106" y="105"/>
                </a:lnTo>
                <a:lnTo>
                  <a:pt x="138" y="88"/>
                </a:lnTo>
                <a:lnTo>
                  <a:pt x="138" y="88"/>
                </a:lnTo>
                <a:lnTo>
                  <a:pt x="169" y="71"/>
                </a:lnTo>
                <a:lnTo>
                  <a:pt x="200" y="52"/>
                </a:lnTo>
                <a:lnTo>
                  <a:pt x="230" y="32"/>
                </a:lnTo>
                <a:lnTo>
                  <a:pt x="260" y="12"/>
                </a:lnTo>
                <a:lnTo>
                  <a:pt x="260" y="12"/>
                </a:lnTo>
                <a:lnTo>
                  <a:pt x="266" y="14"/>
                </a:lnTo>
                <a:lnTo>
                  <a:pt x="272" y="17"/>
                </a:lnTo>
                <a:lnTo>
                  <a:pt x="272" y="17"/>
                </a:lnTo>
                <a:close/>
                <a:moveTo>
                  <a:pt x="281" y="41"/>
                </a:moveTo>
                <a:lnTo>
                  <a:pt x="281" y="41"/>
                </a:lnTo>
                <a:lnTo>
                  <a:pt x="281" y="42"/>
                </a:lnTo>
                <a:lnTo>
                  <a:pt x="282" y="43"/>
                </a:lnTo>
                <a:lnTo>
                  <a:pt x="282" y="43"/>
                </a:lnTo>
                <a:lnTo>
                  <a:pt x="276" y="48"/>
                </a:lnTo>
                <a:lnTo>
                  <a:pt x="276" y="48"/>
                </a:lnTo>
                <a:lnTo>
                  <a:pt x="274" y="49"/>
                </a:lnTo>
                <a:lnTo>
                  <a:pt x="274" y="49"/>
                </a:lnTo>
                <a:lnTo>
                  <a:pt x="262" y="56"/>
                </a:lnTo>
                <a:lnTo>
                  <a:pt x="249" y="62"/>
                </a:lnTo>
                <a:lnTo>
                  <a:pt x="249" y="62"/>
                </a:lnTo>
                <a:lnTo>
                  <a:pt x="219" y="78"/>
                </a:lnTo>
                <a:lnTo>
                  <a:pt x="204" y="87"/>
                </a:lnTo>
                <a:lnTo>
                  <a:pt x="188" y="95"/>
                </a:lnTo>
                <a:lnTo>
                  <a:pt x="188" y="95"/>
                </a:lnTo>
                <a:lnTo>
                  <a:pt x="128" y="124"/>
                </a:lnTo>
                <a:lnTo>
                  <a:pt x="98" y="141"/>
                </a:lnTo>
                <a:lnTo>
                  <a:pt x="69" y="157"/>
                </a:lnTo>
                <a:lnTo>
                  <a:pt x="69" y="157"/>
                </a:lnTo>
                <a:lnTo>
                  <a:pt x="59" y="164"/>
                </a:lnTo>
                <a:lnTo>
                  <a:pt x="49" y="171"/>
                </a:lnTo>
                <a:lnTo>
                  <a:pt x="49" y="171"/>
                </a:lnTo>
                <a:lnTo>
                  <a:pt x="40" y="178"/>
                </a:lnTo>
                <a:lnTo>
                  <a:pt x="40" y="178"/>
                </a:lnTo>
                <a:lnTo>
                  <a:pt x="47" y="171"/>
                </a:lnTo>
                <a:lnTo>
                  <a:pt x="54" y="164"/>
                </a:lnTo>
                <a:lnTo>
                  <a:pt x="54" y="164"/>
                </a:lnTo>
                <a:lnTo>
                  <a:pt x="55" y="164"/>
                </a:lnTo>
                <a:lnTo>
                  <a:pt x="55" y="164"/>
                </a:lnTo>
                <a:lnTo>
                  <a:pt x="57" y="162"/>
                </a:lnTo>
                <a:lnTo>
                  <a:pt x="57" y="162"/>
                </a:lnTo>
                <a:lnTo>
                  <a:pt x="72" y="151"/>
                </a:lnTo>
                <a:lnTo>
                  <a:pt x="87" y="141"/>
                </a:lnTo>
                <a:lnTo>
                  <a:pt x="87" y="141"/>
                </a:lnTo>
                <a:lnTo>
                  <a:pt x="130" y="115"/>
                </a:lnTo>
                <a:lnTo>
                  <a:pt x="173" y="90"/>
                </a:lnTo>
                <a:lnTo>
                  <a:pt x="173" y="90"/>
                </a:lnTo>
                <a:lnTo>
                  <a:pt x="228" y="64"/>
                </a:lnTo>
                <a:lnTo>
                  <a:pt x="254" y="50"/>
                </a:lnTo>
                <a:lnTo>
                  <a:pt x="281" y="33"/>
                </a:lnTo>
                <a:lnTo>
                  <a:pt x="281" y="33"/>
                </a:lnTo>
                <a:lnTo>
                  <a:pt x="281" y="41"/>
                </a:lnTo>
                <a:lnTo>
                  <a:pt x="281" y="41"/>
                </a:lnTo>
                <a:close/>
                <a:moveTo>
                  <a:pt x="50" y="186"/>
                </a:moveTo>
                <a:lnTo>
                  <a:pt x="50" y="186"/>
                </a:lnTo>
                <a:lnTo>
                  <a:pt x="66" y="175"/>
                </a:lnTo>
                <a:lnTo>
                  <a:pt x="83" y="166"/>
                </a:lnTo>
                <a:lnTo>
                  <a:pt x="118" y="148"/>
                </a:lnTo>
                <a:lnTo>
                  <a:pt x="118" y="148"/>
                </a:lnTo>
                <a:lnTo>
                  <a:pt x="154" y="127"/>
                </a:lnTo>
                <a:lnTo>
                  <a:pt x="190" y="108"/>
                </a:lnTo>
                <a:lnTo>
                  <a:pt x="190" y="108"/>
                </a:lnTo>
                <a:lnTo>
                  <a:pt x="262" y="75"/>
                </a:lnTo>
                <a:lnTo>
                  <a:pt x="262" y="75"/>
                </a:lnTo>
                <a:lnTo>
                  <a:pt x="276" y="68"/>
                </a:lnTo>
                <a:lnTo>
                  <a:pt x="288" y="61"/>
                </a:lnTo>
                <a:lnTo>
                  <a:pt x="313" y="46"/>
                </a:lnTo>
                <a:lnTo>
                  <a:pt x="313" y="46"/>
                </a:lnTo>
                <a:lnTo>
                  <a:pt x="303" y="54"/>
                </a:lnTo>
                <a:lnTo>
                  <a:pt x="303" y="54"/>
                </a:lnTo>
                <a:lnTo>
                  <a:pt x="286" y="65"/>
                </a:lnTo>
                <a:lnTo>
                  <a:pt x="268" y="74"/>
                </a:lnTo>
                <a:lnTo>
                  <a:pt x="268" y="74"/>
                </a:lnTo>
                <a:lnTo>
                  <a:pt x="247" y="85"/>
                </a:lnTo>
                <a:lnTo>
                  <a:pt x="226" y="95"/>
                </a:lnTo>
                <a:lnTo>
                  <a:pt x="183" y="116"/>
                </a:lnTo>
                <a:lnTo>
                  <a:pt x="183" y="116"/>
                </a:lnTo>
                <a:lnTo>
                  <a:pt x="100" y="161"/>
                </a:lnTo>
                <a:lnTo>
                  <a:pt x="100" y="161"/>
                </a:lnTo>
                <a:lnTo>
                  <a:pt x="84" y="169"/>
                </a:lnTo>
                <a:lnTo>
                  <a:pt x="68" y="179"/>
                </a:lnTo>
                <a:lnTo>
                  <a:pt x="53" y="189"/>
                </a:lnTo>
                <a:lnTo>
                  <a:pt x="38" y="200"/>
                </a:lnTo>
                <a:lnTo>
                  <a:pt x="38" y="200"/>
                </a:lnTo>
                <a:lnTo>
                  <a:pt x="35" y="196"/>
                </a:lnTo>
                <a:lnTo>
                  <a:pt x="35" y="196"/>
                </a:lnTo>
                <a:lnTo>
                  <a:pt x="42" y="191"/>
                </a:lnTo>
                <a:lnTo>
                  <a:pt x="42" y="191"/>
                </a:lnTo>
                <a:lnTo>
                  <a:pt x="50" y="186"/>
                </a:lnTo>
                <a:lnTo>
                  <a:pt x="50" y="186"/>
                </a:lnTo>
                <a:close/>
                <a:moveTo>
                  <a:pt x="47" y="206"/>
                </a:moveTo>
                <a:lnTo>
                  <a:pt x="47" y="206"/>
                </a:lnTo>
                <a:lnTo>
                  <a:pt x="43" y="204"/>
                </a:lnTo>
                <a:lnTo>
                  <a:pt x="40" y="201"/>
                </a:lnTo>
                <a:lnTo>
                  <a:pt x="40" y="201"/>
                </a:lnTo>
                <a:lnTo>
                  <a:pt x="47" y="196"/>
                </a:lnTo>
                <a:lnTo>
                  <a:pt x="55" y="191"/>
                </a:lnTo>
                <a:lnTo>
                  <a:pt x="72" y="182"/>
                </a:lnTo>
                <a:lnTo>
                  <a:pt x="107" y="165"/>
                </a:lnTo>
                <a:lnTo>
                  <a:pt x="107" y="165"/>
                </a:lnTo>
                <a:lnTo>
                  <a:pt x="187" y="126"/>
                </a:lnTo>
                <a:lnTo>
                  <a:pt x="187" y="126"/>
                </a:lnTo>
                <a:lnTo>
                  <a:pt x="228" y="107"/>
                </a:lnTo>
                <a:lnTo>
                  <a:pt x="268" y="88"/>
                </a:lnTo>
                <a:lnTo>
                  <a:pt x="268" y="88"/>
                </a:lnTo>
                <a:lnTo>
                  <a:pt x="288" y="80"/>
                </a:lnTo>
                <a:lnTo>
                  <a:pt x="307" y="71"/>
                </a:lnTo>
                <a:lnTo>
                  <a:pt x="307" y="71"/>
                </a:lnTo>
                <a:lnTo>
                  <a:pt x="323" y="63"/>
                </a:lnTo>
                <a:lnTo>
                  <a:pt x="331" y="59"/>
                </a:lnTo>
                <a:lnTo>
                  <a:pt x="338" y="53"/>
                </a:lnTo>
                <a:lnTo>
                  <a:pt x="338" y="53"/>
                </a:lnTo>
                <a:lnTo>
                  <a:pt x="330" y="59"/>
                </a:lnTo>
                <a:lnTo>
                  <a:pt x="322" y="65"/>
                </a:lnTo>
                <a:lnTo>
                  <a:pt x="313" y="70"/>
                </a:lnTo>
                <a:lnTo>
                  <a:pt x="304" y="75"/>
                </a:lnTo>
                <a:lnTo>
                  <a:pt x="265" y="91"/>
                </a:lnTo>
                <a:lnTo>
                  <a:pt x="265" y="91"/>
                </a:lnTo>
                <a:lnTo>
                  <a:pt x="225" y="110"/>
                </a:lnTo>
                <a:lnTo>
                  <a:pt x="185" y="131"/>
                </a:lnTo>
                <a:lnTo>
                  <a:pt x="185" y="131"/>
                </a:lnTo>
                <a:lnTo>
                  <a:pt x="150" y="148"/>
                </a:lnTo>
                <a:lnTo>
                  <a:pt x="115" y="166"/>
                </a:lnTo>
                <a:lnTo>
                  <a:pt x="80" y="185"/>
                </a:lnTo>
                <a:lnTo>
                  <a:pt x="64" y="196"/>
                </a:lnTo>
                <a:lnTo>
                  <a:pt x="47" y="206"/>
                </a:lnTo>
                <a:lnTo>
                  <a:pt x="47" y="206"/>
                </a:lnTo>
                <a:close/>
                <a:moveTo>
                  <a:pt x="41" y="189"/>
                </a:moveTo>
                <a:lnTo>
                  <a:pt x="41" y="189"/>
                </a:lnTo>
                <a:lnTo>
                  <a:pt x="37" y="191"/>
                </a:lnTo>
                <a:lnTo>
                  <a:pt x="37" y="192"/>
                </a:lnTo>
                <a:lnTo>
                  <a:pt x="37" y="193"/>
                </a:lnTo>
                <a:lnTo>
                  <a:pt x="37" y="193"/>
                </a:lnTo>
                <a:lnTo>
                  <a:pt x="34" y="194"/>
                </a:lnTo>
                <a:lnTo>
                  <a:pt x="34" y="194"/>
                </a:lnTo>
                <a:lnTo>
                  <a:pt x="33" y="191"/>
                </a:lnTo>
                <a:lnTo>
                  <a:pt x="33" y="188"/>
                </a:lnTo>
                <a:lnTo>
                  <a:pt x="33" y="188"/>
                </a:lnTo>
                <a:lnTo>
                  <a:pt x="45" y="177"/>
                </a:lnTo>
                <a:lnTo>
                  <a:pt x="59" y="167"/>
                </a:lnTo>
                <a:lnTo>
                  <a:pt x="73" y="158"/>
                </a:lnTo>
                <a:lnTo>
                  <a:pt x="87" y="149"/>
                </a:lnTo>
                <a:lnTo>
                  <a:pt x="87" y="149"/>
                </a:lnTo>
                <a:lnTo>
                  <a:pt x="124" y="130"/>
                </a:lnTo>
                <a:lnTo>
                  <a:pt x="160" y="110"/>
                </a:lnTo>
                <a:lnTo>
                  <a:pt x="160" y="110"/>
                </a:lnTo>
                <a:lnTo>
                  <a:pt x="193" y="94"/>
                </a:lnTo>
                <a:lnTo>
                  <a:pt x="227" y="77"/>
                </a:lnTo>
                <a:lnTo>
                  <a:pt x="227" y="77"/>
                </a:lnTo>
                <a:lnTo>
                  <a:pt x="233" y="74"/>
                </a:lnTo>
                <a:lnTo>
                  <a:pt x="233" y="74"/>
                </a:lnTo>
                <a:lnTo>
                  <a:pt x="224" y="79"/>
                </a:lnTo>
                <a:lnTo>
                  <a:pt x="224" y="79"/>
                </a:lnTo>
                <a:lnTo>
                  <a:pt x="187" y="99"/>
                </a:lnTo>
                <a:lnTo>
                  <a:pt x="150" y="118"/>
                </a:lnTo>
                <a:lnTo>
                  <a:pt x="150" y="118"/>
                </a:lnTo>
                <a:lnTo>
                  <a:pt x="116" y="138"/>
                </a:lnTo>
                <a:lnTo>
                  <a:pt x="99" y="148"/>
                </a:lnTo>
                <a:lnTo>
                  <a:pt x="82" y="158"/>
                </a:lnTo>
                <a:lnTo>
                  <a:pt x="82" y="158"/>
                </a:lnTo>
                <a:lnTo>
                  <a:pt x="68" y="169"/>
                </a:lnTo>
                <a:lnTo>
                  <a:pt x="53" y="179"/>
                </a:lnTo>
                <a:lnTo>
                  <a:pt x="53" y="179"/>
                </a:lnTo>
                <a:lnTo>
                  <a:pt x="41" y="189"/>
                </a:lnTo>
                <a:lnTo>
                  <a:pt x="41" y="189"/>
                </a:lnTo>
                <a:close/>
                <a:moveTo>
                  <a:pt x="126" y="105"/>
                </a:moveTo>
                <a:lnTo>
                  <a:pt x="126" y="105"/>
                </a:lnTo>
                <a:lnTo>
                  <a:pt x="85" y="130"/>
                </a:lnTo>
                <a:lnTo>
                  <a:pt x="46" y="156"/>
                </a:lnTo>
                <a:lnTo>
                  <a:pt x="46" y="156"/>
                </a:lnTo>
                <a:lnTo>
                  <a:pt x="39" y="155"/>
                </a:lnTo>
                <a:lnTo>
                  <a:pt x="31" y="153"/>
                </a:lnTo>
                <a:lnTo>
                  <a:pt x="31" y="153"/>
                </a:lnTo>
                <a:lnTo>
                  <a:pt x="79" y="130"/>
                </a:lnTo>
                <a:lnTo>
                  <a:pt x="126" y="105"/>
                </a:lnTo>
                <a:lnTo>
                  <a:pt x="126" y="105"/>
                </a:lnTo>
                <a:close/>
                <a:moveTo>
                  <a:pt x="57" y="159"/>
                </a:moveTo>
                <a:lnTo>
                  <a:pt x="57" y="159"/>
                </a:lnTo>
                <a:lnTo>
                  <a:pt x="57" y="159"/>
                </a:lnTo>
                <a:lnTo>
                  <a:pt x="57" y="159"/>
                </a:lnTo>
                <a:lnTo>
                  <a:pt x="56" y="157"/>
                </a:lnTo>
                <a:lnTo>
                  <a:pt x="53" y="156"/>
                </a:lnTo>
                <a:lnTo>
                  <a:pt x="53" y="156"/>
                </a:lnTo>
                <a:lnTo>
                  <a:pt x="52" y="156"/>
                </a:lnTo>
                <a:lnTo>
                  <a:pt x="52" y="156"/>
                </a:lnTo>
                <a:lnTo>
                  <a:pt x="63" y="150"/>
                </a:lnTo>
                <a:lnTo>
                  <a:pt x="74" y="144"/>
                </a:lnTo>
                <a:lnTo>
                  <a:pt x="95" y="131"/>
                </a:lnTo>
                <a:lnTo>
                  <a:pt x="95" y="131"/>
                </a:lnTo>
                <a:lnTo>
                  <a:pt x="136" y="109"/>
                </a:lnTo>
                <a:lnTo>
                  <a:pt x="136" y="109"/>
                </a:lnTo>
                <a:lnTo>
                  <a:pt x="116" y="120"/>
                </a:lnTo>
                <a:lnTo>
                  <a:pt x="95" y="133"/>
                </a:lnTo>
                <a:lnTo>
                  <a:pt x="75" y="146"/>
                </a:lnTo>
                <a:lnTo>
                  <a:pt x="57" y="159"/>
                </a:lnTo>
                <a:lnTo>
                  <a:pt x="57" y="159"/>
                </a:lnTo>
                <a:close/>
                <a:moveTo>
                  <a:pt x="203" y="74"/>
                </a:moveTo>
                <a:lnTo>
                  <a:pt x="203" y="74"/>
                </a:lnTo>
                <a:lnTo>
                  <a:pt x="204" y="74"/>
                </a:lnTo>
                <a:lnTo>
                  <a:pt x="204" y="74"/>
                </a:lnTo>
                <a:lnTo>
                  <a:pt x="230" y="59"/>
                </a:lnTo>
                <a:lnTo>
                  <a:pt x="255" y="43"/>
                </a:lnTo>
                <a:lnTo>
                  <a:pt x="255" y="43"/>
                </a:lnTo>
                <a:lnTo>
                  <a:pt x="267" y="36"/>
                </a:lnTo>
                <a:lnTo>
                  <a:pt x="267" y="36"/>
                </a:lnTo>
                <a:lnTo>
                  <a:pt x="274" y="33"/>
                </a:lnTo>
                <a:lnTo>
                  <a:pt x="277" y="32"/>
                </a:lnTo>
                <a:lnTo>
                  <a:pt x="272" y="35"/>
                </a:lnTo>
                <a:lnTo>
                  <a:pt x="272" y="35"/>
                </a:lnTo>
                <a:lnTo>
                  <a:pt x="257" y="45"/>
                </a:lnTo>
                <a:lnTo>
                  <a:pt x="241" y="54"/>
                </a:lnTo>
                <a:lnTo>
                  <a:pt x="241" y="54"/>
                </a:lnTo>
                <a:lnTo>
                  <a:pt x="203" y="74"/>
                </a:lnTo>
                <a:lnTo>
                  <a:pt x="203" y="74"/>
                </a:lnTo>
                <a:close/>
                <a:moveTo>
                  <a:pt x="227" y="58"/>
                </a:moveTo>
                <a:lnTo>
                  <a:pt x="227" y="58"/>
                </a:lnTo>
                <a:lnTo>
                  <a:pt x="166" y="92"/>
                </a:lnTo>
                <a:lnTo>
                  <a:pt x="166" y="92"/>
                </a:lnTo>
                <a:lnTo>
                  <a:pt x="119" y="115"/>
                </a:lnTo>
                <a:lnTo>
                  <a:pt x="119" y="115"/>
                </a:lnTo>
                <a:lnTo>
                  <a:pt x="84" y="135"/>
                </a:lnTo>
                <a:lnTo>
                  <a:pt x="50" y="156"/>
                </a:lnTo>
                <a:lnTo>
                  <a:pt x="50" y="156"/>
                </a:lnTo>
                <a:lnTo>
                  <a:pt x="88" y="131"/>
                </a:lnTo>
                <a:lnTo>
                  <a:pt x="127" y="107"/>
                </a:lnTo>
                <a:lnTo>
                  <a:pt x="127" y="107"/>
                </a:lnTo>
                <a:lnTo>
                  <a:pt x="168" y="84"/>
                </a:lnTo>
                <a:lnTo>
                  <a:pt x="210" y="61"/>
                </a:lnTo>
                <a:lnTo>
                  <a:pt x="210" y="61"/>
                </a:lnTo>
                <a:lnTo>
                  <a:pt x="243" y="42"/>
                </a:lnTo>
                <a:lnTo>
                  <a:pt x="259" y="31"/>
                </a:lnTo>
                <a:lnTo>
                  <a:pt x="266" y="25"/>
                </a:lnTo>
                <a:lnTo>
                  <a:pt x="273" y="19"/>
                </a:lnTo>
                <a:lnTo>
                  <a:pt x="273" y="19"/>
                </a:lnTo>
                <a:lnTo>
                  <a:pt x="273" y="19"/>
                </a:lnTo>
                <a:lnTo>
                  <a:pt x="273" y="19"/>
                </a:lnTo>
                <a:lnTo>
                  <a:pt x="278" y="24"/>
                </a:lnTo>
                <a:lnTo>
                  <a:pt x="280" y="30"/>
                </a:lnTo>
                <a:lnTo>
                  <a:pt x="280" y="30"/>
                </a:lnTo>
                <a:lnTo>
                  <a:pt x="272" y="31"/>
                </a:lnTo>
                <a:lnTo>
                  <a:pt x="265" y="34"/>
                </a:lnTo>
                <a:lnTo>
                  <a:pt x="252" y="41"/>
                </a:lnTo>
                <a:lnTo>
                  <a:pt x="239" y="51"/>
                </a:lnTo>
                <a:lnTo>
                  <a:pt x="227" y="58"/>
                </a:lnTo>
                <a:lnTo>
                  <a:pt x="227" y="58"/>
                </a:lnTo>
                <a:close/>
                <a:moveTo>
                  <a:pt x="231" y="45"/>
                </a:moveTo>
                <a:lnTo>
                  <a:pt x="231" y="45"/>
                </a:lnTo>
                <a:lnTo>
                  <a:pt x="248" y="34"/>
                </a:lnTo>
                <a:lnTo>
                  <a:pt x="264" y="24"/>
                </a:lnTo>
                <a:lnTo>
                  <a:pt x="264" y="24"/>
                </a:lnTo>
                <a:lnTo>
                  <a:pt x="266" y="23"/>
                </a:lnTo>
                <a:lnTo>
                  <a:pt x="266" y="23"/>
                </a:lnTo>
                <a:lnTo>
                  <a:pt x="265" y="24"/>
                </a:lnTo>
                <a:lnTo>
                  <a:pt x="265" y="24"/>
                </a:lnTo>
                <a:lnTo>
                  <a:pt x="258" y="29"/>
                </a:lnTo>
                <a:lnTo>
                  <a:pt x="250" y="34"/>
                </a:lnTo>
                <a:lnTo>
                  <a:pt x="250" y="34"/>
                </a:lnTo>
                <a:lnTo>
                  <a:pt x="231" y="45"/>
                </a:lnTo>
                <a:lnTo>
                  <a:pt x="231" y="45"/>
                </a:lnTo>
                <a:close/>
                <a:moveTo>
                  <a:pt x="14" y="141"/>
                </a:moveTo>
                <a:lnTo>
                  <a:pt x="14" y="141"/>
                </a:lnTo>
                <a:lnTo>
                  <a:pt x="40" y="125"/>
                </a:lnTo>
                <a:lnTo>
                  <a:pt x="64" y="111"/>
                </a:lnTo>
                <a:lnTo>
                  <a:pt x="116" y="84"/>
                </a:lnTo>
                <a:lnTo>
                  <a:pt x="116" y="84"/>
                </a:lnTo>
                <a:lnTo>
                  <a:pt x="135" y="73"/>
                </a:lnTo>
                <a:lnTo>
                  <a:pt x="135" y="73"/>
                </a:lnTo>
                <a:lnTo>
                  <a:pt x="107" y="88"/>
                </a:lnTo>
                <a:lnTo>
                  <a:pt x="107" y="88"/>
                </a:lnTo>
                <a:lnTo>
                  <a:pt x="84" y="100"/>
                </a:lnTo>
                <a:lnTo>
                  <a:pt x="62" y="114"/>
                </a:lnTo>
                <a:lnTo>
                  <a:pt x="40" y="130"/>
                </a:lnTo>
                <a:lnTo>
                  <a:pt x="18" y="146"/>
                </a:lnTo>
                <a:lnTo>
                  <a:pt x="18" y="146"/>
                </a:lnTo>
                <a:lnTo>
                  <a:pt x="14" y="141"/>
                </a:lnTo>
                <a:lnTo>
                  <a:pt x="14" y="141"/>
                </a:lnTo>
                <a:close/>
                <a:moveTo>
                  <a:pt x="8" y="124"/>
                </a:moveTo>
                <a:lnTo>
                  <a:pt x="8" y="124"/>
                </a:lnTo>
                <a:lnTo>
                  <a:pt x="44" y="101"/>
                </a:lnTo>
                <a:lnTo>
                  <a:pt x="44" y="101"/>
                </a:lnTo>
                <a:lnTo>
                  <a:pt x="44" y="101"/>
                </a:lnTo>
                <a:lnTo>
                  <a:pt x="44" y="101"/>
                </a:lnTo>
                <a:lnTo>
                  <a:pt x="45" y="101"/>
                </a:lnTo>
                <a:lnTo>
                  <a:pt x="45" y="101"/>
                </a:lnTo>
                <a:lnTo>
                  <a:pt x="46" y="101"/>
                </a:lnTo>
                <a:lnTo>
                  <a:pt x="48" y="100"/>
                </a:lnTo>
                <a:lnTo>
                  <a:pt x="50" y="98"/>
                </a:lnTo>
                <a:lnTo>
                  <a:pt x="50" y="98"/>
                </a:lnTo>
                <a:lnTo>
                  <a:pt x="59" y="93"/>
                </a:lnTo>
                <a:lnTo>
                  <a:pt x="68" y="87"/>
                </a:lnTo>
                <a:lnTo>
                  <a:pt x="68" y="87"/>
                </a:lnTo>
                <a:lnTo>
                  <a:pt x="80" y="81"/>
                </a:lnTo>
                <a:lnTo>
                  <a:pt x="80" y="81"/>
                </a:lnTo>
                <a:lnTo>
                  <a:pt x="82" y="80"/>
                </a:lnTo>
                <a:lnTo>
                  <a:pt x="83" y="79"/>
                </a:lnTo>
                <a:lnTo>
                  <a:pt x="83" y="79"/>
                </a:lnTo>
                <a:lnTo>
                  <a:pt x="98" y="71"/>
                </a:lnTo>
                <a:lnTo>
                  <a:pt x="112" y="63"/>
                </a:lnTo>
                <a:lnTo>
                  <a:pt x="112" y="63"/>
                </a:lnTo>
                <a:lnTo>
                  <a:pt x="121" y="58"/>
                </a:lnTo>
                <a:lnTo>
                  <a:pt x="129" y="54"/>
                </a:lnTo>
                <a:lnTo>
                  <a:pt x="138" y="50"/>
                </a:lnTo>
                <a:lnTo>
                  <a:pt x="146" y="44"/>
                </a:lnTo>
                <a:lnTo>
                  <a:pt x="146" y="44"/>
                </a:lnTo>
                <a:lnTo>
                  <a:pt x="147" y="45"/>
                </a:lnTo>
                <a:lnTo>
                  <a:pt x="147" y="45"/>
                </a:lnTo>
                <a:lnTo>
                  <a:pt x="98" y="76"/>
                </a:lnTo>
                <a:lnTo>
                  <a:pt x="98" y="76"/>
                </a:lnTo>
                <a:lnTo>
                  <a:pt x="76" y="89"/>
                </a:lnTo>
                <a:lnTo>
                  <a:pt x="53" y="102"/>
                </a:lnTo>
                <a:lnTo>
                  <a:pt x="30" y="115"/>
                </a:lnTo>
                <a:lnTo>
                  <a:pt x="19" y="122"/>
                </a:lnTo>
                <a:lnTo>
                  <a:pt x="9" y="131"/>
                </a:lnTo>
                <a:lnTo>
                  <a:pt x="9" y="131"/>
                </a:lnTo>
                <a:lnTo>
                  <a:pt x="8" y="124"/>
                </a:lnTo>
                <a:lnTo>
                  <a:pt x="8" y="124"/>
                </a:lnTo>
                <a:close/>
                <a:moveTo>
                  <a:pt x="50" y="95"/>
                </a:moveTo>
                <a:lnTo>
                  <a:pt x="50" y="95"/>
                </a:lnTo>
                <a:lnTo>
                  <a:pt x="49" y="94"/>
                </a:lnTo>
                <a:lnTo>
                  <a:pt x="49" y="94"/>
                </a:lnTo>
                <a:lnTo>
                  <a:pt x="57" y="89"/>
                </a:lnTo>
                <a:lnTo>
                  <a:pt x="57" y="89"/>
                </a:lnTo>
                <a:lnTo>
                  <a:pt x="66" y="83"/>
                </a:lnTo>
                <a:lnTo>
                  <a:pt x="66" y="83"/>
                </a:lnTo>
                <a:lnTo>
                  <a:pt x="69" y="81"/>
                </a:lnTo>
                <a:lnTo>
                  <a:pt x="69" y="81"/>
                </a:lnTo>
                <a:lnTo>
                  <a:pt x="50" y="95"/>
                </a:lnTo>
                <a:lnTo>
                  <a:pt x="50" y="95"/>
                </a:lnTo>
                <a:close/>
                <a:moveTo>
                  <a:pt x="155" y="35"/>
                </a:moveTo>
                <a:lnTo>
                  <a:pt x="155" y="35"/>
                </a:lnTo>
                <a:lnTo>
                  <a:pt x="163" y="31"/>
                </a:lnTo>
                <a:lnTo>
                  <a:pt x="172" y="27"/>
                </a:lnTo>
                <a:lnTo>
                  <a:pt x="188" y="18"/>
                </a:lnTo>
                <a:lnTo>
                  <a:pt x="188" y="18"/>
                </a:lnTo>
                <a:lnTo>
                  <a:pt x="171" y="30"/>
                </a:lnTo>
                <a:lnTo>
                  <a:pt x="153" y="41"/>
                </a:lnTo>
                <a:lnTo>
                  <a:pt x="153" y="41"/>
                </a:lnTo>
                <a:lnTo>
                  <a:pt x="154" y="39"/>
                </a:lnTo>
                <a:lnTo>
                  <a:pt x="154" y="39"/>
                </a:lnTo>
                <a:lnTo>
                  <a:pt x="155" y="35"/>
                </a:lnTo>
                <a:lnTo>
                  <a:pt x="155" y="35"/>
                </a:lnTo>
                <a:close/>
                <a:moveTo>
                  <a:pt x="84" y="71"/>
                </a:moveTo>
                <a:lnTo>
                  <a:pt x="84" y="71"/>
                </a:lnTo>
                <a:lnTo>
                  <a:pt x="84" y="66"/>
                </a:lnTo>
                <a:lnTo>
                  <a:pt x="84" y="66"/>
                </a:lnTo>
                <a:lnTo>
                  <a:pt x="92" y="61"/>
                </a:lnTo>
                <a:lnTo>
                  <a:pt x="101" y="56"/>
                </a:lnTo>
                <a:lnTo>
                  <a:pt x="120" y="49"/>
                </a:lnTo>
                <a:lnTo>
                  <a:pt x="120" y="49"/>
                </a:lnTo>
                <a:lnTo>
                  <a:pt x="84" y="71"/>
                </a:lnTo>
                <a:lnTo>
                  <a:pt x="84" y="71"/>
                </a:lnTo>
                <a:close/>
                <a:moveTo>
                  <a:pt x="31" y="87"/>
                </a:moveTo>
                <a:lnTo>
                  <a:pt x="31" y="87"/>
                </a:lnTo>
                <a:lnTo>
                  <a:pt x="26" y="82"/>
                </a:lnTo>
                <a:lnTo>
                  <a:pt x="26" y="82"/>
                </a:lnTo>
                <a:lnTo>
                  <a:pt x="34" y="79"/>
                </a:lnTo>
                <a:lnTo>
                  <a:pt x="40" y="75"/>
                </a:lnTo>
                <a:lnTo>
                  <a:pt x="52" y="65"/>
                </a:lnTo>
                <a:lnTo>
                  <a:pt x="52" y="65"/>
                </a:lnTo>
                <a:lnTo>
                  <a:pt x="58" y="62"/>
                </a:lnTo>
                <a:lnTo>
                  <a:pt x="51" y="68"/>
                </a:lnTo>
                <a:lnTo>
                  <a:pt x="51" y="68"/>
                </a:lnTo>
                <a:lnTo>
                  <a:pt x="33" y="86"/>
                </a:lnTo>
                <a:lnTo>
                  <a:pt x="33" y="86"/>
                </a:lnTo>
                <a:lnTo>
                  <a:pt x="31" y="87"/>
                </a:lnTo>
                <a:lnTo>
                  <a:pt x="31" y="87"/>
                </a:lnTo>
                <a:close/>
                <a:moveTo>
                  <a:pt x="30" y="78"/>
                </a:moveTo>
                <a:lnTo>
                  <a:pt x="30" y="78"/>
                </a:lnTo>
                <a:lnTo>
                  <a:pt x="28" y="77"/>
                </a:lnTo>
                <a:lnTo>
                  <a:pt x="28" y="76"/>
                </a:lnTo>
                <a:lnTo>
                  <a:pt x="31" y="74"/>
                </a:lnTo>
                <a:lnTo>
                  <a:pt x="31" y="74"/>
                </a:lnTo>
                <a:lnTo>
                  <a:pt x="38" y="69"/>
                </a:lnTo>
                <a:lnTo>
                  <a:pt x="38" y="69"/>
                </a:lnTo>
                <a:lnTo>
                  <a:pt x="54" y="53"/>
                </a:lnTo>
                <a:lnTo>
                  <a:pt x="54" y="53"/>
                </a:lnTo>
                <a:lnTo>
                  <a:pt x="54" y="53"/>
                </a:lnTo>
                <a:lnTo>
                  <a:pt x="54" y="53"/>
                </a:lnTo>
                <a:lnTo>
                  <a:pt x="61" y="58"/>
                </a:lnTo>
                <a:lnTo>
                  <a:pt x="61" y="58"/>
                </a:lnTo>
                <a:lnTo>
                  <a:pt x="53" y="62"/>
                </a:lnTo>
                <a:lnTo>
                  <a:pt x="46" y="68"/>
                </a:lnTo>
                <a:lnTo>
                  <a:pt x="38" y="73"/>
                </a:lnTo>
                <a:lnTo>
                  <a:pt x="30" y="78"/>
                </a:lnTo>
                <a:lnTo>
                  <a:pt x="30" y="78"/>
                </a:lnTo>
                <a:close/>
                <a:moveTo>
                  <a:pt x="21" y="74"/>
                </a:moveTo>
                <a:lnTo>
                  <a:pt x="21" y="74"/>
                </a:lnTo>
                <a:lnTo>
                  <a:pt x="28" y="70"/>
                </a:lnTo>
                <a:lnTo>
                  <a:pt x="36" y="65"/>
                </a:lnTo>
                <a:lnTo>
                  <a:pt x="43" y="59"/>
                </a:lnTo>
                <a:lnTo>
                  <a:pt x="51" y="54"/>
                </a:lnTo>
                <a:lnTo>
                  <a:pt x="51" y="54"/>
                </a:lnTo>
                <a:lnTo>
                  <a:pt x="44" y="59"/>
                </a:lnTo>
                <a:lnTo>
                  <a:pt x="37" y="65"/>
                </a:lnTo>
                <a:lnTo>
                  <a:pt x="29" y="72"/>
                </a:lnTo>
                <a:lnTo>
                  <a:pt x="23" y="79"/>
                </a:lnTo>
                <a:lnTo>
                  <a:pt x="23" y="79"/>
                </a:lnTo>
                <a:lnTo>
                  <a:pt x="21" y="74"/>
                </a:lnTo>
                <a:lnTo>
                  <a:pt x="21" y="74"/>
                </a:lnTo>
                <a:close/>
                <a:moveTo>
                  <a:pt x="41" y="101"/>
                </a:moveTo>
                <a:lnTo>
                  <a:pt x="41" y="101"/>
                </a:lnTo>
                <a:lnTo>
                  <a:pt x="24" y="111"/>
                </a:lnTo>
                <a:lnTo>
                  <a:pt x="8" y="121"/>
                </a:lnTo>
                <a:lnTo>
                  <a:pt x="8" y="121"/>
                </a:lnTo>
                <a:lnTo>
                  <a:pt x="10" y="117"/>
                </a:lnTo>
                <a:lnTo>
                  <a:pt x="13" y="112"/>
                </a:lnTo>
                <a:lnTo>
                  <a:pt x="16" y="109"/>
                </a:lnTo>
                <a:lnTo>
                  <a:pt x="20" y="106"/>
                </a:lnTo>
                <a:lnTo>
                  <a:pt x="25" y="103"/>
                </a:lnTo>
                <a:lnTo>
                  <a:pt x="30" y="102"/>
                </a:lnTo>
                <a:lnTo>
                  <a:pt x="36" y="101"/>
                </a:lnTo>
                <a:lnTo>
                  <a:pt x="41" y="101"/>
                </a:lnTo>
                <a:lnTo>
                  <a:pt x="41" y="101"/>
                </a:lnTo>
                <a:close/>
                <a:moveTo>
                  <a:pt x="47" y="168"/>
                </a:moveTo>
                <a:lnTo>
                  <a:pt x="47" y="168"/>
                </a:lnTo>
                <a:lnTo>
                  <a:pt x="34" y="182"/>
                </a:lnTo>
                <a:lnTo>
                  <a:pt x="34" y="182"/>
                </a:lnTo>
                <a:lnTo>
                  <a:pt x="36" y="179"/>
                </a:lnTo>
                <a:lnTo>
                  <a:pt x="36" y="179"/>
                </a:lnTo>
                <a:lnTo>
                  <a:pt x="38" y="176"/>
                </a:lnTo>
                <a:lnTo>
                  <a:pt x="41" y="173"/>
                </a:lnTo>
                <a:lnTo>
                  <a:pt x="47" y="168"/>
                </a:lnTo>
                <a:lnTo>
                  <a:pt x="47" y="168"/>
                </a:lnTo>
                <a:close/>
                <a:moveTo>
                  <a:pt x="57" y="211"/>
                </a:moveTo>
                <a:lnTo>
                  <a:pt x="57" y="211"/>
                </a:lnTo>
                <a:lnTo>
                  <a:pt x="64" y="205"/>
                </a:lnTo>
                <a:lnTo>
                  <a:pt x="71" y="201"/>
                </a:lnTo>
                <a:lnTo>
                  <a:pt x="87" y="194"/>
                </a:lnTo>
                <a:lnTo>
                  <a:pt x="103" y="187"/>
                </a:lnTo>
                <a:lnTo>
                  <a:pt x="119" y="180"/>
                </a:lnTo>
                <a:lnTo>
                  <a:pt x="119" y="180"/>
                </a:lnTo>
                <a:lnTo>
                  <a:pt x="187" y="145"/>
                </a:lnTo>
                <a:lnTo>
                  <a:pt x="187" y="145"/>
                </a:lnTo>
                <a:lnTo>
                  <a:pt x="224" y="127"/>
                </a:lnTo>
                <a:lnTo>
                  <a:pt x="261" y="111"/>
                </a:lnTo>
                <a:lnTo>
                  <a:pt x="261" y="111"/>
                </a:lnTo>
                <a:lnTo>
                  <a:pt x="280" y="103"/>
                </a:lnTo>
                <a:lnTo>
                  <a:pt x="297" y="95"/>
                </a:lnTo>
                <a:lnTo>
                  <a:pt x="315" y="87"/>
                </a:lnTo>
                <a:lnTo>
                  <a:pt x="332" y="79"/>
                </a:lnTo>
                <a:lnTo>
                  <a:pt x="332" y="79"/>
                </a:lnTo>
                <a:lnTo>
                  <a:pt x="337" y="77"/>
                </a:lnTo>
                <a:lnTo>
                  <a:pt x="334" y="79"/>
                </a:lnTo>
                <a:lnTo>
                  <a:pt x="334" y="79"/>
                </a:lnTo>
                <a:lnTo>
                  <a:pt x="317" y="88"/>
                </a:lnTo>
                <a:lnTo>
                  <a:pt x="317" y="88"/>
                </a:lnTo>
                <a:lnTo>
                  <a:pt x="301" y="97"/>
                </a:lnTo>
                <a:lnTo>
                  <a:pt x="285" y="105"/>
                </a:lnTo>
                <a:lnTo>
                  <a:pt x="285" y="105"/>
                </a:lnTo>
                <a:lnTo>
                  <a:pt x="250" y="121"/>
                </a:lnTo>
                <a:lnTo>
                  <a:pt x="234" y="131"/>
                </a:lnTo>
                <a:lnTo>
                  <a:pt x="218" y="139"/>
                </a:lnTo>
                <a:lnTo>
                  <a:pt x="218" y="139"/>
                </a:lnTo>
                <a:lnTo>
                  <a:pt x="201" y="148"/>
                </a:lnTo>
                <a:lnTo>
                  <a:pt x="184" y="157"/>
                </a:lnTo>
                <a:lnTo>
                  <a:pt x="151" y="174"/>
                </a:lnTo>
                <a:lnTo>
                  <a:pt x="151" y="174"/>
                </a:lnTo>
                <a:lnTo>
                  <a:pt x="117" y="191"/>
                </a:lnTo>
                <a:lnTo>
                  <a:pt x="99" y="200"/>
                </a:lnTo>
                <a:lnTo>
                  <a:pt x="83" y="212"/>
                </a:lnTo>
                <a:lnTo>
                  <a:pt x="83" y="212"/>
                </a:lnTo>
                <a:lnTo>
                  <a:pt x="76" y="213"/>
                </a:lnTo>
                <a:lnTo>
                  <a:pt x="70" y="213"/>
                </a:lnTo>
                <a:lnTo>
                  <a:pt x="64" y="212"/>
                </a:lnTo>
                <a:lnTo>
                  <a:pt x="57" y="211"/>
                </a:lnTo>
                <a:lnTo>
                  <a:pt x="57" y="211"/>
                </a:lnTo>
                <a:close/>
                <a:moveTo>
                  <a:pt x="347" y="87"/>
                </a:moveTo>
                <a:lnTo>
                  <a:pt x="347" y="87"/>
                </a:lnTo>
                <a:lnTo>
                  <a:pt x="324" y="103"/>
                </a:lnTo>
                <a:lnTo>
                  <a:pt x="324" y="103"/>
                </a:lnTo>
                <a:lnTo>
                  <a:pt x="310" y="112"/>
                </a:lnTo>
                <a:lnTo>
                  <a:pt x="295" y="120"/>
                </a:lnTo>
                <a:lnTo>
                  <a:pt x="263" y="136"/>
                </a:lnTo>
                <a:lnTo>
                  <a:pt x="263" y="136"/>
                </a:lnTo>
                <a:lnTo>
                  <a:pt x="203" y="164"/>
                </a:lnTo>
                <a:lnTo>
                  <a:pt x="142" y="192"/>
                </a:lnTo>
                <a:lnTo>
                  <a:pt x="142" y="192"/>
                </a:lnTo>
                <a:lnTo>
                  <a:pt x="127" y="199"/>
                </a:lnTo>
                <a:lnTo>
                  <a:pt x="127" y="199"/>
                </a:lnTo>
                <a:lnTo>
                  <a:pt x="110" y="208"/>
                </a:lnTo>
                <a:lnTo>
                  <a:pt x="110" y="208"/>
                </a:lnTo>
                <a:lnTo>
                  <a:pt x="108" y="205"/>
                </a:lnTo>
                <a:lnTo>
                  <a:pt x="108" y="205"/>
                </a:lnTo>
                <a:lnTo>
                  <a:pt x="136" y="193"/>
                </a:lnTo>
                <a:lnTo>
                  <a:pt x="136" y="193"/>
                </a:lnTo>
                <a:lnTo>
                  <a:pt x="200" y="163"/>
                </a:lnTo>
                <a:lnTo>
                  <a:pt x="200" y="163"/>
                </a:lnTo>
                <a:lnTo>
                  <a:pt x="263" y="133"/>
                </a:lnTo>
                <a:lnTo>
                  <a:pt x="295" y="117"/>
                </a:lnTo>
                <a:lnTo>
                  <a:pt x="326" y="101"/>
                </a:lnTo>
                <a:lnTo>
                  <a:pt x="326" y="101"/>
                </a:lnTo>
                <a:lnTo>
                  <a:pt x="336" y="94"/>
                </a:lnTo>
                <a:lnTo>
                  <a:pt x="347" y="87"/>
                </a:lnTo>
                <a:lnTo>
                  <a:pt x="347" y="87"/>
                </a:lnTo>
                <a:lnTo>
                  <a:pt x="347" y="87"/>
                </a:lnTo>
                <a:lnTo>
                  <a:pt x="347" y="87"/>
                </a:lnTo>
                <a:close/>
                <a:moveTo>
                  <a:pt x="382" y="102"/>
                </a:moveTo>
                <a:lnTo>
                  <a:pt x="382" y="102"/>
                </a:lnTo>
                <a:lnTo>
                  <a:pt x="384" y="105"/>
                </a:lnTo>
                <a:lnTo>
                  <a:pt x="385" y="109"/>
                </a:lnTo>
                <a:lnTo>
                  <a:pt x="385" y="109"/>
                </a:lnTo>
                <a:lnTo>
                  <a:pt x="348" y="124"/>
                </a:lnTo>
                <a:lnTo>
                  <a:pt x="311" y="139"/>
                </a:lnTo>
                <a:lnTo>
                  <a:pt x="273" y="152"/>
                </a:lnTo>
                <a:lnTo>
                  <a:pt x="237" y="168"/>
                </a:lnTo>
                <a:lnTo>
                  <a:pt x="237" y="168"/>
                </a:lnTo>
                <a:lnTo>
                  <a:pt x="161" y="202"/>
                </a:lnTo>
                <a:lnTo>
                  <a:pt x="161" y="202"/>
                </a:lnTo>
                <a:lnTo>
                  <a:pt x="144" y="211"/>
                </a:lnTo>
                <a:lnTo>
                  <a:pt x="128" y="219"/>
                </a:lnTo>
                <a:lnTo>
                  <a:pt x="128" y="219"/>
                </a:lnTo>
                <a:lnTo>
                  <a:pt x="155" y="203"/>
                </a:lnTo>
                <a:lnTo>
                  <a:pt x="183" y="189"/>
                </a:lnTo>
                <a:lnTo>
                  <a:pt x="241" y="161"/>
                </a:lnTo>
                <a:lnTo>
                  <a:pt x="241" y="161"/>
                </a:lnTo>
                <a:lnTo>
                  <a:pt x="259" y="154"/>
                </a:lnTo>
                <a:lnTo>
                  <a:pt x="277" y="147"/>
                </a:lnTo>
                <a:lnTo>
                  <a:pt x="312" y="133"/>
                </a:lnTo>
                <a:lnTo>
                  <a:pt x="347" y="118"/>
                </a:lnTo>
                <a:lnTo>
                  <a:pt x="366" y="110"/>
                </a:lnTo>
                <a:lnTo>
                  <a:pt x="382" y="102"/>
                </a:lnTo>
                <a:lnTo>
                  <a:pt x="382" y="102"/>
                </a:lnTo>
                <a:close/>
                <a:moveTo>
                  <a:pt x="223" y="221"/>
                </a:moveTo>
                <a:lnTo>
                  <a:pt x="223" y="221"/>
                </a:lnTo>
                <a:lnTo>
                  <a:pt x="217" y="215"/>
                </a:lnTo>
                <a:lnTo>
                  <a:pt x="217" y="215"/>
                </a:lnTo>
                <a:lnTo>
                  <a:pt x="254" y="200"/>
                </a:lnTo>
                <a:lnTo>
                  <a:pt x="254" y="200"/>
                </a:lnTo>
                <a:lnTo>
                  <a:pt x="278" y="192"/>
                </a:lnTo>
                <a:lnTo>
                  <a:pt x="302" y="185"/>
                </a:lnTo>
                <a:lnTo>
                  <a:pt x="325" y="177"/>
                </a:lnTo>
                <a:lnTo>
                  <a:pt x="347" y="168"/>
                </a:lnTo>
                <a:lnTo>
                  <a:pt x="347" y="168"/>
                </a:lnTo>
                <a:lnTo>
                  <a:pt x="360" y="163"/>
                </a:lnTo>
                <a:lnTo>
                  <a:pt x="372" y="157"/>
                </a:lnTo>
                <a:lnTo>
                  <a:pt x="372" y="157"/>
                </a:lnTo>
                <a:lnTo>
                  <a:pt x="367" y="160"/>
                </a:lnTo>
                <a:lnTo>
                  <a:pt x="362" y="163"/>
                </a:lnTo>
                <a:lnTo>
                  <a:pt x="357" y="166"/>
                </a:lnTo>
                <a:lnTo>
                  <a:pt x="351" y="168"/>
                </a:lnTo>
                <a:lnTo>
                  <a:pt x="351" y="168"/>
                </a:lnTo>
                <a:lnTo>
                  <a:pt x="331" y="175"/>
                </a:lnTo>
                <a:lnTo>
                  <a:pt x="312" y="183"/>
                </a:lnTo>
                <a:lnTo>
                  <a:pt x="312" y="183"/>
                </a:lnTo>
                <a:lnTo>
                  <a:pt x="263" y="204"/>
                </a:lnTo>
                <a:lnTo>
                  <a:pt x="263" y="204"/>
                </a:lnTo>
                <a:lnTo>
                  <a:pt x="243" y="213"/>
                </a:lnTo>
                <a:lnTo>
                  <a:pt x="223" y="221"/>
                </a:lnTo>
                <a:lnTo>
                  <a:pt x="223" y="221"/>
                </a:lnTo>
                <a:close/>
                <a:moveTo>
                  <a:pt x="156" y="223"/>
                </a:moveTo>
                <a:lnTo>
                  <a:pt x="156" y="223"/>
                </a:lnTo>
                <a:lnTo>
                  <a:pt x="164" y="222"/>
                </a:lnTo>
                <a:lnTo>
                  <a:pt x="172" y="220"/>
                </a:lnTo>
                <a:lnTo>
                  <a:pt x="180" y="217"/>
                </a:lnTo>
                <a:lnTo>
                  <a:pt x="187" y="214"/>
                </a:lnTo>
                <a:lnTo>
                  <a:pt x="187" y="214"/>
                </a:lnTo>
                <a:lnTo>
                  <a:pt x="215" y="201"/>
                </a:lnTo>
                <a:lnTo>
                  <a:pt x="242" y="190"/>
                </a:lnTo>
                <a:lnTo>
                  <a:pt x="242" y="190"/>
                </a:lnTo>
                <a:lnTo>
                  <a:pt x="300" y="169"/>
                </a:lnTo>
                <a:lnTo>
                  <a:pt x="358" y="149"/>
                </a:lnTo>
                <a:lnTo>
                  <a:pt x="358" y="149"/>
                </a:lnTo>
                <a:lnTo>
                  <a:pt x="334" y="158"/>
                </a:lnTo>
                <a:lnTo>
                  <a:pt x="311" y="167"/>
                </a:lnTo>
                <a:lnTo>
                  <a:pt x="264" y="188"/>
                </a:lnTo>
                <a:lnTo>
                  <a:pt x="264" y="188"/>
                </a:lnTo>
                <a:lnTo>
                  <a:pt x="240" y="198"/>
                </a:lnTo>
                <a:lnTo>
                  <a:pt x="214" y="208"/>
                </a:lnTo>
                <a:lnTo>
                  <a:pt x="188" y="219"/>
                </a:lnTo>
                <a:lnTo>
                  <a:pt x="163" y="230"/>
                </a:lnTo>
                <a:lnTo>
                  <a:pt x="163" y="230"/>
                </a:lnTo>
                <a:lnTo>
                  <a:pt x="160" y="227"/>
                </a:lnTo>
                <a:lnTo>
                  <a:pt x="156" y="223"/>
                </a:lnTo>
                <a:lnTo>
                  <a:pt x="156" y="223"/>
                </a:lnTo>
                <a:close/>
                <a:moveTo>
                  <a:pt x="165" y="231"/>
                </a:moveTo>
                <a:lnTo>
                  <a:pt x="165" y="231"/>
                </a:lnTo>
                <a:lnTo>
                  <a:pt x="186" y="224"/>
                </a:lnTo>
                <a:lnTo>
                  <a:pt x="209" y="215"/>
                </a:lnTo>
                <a:lnTo>
                  <a:pt x="209" y="215"/>
                </a:lnTo>
                <a:lnTo>
                  <a:pt x="208" y="216"/>
                </a:lnTo>
                <a:lnTo>
                  <a:pt x="208" y="216"/>
                </a:lnTo>
                <a:lnTo>
                  <a:pt x="165" y="231"/>
                </a:lnTo>
                <a:lnTo>
                  <a:pt x="165" y="231"/>
                </a:lnTo>
                <a:lnTo>
                  <a:pt x="165" y="231"/>
                </a:lnTo>
                <a:lnTo>
                  <a:pt x="165" y="231"/>
                </a:lnTo>
                <a:close/>
                <a:moveTo>
                  <a:pt x="327" y="173"/>
                </a:moveTo>
                <a:lnTo>
                  <a:pt x="327" y="173"/>
                </a:lnTo>
                <a:lnTo>
                  <a:pt x="300" y="182"/>
                </a:lnTo>
                <a:lnTo>
                  <a:pt x="273" y="192"/>
                </a:lnTo>
                <a:lnTo>
                  <a:pt x="273" y="192"/>
                </a:lnTo>
                <a:lnTo>
                  <a:pt x="244" y="202"/>
                </a:lnTo>
                <a:lnTo>
                  <a:pt x="216" y="213"/>
                </a:lnTo>
                <a:lnTo>
                  <a:pt x="216" y="213"/>
                </a:lnTo>
                <a:lnTo>
                  <a:pt x="215" y="212"/>
                </a:lnTo>
                <a:lnTo>
                  <a:pt x="215" y="212"/>
                </a:lnTo>
                <a:lnTo>
                  <a:pt x="266" y="190"/>
                </a:lnTo>
                <a:lnTo>
                  <a:pt x="266" y="190"/>
                </a:lnTo>
                <a:lnTo>
                  <a:pt x="318" y="168"/>
                </a:lnTo>
                <a:lnTo>
                  <a:pt x="318" y="168"/>
                </a:lnTo>
                <a:lnTo>
                  <a:pt x="342" y="159"/>
                </a:lnTo>
                <a:lnTo>
                  <a:pt x="353" y="153"/>
                </a:lnTo>
                <a:lnTo>
                  <a:pt x="359" y="150"/>
                </a:lnTo>
                <a:lnTo>
                  <a:pt x="364" y="147"/>
                </a:lnTo>
                <a:lnTo>
                  <a:pt x="364" y="147"/>
                </a:lnTo>
                <a:lnTo>
                  <a:pt x="364" y="146"/>
                </a:lnTo>
                <a:lnTo>
                  <a:pt x="364" y="146"/>
                </a:lnTo>
                <a:lnTo>
                  <a:pt x="365" y="147"/>
                </a:lnTo>
                <a:lnTo>
                  <a:pt x="365" y="147"/>
                </a:lnTo>
                <a:lnTo>
                  <a:pt x="371" y="150"/>
                </a:lnTo>
                <a:lnTo>
                  <a:pt x="374" y="155"/>
                </a:lnTo>
                <a:lnTo>
                  <a:pt x="374" y="155"/>
                </a:lnTo>
                <a:lnTo>
                  <a:pt x="363" y="159"/>
                </a:lnTo>
                <a:lnTo>
                  <a:pt x="350" y="164"/>
                </a:lnTo>
                <a:lnTo>
                  <a:pt x="339" y="168"/>
                </a:lnTo>
                <a:lnTo>
                  <a:pt x="327" y="173"/>
                </a:lnTo>
                <a:lnTo>
                  <a:pt x="327" y="173"/>
                </a:lnTo>
                <a:close/>
                <a:moveTo>
                  <a:pt x="365" y="140"/>
                </a:moveTo>
                <a:lnTo>
                  <a:pt x="365" y="140"/>
                </a:lnTo>
                <a:lnTo>
                  <a:pt x="363" y="142"/>
                </a:lnTo>
                <a:lnTo>
                  <a:pt x="364" y="145"/>
                </a:lnTo>
                <a:lnTo>
                  <a:pt x="364" y="145"/>
                </a:lnTo>
                <a:lnTo>
                  <a:pt x="363" y="145"/>
                </a:lnTo>
                <a:lnTo>
                  <a:pt x="363" y="145"/>
                </a:lnTo>
                <a:lnTo>
                  <a:pt x="305" y="165"/>
                </a:lnTo>
                <a:lnTo>
                  <a:pt x="247" y="186"/>
                </a:lnTo>
                <a:lnTo>
                  <a:pt x="247" y="186"/>
                </a:lnTo>
                <a:lnTo>
                  <a:pt x="222" y="195"/>
                </a:lnTo>
                <a:lnTo>
                  <a:pt x="198" y="206"/>
                </a:lnTo>
                <a:lnTo>
                  <a:pt x="198" y="206"/>
                </a:lnTo>
                <a:lnTo>
                  <a:pt x="184" y="213"/>
                </a:lnTo>
                <a:lnTo>
                  <a:pt x="170" y="218"/>
                </a:lnTo>
                <a:lnTo>
                  <a:pt x="170" y="218"/>
                </a:lnTo>
                <a:lnTo>
                  <a:pt x="163" y="220"/>
                </a:lnTo>
                <a:lnTo>
                  <a:pt x="159" y="221"/>
                </a:lnTo>
                <a:lnTo>
                  <a:pt x="158" y="221"/>
                </a:lnTo>
                <a:lnTo>
                  <a:pt x="159" y="220"/>
                </a:lnTo>
                <a:lnTo>
                  <a:pt x="159" y="220"/>
                </a:lnTo>
                <a:lnTo>
                  <a:pt x="168" y="217"/>
                </a:lnTo>
                <a:lnTo>
                  <a:pt x="176" y="213"/>
                </a:lnTo>
                <a:lnTo>
                  <a:pt x="176" y="213"/>
                </a:lnTo>
                <a:lnTo>
                  <a:pt x="292" y="167"/>
                </a:lnTo>
                <a:lnTo>
                  <a:pt x="292" y="167"/>
                </a:lnTo>
                <a:lnTo>
                  <a:pt x="309" y="160"/>
                </a:lnTo>
                <a:lnTo>
                  <a:pt x="328" y="154"/>
                </a:lnTo>
                <a:lnTo>
                  <a:pt x="346" y="148"/>
                </a:lnTo>
                <a:lnTo>
                  <a:pt x="365" y="139"/>
                </a:lnTo>
                <a:lnTo>
                  <a:pt x="365" y="139"/>
                </a:lnTo>
                <a:lnTo>
                  <a:pt x="365" y="140"/>
                </a:lnTo>
                <a:lnTo>
                  <a:pt x="365" y="140"/>
                </a:lnTo>
                <a:close/>
                <a:moveTo>
                  <a:pt x="381" y="123"/>
                </a:moveTo>
                <a:lnTo>
                  <a:pt x="381" y="123"/>
                </a:lnTo>
                <a:lnTo>
                  <a:pt x="367" y="130"/>
                </a:lnTo>
                <a:lnTo>
                  <a:pt x="351" y="136"/>
                </a:lnTo>
                <a:lnTo>
                  <a:pt x="337" y="142"/>
                </a:lnTo>
                <a:lnTo>
                  <a:pt x="323" y="147"/>
                </a:lnTo>
                <a:lnTo>
                  <a:pt x="323" y="147"/>
                </a:lnTo>
                <a:lnTo>
                  <a:pt x="294" y="157"/>
                </a:lnTo>
                <a:lnTo>
                  <a:pt x="264" y="169"/>
                </a:lnTo>
                <a:lnTo>
                  <a:pt x="264" y="169"/>
                </a:lnTo>
                <a:lnTo>
                  <a:pt x="238" y="179"/>
                </a:lnTo>
                <a:lnTo>
                  <a:pt x="212" y="189"/>
                </a:lnTo>
                <a:lnTo>
                  <a:pt x="212" y="189"/>
                </a:lnTo>
                <a:lnTo>
                  <a:pt x="245" y="174"/>
                </a:lnTo>
                <a:lnTo>
                  <a:pt x="280" y="159"/>
                </a:lnTo>
                <a:lnTo>
                  <a:pt x="280" y="159"/>
                </a:lnTo>
                <a:lnTo>
                  <a:pt x="309" y="148"/>
                </a:lnTo>
                <a:lnTo>
                  <a:pt x="337" y="136"/>
                </a:lnTo>
                <a:lnTo>
                  <a:pt x="337" y="136"/>
                </a:lnTo>
                <a:lnTo>
                  <a:pt x="349" y="131"/>
                </a:lnTo>
                <a:lnTo>
                  <a:pt x="363" y="125"/>
                </a:lnTo>
                <a:lnTo>
                  <a:pt x="375" y="120"/>
                </a:lnTo>
                <a:lnTo>
                  <a:pt x="380" y="116"/>
                </a:lnTo>
                <a:lnTo>
                  <a:pt x="385" y="112"/>
                </a:lnTo>
                <a:lnTo>
                  <a:pt x="385" y="112"/>
                </a:lnTo>
                <a:lnTo>
                  <a:pt x="384" y="118"/>
                </a:lnTo>
                <a:lnTo>
                  <a:pt x="381" y="123"/>
                </a:lnTo>
                <a:lnTo>
                  <a:pt x="381" y="123"/>
                </a:lnTo>
                <a:close/>
                <a:moveTo>
                  <a:pt x="77" y="263"/>
                </a:moveTo>
                <a:lnTo>
                  <a:pt x="77" y="263"/>
                </a:lnTo>
                <a:lnTo>
                  <a:pt x="80" y="263"/>
                </a:lnTo>
                <a:lnTo>
                  <a:pt x="80" y="263"/>
                </a:lnTo>
                <a:lnTo>
                  <a:pt x="75" y="264"/>
                </a:lnTo>
                <a:lnTo>
                  <a:pt x="75" y="264"/>
                </a:lnTo>
                <a:lnTo>
                  <a:pt x="77" y="263"/>
                </a:lnTo>
                <a:lnTo>
                  <a:pt x="77" y="263"/>
                </a:lnTo>
                <a:close/>
                <a:moveTo>
                  <a:pt x="91" y="258"/>
                </a:moveTo>
                <a:lnTo>
                  <a:pt x="91" y="258"/>
                </a:lnTo>
                <a:lnTo>
                  <a:pt x="80" y="260"/>
                </a:lnTo>
                <a:lnTo>
                  <a:pt x="80" y="260"/>
                </a:lnTo>
                <a:lnTo>
                  <a:pt x="87" y="253"/>
                </a:lnTo>
                <a:lnTo>
                  <a:pt x="87" y="253"/>
                </a:lnTo>
                <a:lnTo>
                  <a:pt x="116" y="243"/>
                </a:lnTo>
                <a:lnTo>
                  <a:pt x="116" y="243"/>
                </a:lnTo>
                <a:lnTo>
                  <a:pt x="103" y="251"/>
                </a:lnTo>
                <a:lnTo>
                  <a:pt x="91" y="258"/>
                </a:lnTo>
                <a:lnTo>
                  <a:pt x="91" y="258"/>
                </a:lnTo>
                <a:close/>
                <a:moveTo>
                  <a:pt x="230" y="164"/>
                </a:moveTo>
                <a:lnTo>
                  <a:pt x="230" y="164"/>
                </a:lnTo>
                <a:lnTo>
                  <a:pt x="198" y="179"/>
                </a:lnTo>
                <a:lnTo>
                  <a:pt x="165" y="195"/>
                </a:lnTo>
                <a:lnTo>
                  <a:pt x="134" y="213"/>
                </a:lnTo>
                <a:lnTo>
                  <a:pt x="102" y="231"/>
                </a:lnTo>
                <a:lnTo>
                  <a:pt x="102" y="231"/>
                </a:lnTo>
                <a:lnTo>
                  <a:pt x="106" y="220"/>
                </a:lnTo>
                <a:lnTo>
                  <a:pt x="106" y="220"/>
                </a:lnTo>
                <a:lnTo>
                  <a:pt x="143" y="202"/>
                </a:lnTo>
                <a:lnTo>
                  <a:pt x="179" y="186"/>
                </a:lnTo>
                <a:lnTo>
                  <a:pt x="216" y="170"/>
                </a:lnTo>
                <a:lnTo>
                  <a:pt x="253" y="154"/>
                </a:lnTo>
                <a:lnTo>
                  <a:pt x="253" y="154"/>
                </a:lnTo>
                <a:lnTo>
                  <a:pt x="290" y="140"/>
                </a:lnTo>
                <a:lnTo>
                  <a:pt x="326" y="124"/>
                </a:lnTo>
                <a:lnTo>
                  <a:pt x="326" y="124"/>
                </a:lnTo>
                <a:lnTo>
                  <a:pt x="360" y="110"/>
                </a:lnTo>
                <a:lnTo>
                  <a:pt x="360" y="110"/>
                </a:lnTo>
                <a:lnTo>
                  <a:pt x="363" y="109"/>
                </a:lnTo>
                <a:lnTo>
                  <a:pt x="363" y="109"/>
                </a:lnTo>
                <a:lnTo>
                  <a:pt x="346" y="117"/>
                </a:lnTo>
                <a:lnTo>
                  <a:pt x="330" y="124"/>
                </a:lnTo>
                <a:lnTo>
                  <a:pt x="297" y="138"/>
                </a:lnTo>
                <a:lnTo>
                  <a:pt x="263" y="150"/>
                </a:lnTo>
                <a:lnTo>
                  <a:pt x="246" y="157"/>
                </a:lnTo>
                <a:lnTo>
                  <a:pt x="230" y="164"/>
                </a:lnTo>
                <a:lnTo>
                  <a:pt x="230" y="164"/>
                </a:lnTo>
                <a:close/>
                <a:moveTo>
                  <a:pt x="109" y="216"/>
                </a:moveTo>
                <a:lnTo>
                  <a:pt x="109" y="216"/>
                </a:lnTo>
                <a:lnTo>
                  <a:pt x="107" y="217"/>
                </a:lnTo>
                <a:lnTo>
                  <a:pt x="107" y="217"/>
                </a:lnTo>
                <a:lnTo>
                  <a:pt x="108" y="213"/>
                </a:lnTo>
                <a:lnTo>
                  <a:pt x="108" y="213"/>
                </a:lnTo>
                <a:lnTo>
                  <a:pt x="108" y="212"/>
                </a:lnTo>
                <a:lnTo>
                  <a:pt x="108" y="212"/>
                </a:lnTo>
                <a:lnTo>
                  <a:pt x="108" y="212"/>
                </a:lnTo>
                <a:lnTo>
                  <a:pt x="108" y="212"/>
                </a:lnTo>
                <a:lnTo>
                  <a:pt x="122" y="206"/>
                </a:lnTo>
                <a:lnTo>
                  <a:pt x="134" y="199"/>
                </a:lnTo>
                <a:lnTo>
                  <a:pt x="160" y="186"/>
                </a:lnTo>
                <a:lnTo>
                  <a:pt x="160" y="186"/>
                </a:lnTo>
                <a:lnTo>
                  <a:pt x="196" y="170"/>
                </a:lnTo>
                <a:lnTo>
                  <a:pt x="196" y="170"/>
                </a:lnTo>
                <a:lnTo>
                  <a:pt x="260" y="142"/>
                </a:lnTo>
                <a:lnTo>
                  <a:pt x="293" y="127"/>
                </a:lnTo>
                <a:lnTo>
                  <a:pt x="324" y="112"/>
                </a:lnTo>
                <a:lnTo>
                  <a:pt x="324" y="112"/>
                </a:lnTo>
                <a:lnTo>
                  <a:pt x="353" y="97"/>
                </a:lnTo>
                <a:lnTo>
                  <a:pt x="353" y="97"/>
                </a:lnTo>
                <a:lnTo>
                  <a:pt x="355" y="97"/>
                </a:lnTo>
                <a:lnTo>
                  <a:pt x="355" y="97"/>
                </a:lnTo>
                <a:lnTo>
                  <a:pt x="341" y="105"/>
                </a:lnTo>
                <a:lnTo>
                  <a:pt x="327" y="112"/>
                </a:lnTo>
                <a:lnTo>
                  <a:pt x="299" y="126"/>
                </a:lnTo>
                <a:lnTo>
                  <a:pt x="299" y="126"/>
                </a:lnTo>
                <a:lnTo>
                  <a:pt x="239" y="154"/>
                </a:lnTo>
                <a:lnTo>
                  <a:pt x="209" y="167"/>
                </a:lnTo>
                <a:lnTo>
                  <a:pt x="179" y="181"/>
                </a:lnTo>
                <a:lnTo>
                  <a:pt x="179" y="181"/>
                </a:lnTo>
                <a:lnTo>
                  <a:pt x="109" y="216"/>
                </a:lnTo>
                <a:lnTo>
                  <a:pt x="109" y="216"/>
                </a:lnTo>
                <a:close/>
                <a:moveTo>
                  <a:pt x="340" y="82"/>
                </a:moveTo>
                <a:lnTo>
                  <a:pt x="340" y="82"/>
                </a:lnTo>
                <a:lnTo>
                  <a:pt x="339" y="84"/>
                </a:lnTo>
                <a:lnTo>
                  <a:pt x="340" y="86"/>
                </a:lnTo>
                <a:lnTo>
                  <a:pt x="340" y="86"/>
                </a:lnTo>
                <a:lnTo>
                  <a:pt x="342" y="88"/>
                </a:lnTo>
                <a:lnTo>
                  <a:pt x="342" y="88"/>
                </a:lnTo>
                <a:lnTo>
                  <a:pt x="321" y="100"/>
                </a:lnTo>
                <a:lnTo>
                  <a:pt x="301" y="111"/>
                </a:lnTo>
                <a:lnTo>
                  <a:pt x="301" y="111"/>
                </a:lnTo>
                <a:lnTo>
                  <a:pt x="265" y="130"/>
                </a:lnTo>
                <a:lnTo>
                  <a:pt x="230" y="147"/>
                </a:lnTo>
                <a:lnTo>
                  <a:pt x="230" y="147"/>
                </a:lnTo>
                <a:lnTo>
                  <a:pt x="158" y="180"/>
                </a:lnTo>
                <a:lnTo>
                  <a:pt x="158" y="180"/>
                </a:lnTo>
                <a:lnTo>
                  <a:pt x="133" y="192"/>
                </a:lnTo>
                <a:lnTo>
                  <a:pt x="106" y="204"/>
                </a:lnTo>
                <a:lnTo>
                  <a:pt x="106" y="204"/>
                </a:lnTo>
                <a:lnTo>
                  <a:pt x="103" y="204"/>
                </a:lnTo>
                <a:lnTo>
                  <a:pt x="103" y="204"/>
                </a:lnTo>
                <a:lnTo>
                  <a:pt x="97" y="207"/>
                </a:lnTo>
                <a:lnTo>
                  <a:pt x="91" y="210"/>
                </a:lnTo>
                <a:lnTo>
                  <a:pt x="91" y="210"/>
                </a:lnTo>
                <a:lnTo>
                  <a:pt x="101" y="202"/>
                </a:lnTo>
                <a:lnTo>
                  <a:pt x="111" y="196"/>
                </a:lnTo>
                <a:lnTo>
                  <a:pt x="111" y="196"/>
                </a:lnTo>
                <a:lnTo>
                  <a:pt x="147" y="178"/>
                </a:lnTo>
                <a:lnTo>
                  <a:pt x="147" y="178"/>
                </a:lnTo>
                <a:lnTo>
                  <a:pt x="180" y="161"/>
                </a:lnTo>
                <a:lnTo>
                  <a:pt x="214" y="144"/>
                </a:lnTo>
                <a:lnTo>
                  <a:pt x="214" y="144"/>
                </a:lnTo>
                <a:lnTo>
                  <a:pt x="247" y="126"/>
                </a:lnTo>
                <a:lnTo>
                  <a:pt x="281" y="110"/>
                </a:lnTo>
                <a:lnTo>
                  <a:pt x="281" y="110"/>
                </a:lnTo>
                <a:lnTo>
                  <a:pt x="312" y="95"/>
                </a:lnTo>
                <a:lnTo>
                  <a:pt x="328" y="86"/>
                </a:lnTo>
                <a:lnTo>
                  <a:pt x="342" y="76"/>
                </a:lnTo>
                <a:lnTo>
                  <a:pt x="342" y="76"/>
                </a:lnTo>
                <a:lnTo>
                  <a:pt x="340" y="82"/>
                </a:lnTo>
                <a:lnTo>
                  <a:pt x="340" y="82"/>
                </a:lnTo>
                <a:close/>
                <a:moveTo>
                  <a:pt x="122" y="239"/>
                </a:moveTo>
                <a:lnTo>
                  <a:pt x="122" y="239"/>
                </a:lnTo>
                <a:lnTo>
                  <a:pt x="106" y="244"/>
                </a:lnTo>
                <a:lnTo>
                  <a:pt x="90" y="249"/>
                </a:lnTo>
                <a:lnTo>
                  <a:pt x="90" y="249"/>
                </a:lnTo>
                <a:lnTo>
                  <a:pt x="93" y="245"/>
                </a:lnTo>
                <a:lnTo>
                  <a:pt x="93" y="245"/>
                </a:lnTo>
                <a:lnTo>
                  <a:pt x="102" y="242"/>
                </a:lnTo>
                <a:lnTo>
                  <a:pt x="112" y="237"/>
                </a:lnTo>
                <a:lnTo>
                  <a:pt x="112" y="237"/>
                </a:lnTo>
                <a:lnTo>
                  <a:pt x="124" y="231"/>
                </a:lnTo>
                <a:lnTo>
                  <a:pt x="124" y="231"/>
                </a:lnTo>
                <a:lnTo>
                  <a:pt x="131" y="228"/>
                </a:lnTo>
                <a:lnTo>
                  <a:pt x="138" y="225"/>
                </a:lnTo>
                <a:lnTo>
                  <a:pt x="138" y="225"/>
                </a:lnTo>
                <a:lnTo>
                  <a:pt x="130" y="232"/>
                </a:lnTo>
                <a:lnTo>
                  <a:pt x="122" y="239"/>
                </a:lnTo>
                <a:lnTo>
                  <a:pt x="122" y="239"/>
                </a:lnTo>
                <a:close/>
                <a:moveTo>
                  <a:pt x="141" y="221"/>
                </a:moveTo>
                <a:lnTo>
                  <a:pt x="141" y="221"/>
                </a:lnTo>
                <a:lnTo>
                  <a:pt x="141" y="221"/>
                </a:lnTo>
                <a:lnTo>
                  <a:pt x="141" y="221"/>
                </a:lnTo>
                <a:lnTo>
                  <a:pt x="129" y="226"/>
                </a:lnTo>
                <a:lnTo>
                  <a:pt x="118" y="232"/>
                </a:lnTo>
                <a:lnTo>
                  <a:pt x="106" y="238"/>
                </a:lnTo>
                <a:lnTo>
                  <a:pt x="95" y="242"/>
                </a:lnTo>
                <a:lnTo>
                  <a:pt x="95" y="242"/>
                </a:lnTo>
                <a:lnTo>
                  <a:pt x="99" y="236"/>
                </a:lnTo>
                <a:lnTo>
                  <a:pt x="99" y="236"/>
                </a:lnTo>
                <a:lnTo>
                  <a:pt x="124" y="224"/>
                </a:lnTo>
                <a:lnTo>
                  <a:pt x="147" y="212"/>
                </a:lnTo>
                <a:lnTo>
                  <a:pt x="147" y="212"/>
                </a:lnTo>
                <a:lnTo>
                  <a:pt x="208" y="183"/>
                </a:lnTo>
                <a:lnTo>
                  <a:pt x="208" y="183"/>
                </a:lnTo>
                <a:lnTo>
                  <a:pt x="241" y="169"/>
                </a:lnTo>
                <a:lnTo>
                  <a:pt x="273" y="156"/>
                </a:lnTo>
                <a:lnTo>
                  <a:pt x="340" y="131"/>
                </a:lnTo>
                <a:lnTo>
                  <a:pt x="340" y="131"/>
                </a:lnTo>
                <a:lnTo>
                  <a:pt x="366" y="120"/>
                </a:lnTo>
                <a:lnTo>
                  <a:pt x="366" y="120"/>
                </a:lnTo>
                <a:lnTo>
                  <a:pt x="381" y="113"/>
                </a:lnTo>
                <a:lnTo>
                  <a:pt x="381" y="113"/>
                </a:lnTo>
                <a:lnTo>
                  <a:pt x="382" y="113"/>
                </a:lnTo>
                <a:lnTo>
                  <a:pt x="377" y="115"/>
                </a:lnTo>
                <a:lnTo>
                  <a:pt x="369" y="119"/>
                </a:lnTo>
                <a:lnTo>
                  <a:pt x="369" y="119"/>
                </a:lnTo>
                <a:lnTo>
                  <a:pt x="306" y="147"/>
                </a:lnTo>
                <a:lnTo>
                  <a:pt x="306" y="147"/>
                </a:lnTo>
                <a:lnTo>
                  <a:pt x="243" y="173"/>
                </a:lnTo>
                <a:lnTo>
                  <a:pt x="213" y="186"/>
                </a:lnTo>
                <a:lnTo>
                  <a:pt x="182" y="200"/>
                </a:lnTo>
                <a:lnTo>
                  <a:pt x="182" y="200"/>
                </a:lnTo>
                <a:lnTo>
                  <a:pt x="179" y="202"/>
                </a:lnTo>
                <a:lnTo>
                  <a:pt x="179" y="202"/>
                </a:lnTo>
                <a:lnTo>
                  <a:pt x="165" y="208"/>
                </a:lnTo>
                <a:lnTo>
                  <a:pt x="152" y="215"/>
                </a:lnTo>
                <a:lnTo>
                  <a:pt x="152" y="215"/>
                </a:lnTo>
                <a:lnTo>
                  <a:pt x="149" y="215"/>
                </a:lnTo>
                <a:lnTo>
                  <a:pt x="149" y="215"/>
                </a:lnTo>
                <a:lnTo>
                  <a:pt x="147" y="215"/>
                </a:lnTo>
                <a:lnTo>
                  <a:pt x="145" y="216"/>
                </a:lnTo>
                <a:lnTo>
                  <a:pt x="145" y="216"/>
                </a:lnTo>
                <a:lnTo>
                  <a:pt x="141" y="221"/>
                </a:lnTo>
                <a:lnTo>
                  <a:pt x="141" y="221"/>
                </a:lnTo>
                <a:close/>
                <a:moveTo>
                  <a:pt x="154" y="217"/>
                </a:moveTo>
                <a:lnTo>
                  <a:pt x="154" y="217"/>
                </a:lnTo>
                <a:lnTo>
                  <a:pt x="176" y="206"/>
                </a:lnTo>
                <a:lnTo>
                  <a:pt x="176" y="206"/>
                </a:lnTo>
                <a:lnTo>
                  <a:pt x="179" y="204"/>
                </a:lnTo>
                <a:lnTo>
                  <a:pt x="179" y="204"/>
                </a:lnTo>
                <a:lnTo>
                  <a:pt x="210" y="193"/>
                </a:lnTo>
                <a:lnTo>
                  <a:pt x="240" y="182"/>
                </a:lnTo>
                <a:lnTo>
                  <a:pt x="240" y="182"/>
                </a:lnTo>
                <a:lnTo>
                  <a:pt x="270" y="169"/>
                </a:lnTo>
                <a:lnTo>
                  <a:pt x="287" y="162"/>
                </a:lnTo>
                <a:lnTo>
                  <a:pt x="302" y="156"/>
                </a:lnTo>
                <a:lnTo>
                  <a:pt x="302" y="156"/>
                </a:lnTo>
                <a:lnTo>
                  <a:pt x="333" y="145"/>
                </a:lnTo>
                <a:lnTo>
                  <a:pt x="348" y="139"/>
                </a:lnTo>
                <a:lnTo>
                  <a:pt x="365" y="133"/>
                </a:lnTo>
                <a:lnTo>
                  <a:pt x="365" y="133"/>
                </a:lnTo>
                <a:lnTo>
                  <a:pt x="372" y="130"/>
                </a:lnTo>
                <a:lnTo>
                  <a:pt x="377" y="126"/>
                </a:lnTo>
                <a:lnTo>
                  <a:pt x="379" y="126"/>
                </a:lnTo>
                <a:lnTo>
                  <a:pt x="379" y="126"/>
                </a:lnTo>
                <a:lnTo>
                  <a:pt x="379" y="126"/>
                </a:lnTo>
                <a:lnTo>
                  <a:pt x="379" y="127"/>
                </a:lnTo>
                <a:lnTo>
                  <a:pt x="379" y="127"/>
                </a:lnTo>
                <a:lnTo>
                  <a:pt x="377" y="129"/>
                </a:lnTo>
                <a:lnTo>
                  <a:pt x="377" y="129"/>
                </a:lnTo>
                <a:lnTo>
                  <a:pt x="371" y="133"/>
                </a:lnTo>
                <a:lnTo>
                  <a:pt x="365" y="136"/>
                </a:lnTo>
                <a:lnTo>
                  <a:pt x="365" y="136"/>
                </a:lnTo>
                <a:lnTo>
                  <a:pt x="349" y="143"/>
                </a:lnTo>
                <a:lnTo>
                  <a:pt x="334" y="149"/>
                </a:lnTo>
                <a:lnTo>
                  <a:pt x="334" y="149"/>
                </a:lnTo>
                <a:lnTo>
                  <a:pt x="302" y="161"/>
                </a:lnTo>
                <a:lnTo>
                  <a:pt x="269" y="173"/>
                </a:lnTo>
                <a:lnTo>
                  <a:pt x="269" y="173"/>
                </a:lnTo>
                <a:lnTo>
                  <a:pt x="212" y="195"/>
                </a:lnTo>
                <a:lnTo>
                  <a:pt x="183" y="206"/>
                </a:lnTo>
                <a:lnTo>
                  <a:pt x="155" y="220"/>
                </a:lnTo>
                <a:lnTo>
                  <a:pt x="155" y="220"/>
                </a:lnTo>
                <a:lnTo>
                  <a:pt x="154" y="217"/>
                </a:lnTo>
                <a:lnTo>
                  <a:pt x="154" y="217"/>
                </a:lnTo>
                <a:lnTo>
                  <a:pt x="154" y="217"/>
                </a:lnTo>
                <a:lnTo>
                  <a:pt x="154" y="217"/>
                </a:lnTo>
                <a:close/>
                <a:moveTo>
                  <a:pt x="167" y="233"/>
                </a:moveTo>
                <a:lnTo>
                  <a:pt x="167" y="233"/>
                </a:lnTo>
                <a:lnTo>
                  <a:pt x="185" y="226"/>
                </a:lnTo>
                <a:lnTo>
                  <a:pt x="205" y="219"/>
                </a:lnTo>
                <a:lnTo>
                  <a:pt x="205" y="219"/>
                </a:lnTo>
                <a:lnTo>
                  <a:pt x="207" y="218"/>
                </a:lnTo>
                <a:lnTo>
                  <a:pt x="207" y="218"/>
                </a:lnTo>
                <a:lnTo>
                  <a:pt x="203" y="223"/>
                </a:lnTo>
                <a:lnTo>
                  <a:pt x="199" y="227"/>
                </a:lnTo>
                <a:lnTo>
                  <a:pt x="193" y="231"/>
                </a:lnTo>
                <a:lnTo>
                  <a:pt x="188" y="233"/>
                </a:lnTo>
                <a:lnTo>
                  <a:pt x="182" y="235"/>
                </a:lnTo>
                <a:lnTo>
                  <a:pt x="177" y="235"/>
                </a:lnTo>
                <a:lnTo>
                  <a:pt x="172" y="234"/>
                </a:lnTo>
                <a:lnTo>
                  <a:pt x="167" y="233"/>
                </a:lnTo>
                <a:lnTo>
                  <a:pt x="167" y="233"/>
                </a:lnTo>
                <a:close/>
                <a:moveTo>
                  <a:pt x="225" y="223"/>
                </a:moveTo>
                <a:lnTo>
                  <a:pt x="225" y="223"/>
                </a:lnTo>
                <a:lnTo>
                  <a:pt x="304" y="196"/>
                </a:lnTo>
                <a:lnTo>
                  <a:pt x="304" y="196"/>
                </a:lnTo>
                <a:lnTo>
                  <a:pt x="323" y="190"/>
                </a:lnTo>
                <a:lnTo>
                  <a:pt x="341" y="183"/>
                </a:lnTo>
                <a:lnTo>
                  <a:pt x="341" y="183"/>
                </a:lnTo>
                <a:lnTo>
                  <a:pt x="363" y="175"/>
                </a:lnTo>
                <a:lnTo>
                  <a:pt x="363" y="175"/>
                </a:lnTo>
                <a:lnTo>
                  <a:pt x="371" y="172"/>
                </a:lnTo>
                <a:lnTo>
                  <a:pt x="373" y="172"/>
                </a:lnTo>
                <a:lnTo>
                  <a:pt x="370" y="174"/>
                </a:lnTo>
                <a:lnTo>
                  <a:pt x="370" y="174"/>
                </a:lnTo>
                <a:lnTo>
                  <a:pt x="347" y="184"/>
                </a:lnTo>
                <a:lnTo>
                  <a:pt x="325" y="193"/>
                </a:lnTo>
                <a:lnTo>
                  <a:pt x="281" y="212"/>
                </a:lnTo>
                <a:lnTo>
                  <a:pt x="281" y="212"/>
                </a:lnTo>
                <a:lnTo>
                  <a:pt x="279" y="212"/>
                </a:lnTo>
                <a:lnTo>
                  <a:pt x="278" y="213"/>
                </a:lnTo>
                <a:lnTo>
                  <a:pt x="278" y="213"/>
                </a:lnTo>
                <a:lnTo>
                  <a:pt x="256" y="222"/>
                </a:lnTo>
                <a:lnTo>
                  <a:pt x="236" y="233"/>
                </a:lnTo>
                <a:lnTo>
                  <a:pt x="236" y="233"/>
                </a:lnTo>
                <a:lnTo>
                  <a:pt x="230" y="228"/>
                </a:lnTo>
                <a:lnTo>
                  <a:pt x="225" y="223"/>
                </a:lnTo>
                <a:lnTo>
                  <a:pt x="225" y="223"/>
                </a:lnTo>
                <a:close/>
                <a:moveTo>
                  <a:pt x="334" y="204"/>
                </a:moveTo>
                <a:lnTo>
                  <a:pt x="334" y="204"/>
                </a:lnTo>
                <a:lnTo>
                  <a:pt x="330" y="201"/>
                </a:lnTo>
                <a:lnTo>
                  <a:pt x="330" y="201"/>
                </a:lnTo>
                <a:lnTo>
                  <a:pt x="331" y="201"/>
                </a:lnTo>
                <a:lnTo>
                  <a:pt x="331" y="201"/>
                </a:lnTo>
                <a:lnTo>
                  <a:pt x="357" y="191"/>
                </a:lnTo>
                <a:lnTo>
                  <a:pt x="357" y="191"/>
                </a:lnTo>
                <a:lnTo>
                  <a:pt x="366" y="186"/>
                </a:lnTo>
                <a:lnTo>
                  <a:pt x="366" y="186"/>
                </a:lnTo>
                <a:lnTo>
                  <a:pt x="370" y="185"/>
                </a:lnTo>
                <a:lnTo>
                  <a:pt x="371" y="185"/>
                </a:lnTo>
                <a:lnTo>
                  <a:pt x="370" y="186"/>
                </a:lnTo>
                <a:lnTo>
                  <a:pt x="364" y="190"/>
                </a:lnTo>
                <a:lnTo>
                  <a:pt x="364" y="190"/>
                </a:lnTo>
                <a:lnTo>
                  <a:pt x="357" y="194"/>
                </a:lnTo>
                <a:lnTo>
                  <a:pt x="348" y="196"/>
                </a:lnTo>
                <a:lnTo>
                  <a:pt x="340" y="199"/>
                </a:lnTo>
                <a:lnTo>
                  <a:pt x="337" y="201"/>
                </a:lnTo>
                <a:lnTo>
                  <a:pt x="334" y="204"/>
                </a:lnTo>
                <a:lnTo>
                  <a:pt x="334" y="204"/>
                </a:lnTo>
                <a:close/>
                <a:moveTo>
                  <a:pt x="372" y="182"/>
                </a:moveTo>
                <a:lnTo>
                  <a:pt x="372" y="182"/>
                </a:lnTo>
                <a:lnTo>
                  <a:pt x="363" y="185"/>
                </a:lnTo>
                <a:lnTo>
                  <a:pt x="353" y="190"/>
                </a:lnTo>
                <a:lnTo>
                  <a:pt x="353" y="190"/>
                </a:lnTo>
                <a:lnTo>
                  <a:pt x="330" y="199"/>
                </a:lnTo>
                <a:lnTo>
                  <a:pt x="330" y="199"/>
                </a:lnTo>
                <a:lnTo>
                  <a:pt x="329" y="200"/>
                </a:lnTo>
                <a:lnTo>
                  <a:pt x="329" y="201"/>
                </a:lnTo>
                <a:lnTo>
                  <a:pt x="329" y="201"/>
                </a:lnTo>
                <a:lnTo>
                  <a:pt x="328" y="199"/>
                </a:lnTo>
                <a:lnTo>
                  <a:pt x="328" y="199"/>
                </a:lnTo>
                <a:lnTo>
                  <a:pt x="325" y="198"/>
                </a:lnTo>
                <a:lnTo>
                  <a:pt x="323" y="198"/>
                </a:lnTo>
                <a:lnTo>
                  <a:pt x="323" y="198"/>
                </a:lnTo>
                <a:lnTo>
                  <a:pt x="321" y="198"/>
                </a:lnTo>
                <a:lnTo>
                  <a:pt x="320" y="200"/>
                </a:lnTo>
                <a:lnTo>
                  <a:pt x="320" y="200"/>
                </a:lnTo>
                <a:lnTo>
                  <a:pt x="316" y="200"/>
                </a:lnTo>
                <a:lnTo>
                  <a:pt x="316" y="200"/>
                </a:lnTo>
                <a:lnTo>
                  <a:pt x="329" y="195"/>
                </a:lnTo>
                <a:lnTo>
                  <a:pt x="329" y="195"/>
                </a:lnTo>
                <a:lnTo>
                  <a:pt x="362" y="180"/>
                </a:lnTo>
                <a:lnTo>
                  <a:pt x="362" y="180"/>
                </a:lnTo>
                <a:lnTo>
                  <a:pt x="370" y="176"/>
                </a:lnTo>
                <a:lnTo>
                  <a:pt x="374" y="174"/>
                </a:lnTo>
                <a:lnTo>
                  <a:pt x="377" y="172"/>
                </a:lnTo>
                <a:lnTo>
                  <a:pt x="377" y="172"/>
                </a:lnTo>
                <a:lnTo>
                  <a:pt x="376" y="177"/>
                </a:lnTo>
                <a:lnTo>
                  <a:pt x="374" y="183"/>
                </a:lnTo>
                <a:lnTo>
                  <a:pt x="374" y="183"/>
                </a:lnTo>
                <a:lnTo>
                  <a:pt x="373" y="182"/>
                </a:lnTo>
                <a:lnTo>
                  <a:pt x="372" y="182"/>
                </a:lnTo>
                <a:lnTo>
                  <a:pt x="372" y="182"/>
                </a:lnTo>
                <a:close/>
                <a:moveTo>
                  <a:pt x="294" y="218"/>
                </a:moveTo>
                <a:lnTo>
                  <a:pt x="294" y="218"/>
                </a:lnTo>
                <a:lnTo>
                  <a:pt x="290" y="217"/>
                </a:lnTo>
                <a:lnTo>
                  <a:pt x="287" y="215"/>
                </a:lnTo>
                <a:lnTo>
                  <a:pt x="287" y="215"/>
                </a:lnTo>
                <a:lnTo>
                  <a:pt x="295" y="212"/>
                </a:lnTo>
                <a:lnTo>
                  <a:pt x="295" y="212"/>
                </a:lnTo>
                <a:lnTo>
                  <a:pt x="311" y="204"/>
                </a:lnTo>
                <a:lnTo>
                  <a:pt x="311" y="204"/>
                </a:lnTo>
                <a:lnTo>
                  <a:pt x="314" y="203"/>
                </a:lnTo>
                <a:lnTo>
                  <a:pt x="316" y="203"/>
                </a:lnTo>
                <a:lnTo>
                  <a:pt x="317" y="204"/>
                </a:lnTo>
                <a:lnTo>
                  <a:pt x="316" y="204"/>
                </a:lnTo>
                <a:lnTo>
                  <a:pt x="314" y="206"/>
                </a:lnTo>
                <a:lnTo>
                  <a:pt x="314" y="206"/>
                </a:lnTo>
                <a:lnTo>
                  <a:pt x="303" y="212"/>
                </a:lnTo>
                <a:lnTo>
                  <a:pt x="299" y="214"/>
                </a:lnTo>
                <a:lnTo>
                  <a:pt x="294" y="218"/>
                </a:lnTo>
                <a:lnTo>
                  <a:pt x="294" y="218"/>
                </a:lnTo>
                <a:lnTo>
                  <a:pt x="294" y="218"/>
                </a:lnTo>
                <a:lnTo>
                  <a:pt x="294" y="218"/>
                </a:lnTo>
                <a:close/>
                <a:moveTo>
                  <a:pt x="304" y="214"/>
                </a:moveTo>
                <a:lnTo>
                  <a:pt x="304" y="214"/>
                </a:lnTo>
                <a:lnTo>
                  <a:pt x="312" y="210"/>
                </a:lnTo>
                <a:lnTo>
                  <a:pt x="319" y="205"/>
                </a:lnTo>
                <a:lnTo>
                  <a:pt x="319" y="205"/>
                </a:lnTo>
                <a:lnTo>
                  <a:pt x="320" y="208"/>
                </a:lnTo>
                <a:lnTo>
                  <a:pt x="319" y="212"/>
                </a:lnTo>
                <a:lnTo>
                  <a:pt x="319" y="212"/>
                </a:lnTo>
                <a:lnTo>
                  <a:pt x="308" y="215"/>
                </a:lnTo>
                <a:lnTo>
                  <a:pt x="308" y="215"/>
                </a:lnTo>
                <a:lnTo>
                  <a:pt x="300" y="216"/>
                </a:lnTo>
                <a:lnTo>
                  <a:pt x="300" y="216"/>
                </a:lnTo>
                <a:lnTo>
                  <a:pt x="300" y="216"/>
                </a:lnTo>
                <a:lnTo>
                  <a:pt x="304" y="214"/>
                </a:lnTo>
                <a:lnTo>
                  <a:pt x="304" y="214"/>
                </a:lnTo>
                <a:close/>
                <a:moveTo>
                  <a:pt x="248" y="237"/>
                </a:moveTo>
                <a:lnTo>
                  <a:pt x="248" y="237"/>
                </a:lnTo>
                <a:lnTo>
                  <a:pt x="243" y="236"/>
                </a:lnTo>
                <a:lnTo>
                  <a:pt x="239" y="235"/>
                </a:lnTo>
                <a:lnTo>
                  <a:pt x="239" y="235"/>
                </a:lnTo>
                <a:lnTo>
                  <a:pt x="272" y="221"/>
                </a:lnTo>
                <a:lnTo>
                  <a:pt x="272" y="221"/>
                </a:lnTo>
                <a:lnTo>
                  <a:pt x="267" y="227"/>
                </a:lnTo>
                <a:lnTo>
                  <a:pt x="261" y="231"/>
                </a:lnTo>
                <a:lnTo>
                  <a:pt x="255" y="235"/>
                </a:lnTo>
                <a:lnTo>
                  <a:pt x="248" y="237"/>
                </a:lnTo>
                <a:lnTo>
                  <a:pt x="248" y="237"/>
                </a:lnTo>
                <a:close/>
                <a:moveTo>
                  <a:pt x="298" y="219"/>
                </a:moveTo>
                <a:lnTo>
                  <a:pt x="298" y="219"/>
                </a:lnTo>
                <a:lnTo>
                  <a:pt x="318" y="214"/>
                </a:lnTo>
                <a:lnTo>
                  <a:pt x="318" y="214"/>
                </a:lnTo>
                <a:lnTo>
                  <a:pt x="315" y="217"/>
                </a:lnTo>
                <a:lnTo>
                  <a:pt x="310" y="219"/>
                </a:lnTo>
                <a:lnTo>
                  <a:pt x="304" y="220"/>
                </a:lnTo>
                <a:lnTo>
                  <a:pt x="298" y="219"/>
                </a:lnTo>
                <a:lnTo>
                  <a:pt x="298" y="219"/>
                </a:lnTo>
                <a:close/>
                <a:moveTo>
                  <a:pt x="342" y="206"/>
                </a:moveTo>
                <a:lnTo>
                  <a:pt x="342" y="206"/>
                </a:lnTo>
                <a:lnTo>
                  <a:pt x="355" y="202"/>
                </a:lnTo>
                <a:lnTo>
                  <a:pt x="355" y="202"/>
                </a:lnTo>
                <a:lnTo>
                  <a:pt x="349" y="205"/>
                </a:lnTo>
                <a:lnTo>
                  <a:pt x="342" y="206"/>
                </a:lnTo>
                <a:lnTo>
                  <a:pt x="342" y="206"/>
                </a:lnTo>
                <a:close/>
                <a:moveTo>
                  <a:pt x="360" y="199"/>
                </a:moveTo>
                <a:lnTo>
                  <a:pt x="360" y="199"/>
                </a:lnTo>
                <a:lnTo>
                  <a:pt x="360" y="199"/>
                </a:lnTo>
                <a:lnTo>
                  <a:pt x="360" y="199"/>
                </a:lnTo>
                <a:lnTo>
                  <a:pt x="353" y="200"/>
                </a:lnTo>
                <a:lnTo>
                  <a:pt x="348" y="202"/>
                </a:lnTo>
                <a:lnTo>
                  <a:pt x="342" y="204"/>
                </a:lnTo>
                <a:lnTo>
                  <a:pt x="336" y="204"/>
                </a:lnTo>
                <a:lnTo>
                  <a:pt x="336" y="204"/>
                </a:lnTo>
                <a:lnTo>
                  <a:pt x="340" y="202"/>
                </a:lnTo>
                <a:lnTo>
                  <a:pt x="344" y="200"/>
                </a:lnTo>
                <a:lnTo>
                  <a:pt x="353" y="197"/>
                </a:lnTo>
                <a:lnTo>
                  <a:pt x="363" y="193"/>
                </a:lnTo>
                <a:lnTo>
                  <a:pt x="367" y="191"/>
                </a:lnTo>
                <a:lnTo>
                  <a:pt x="370" y="188"/>
                </a:lnTo>
                <a:lnTo>
                  <a:pt x="370" y="188"/>
                </a:lnTo>
                <a:lnTo>
                  <a:pt x="366" y="194"/>
                </a:lnTo>
                <a:lnTo>
                  <a:pt x="360" y="199"/>
                </a:lnTo>
                <a:lnTo>
                  <a:pt x="360" y="199"/>
                </a:lnTo>
                <a:close/>
                <a:moveTo>
                  <a:pt x="378" y="168"/>
                </a:moveTo>
                <a:lnTo>
                  <a:pt x="378" y="168"/>
                </a:lnTo>
                <a:lnTo>
                  <a:pt x="335" y="183"/>
                </a:lnTo>
                <a:lnTo>
                  <a:pt x="293" y="198"/>
                </a:lnTo>
                <a:lnTo>
                  <a:pt x="293" y="198"/>
                </a:lnTo>
                <a:lnTo>
                  <a:pt x="260" y="208"/>
                </a:lnTo>
                <a:lnTo>
                  <a:pt x="260" y="208"/>
                </a:lnTo>
                <a:lnTo>
                  <a:pt x="287" y="197"/>
                </a:lnTo>
                <a:lnTo>
                  <a:pt x="313" y="185"/>
                </a:lnTo>
                <a:lnTo>
                  <a:pt x="313" y="185"/>
                </a:lnTo>
                <a:lnTo>
                  <a:pt x="328" y="179"/>
                </a:lnTo>
                <a:lnTo>
                  <a:pt x="345" y="173"/>
                </a:lnTo>
                <a:lnTo>
                  <a:pt x="353" y="170"/>
                </a:lnTo>
                <a:lnTo>
                  <a:pt x="362" y="166"/>
                </a:lnTo>
                <a:lnTo>
                  <a:pt x="369" y="162"/>
                </a:lnTo>
                <a:lnTo>
                  <a:pt x="376" y="157"/>
                </a:lnTo>
                <a:lnTo>
                  <a:pt x="376" y="157"/>
                </a:lnTo>
                <a:lnTo>
                  <a:pt x="377" y="162"/>
                </a:lnTo>
                <a:lnTo>
                  <a:pt x="378" y="168"/>
                </a:lnTo>
                <a:lnTo>
                  <a:pt x="378" y="168"/>
                </a:lnTo>
                <a:close/>
                <a:moveTo>
                  <a:pt x="381" y="100"/>
                </a:moveTo>
                <a:lnTo>
                  <a:pt x="381" y="100"/>
                </a:lnTo>
                <a:lnTo>
                  <a:pt x="345" y="115"/>
                </a:lnTo>
                <a:lnTo>
                  <a:pt x="309" y="130"/>
                </a:lnTo>
                <a:lnTo>
                  <a:pt x="272" y="144"/>
                </a:lnTo>
                <a:lnTo>
                  <a:pt x="237" y="158"/>
                </a:lnTo>
                <a:lnTo>
                  <a:pt x="237" y="158"/>
                </a:lnTo>
                <a:lnTo>
                  <a:pt x="187" y="180"/>
                </a:lnTo>
                <a:lnTo>
                  <a:pt x="187" y="180"/>
                </a:lnTo>
                <a:lnTo>
                  <a:pt x="243" y="154"/>
                </a:lnTo>
                <a:lnTo>
                  <a:pt x="243" y="154"/>
                </a:lnTo>
                <a:lnTo>
                  <a:pt x="276" y="140"/>
                </a:lnTo>
                <a:lnTo>
                  <a:pt x="308" y="124"/>
                </a:lnTo>
                <a:lnTo>
                  <a:pt x="340" y="108"/>
                </a:lnTo>
                <a:lnTo>
                  <a:pt x="355" y="99"/>
                </a:lnTo>
                <a:lnTo>
                  <a:pt x="371" y="89"/>
                </a:lnTo>
                <a:lnTo>
                  <a:pt x="371" y="89"/>
                </a:lnTo>
                <a:lnTo>
                  <a:pt x="376" y="94"/>
                </a:lnTo>
                <a:lnTo>
                  <a:pt x="381" y="100"/>
                </a:lnTo>
                <a:lnTo>
                  <a:pt x="381" y="100"/>
                </a:lnTo>
                <a:close/>
                <a:moveTo>
                  <a:pt x="368" y="88"/>
                </a:moveTo>
                <a:lnTo>
                  <a:pt x="368" y="88"/>
                </a:lnTo>
                <a:lnTo>
                  <a:pt x="352" y="95"/>
                </a:lnTo>
                <a:lnTo>
                  <a:pt x="337" y="103"/>
                </a:lnTo>
                <a:lnTo>
                  <a:pt x="308" y="118"/>
                </a:lnTo>
                <a:lnTo>
                  <a:pt x="308" y="118"/>
                </a:lnTo>
                <a:lnTo>
                  <a:pt x="272" y="135"/>
                </a:lnTo>
                <a:lnTo>
                  <a:pt x="236" y="151"/>
                </a:lnTo>
                <a:lnTo>
                  <a:pt x="236" y="151"/>
                </a:lnTo>
                <a:lnTo>
                  <a:pt x="220" y="157"/>
                </a:lnTo>
                <a:lnTo>
                  <a:pt x="220" y="157"/>
                </a:lnTo>
                <a:lnTo>
                  <a:pt x="230" y="153"/>
                </a:lnTo>
                <a:lnTo>
                  <a:pt x="230" y="153"/>
                </a:lnTo>
                <a:lnTo>
                  <a:pt x="261" y="139"/>
                </a:lnTo>
                <a:lnTo>
                  <a:pt x="293" y="123"/>
                </a:lnTo>
                <a:lnTo>
                  <a:pt x="293" y="123"/>
                </a:lnTo>
                <a:lnTo>
                  <a:pt x="309" y="115"/>
                </a:lnTo>
                <a:lnTo>
                  <a:pt x="324" y="106"/>
                </a:lnTo>
                <a:lnTo>
                  <a:pt x="352" y="86"/>
                </a:lnTo>
                <a:lnTo>
                  <a:pt x="352" y="86"/>
                </a:lnTo>
                <a:lnTo>
                  <a:pt x="361" y="86"/>
                </a:lnTo>
                <a:lnTo>
                  <a:pt x="368" y="88"/>
                </a:lnTo>
                <a:lnTo>
                  <a:pt x="368" y="88"/>
                </a:lnTo>
                <a:close/>
                <a:moveTo>
                  <a:pt x="343" y="74"/>
                </a:moveTo>
                <a:lnTo>
                  <a:pt x="343" y="74"/>
                </a:lnTo>
                <a:lnTo>
                  <a:pt x="342" y="74"/>
                </a:lnTo>
                <a:lnTo>
                  <a:pt x="342" y="74"/>
                </a:lnTo>
                <a:lnTo>
                  <a:pt x="324" y="81"/>
                </a:lnTo>
                <a:lnTo>
                  <a:pt x="306" y="89"/>
                </a:lnTo>
                <a:lnTo>
                  <a:pt x="289" y="97"/>
                </a:lnTo>
                <a:lnTo>
                  <a:pt x="270" y="105"/>
                </a:lnTo>
                <a:lnTo>
                  <a:pt x="270" y="105"/>
                </a:lnTo>
                <a:lnTo>
                  <a:pt x="233" y="121"/>
                </a:lnTo>
                <a:lnTo>
                  <a:pt x="197" y="138"/>
                </a:lnTo>
                <a:lnTo>
                  <a:pt x="197" y="138"/>
                </a:lnTo>
                <a:lnTo>
                  <a:pt x="157" y="158"/>
                </a:lnTo>
                <a:lnTo>
                  <a:pt x="118" y="178"/>
                </a:lnTo>
                <a:lnTo>
                  <a:pt x="118" y="178"/>
                </a:lnTo>
                <a:lnTo>
                  <a:pt x="101" y="185"/>
                </a:lnTo>
                <a:lnTo>
                  <a:pt x="85" y="192"/>
                </a:lnTo>
                <a:lnTo>
                  <a:pt x="69" y="200"/>
                </a:lnTo>
                <a:lnTo>
                  <a:pt x="62" y="204"/>
                </a:lnTo>
                <a:lnTo>
                  <a:pt x="55" y="210"/>
                </a:lnTo>
                <a:lnTo>
                  <a:pt x="55" y="210"/>
                </a:lnTo>
                <a:lnTo>
                  <a:pt x="50" y="208"/>
                </a:lnTo>
                <a:lnTo>
                  <a:pt x="50" y="208"/>
                </a:lnTo>
                <a:lnTo>
                  <a:pt x="66" y="196"/>
                </a:lnTo>
                <a:lnTo>
                  <a:pt x="83" y="186"/>
                </a:lnTo>
                <a:lnTo>
                  <a:pt x="119" y="166"/>
                </a:lnTo>
                <a:lnTo>
                  <a:pt x="155" y="148"/>
                </a:lnTo>
                <a:lnTo>
                  <a:pt x="191" y="130"/>
                </a:lnTo>
                <a:lnTo>
                  <a:pt x="191" y="130"/>
                </a:lnTo>
                <a:lnTo>
                  <a:pt x="234" y="108"/>
                </a:lnTo>
                <a:lnTo>
                  <a:pt x="277" y="88"/>
                </a:lnTo>
                <a:lnTo>
                  <a:pt x="277" y="88"/>
                </a:lnTo>
                <a:lnTo>
                  <a:pt x="294" y="81"/>
                </a:lnTo>
                <a:lnTo>
                  <a:pt x="311" y="73"/>
                </a:lnTo>
                <a:lnTo>
                  <a:pt x="327" y="64"/>
                </a:lnTo>
                <a:lnTo>
                  <a:pt x="335" y="59"/>
                </a:lnTo>
                <a:lnTo>
                  <a:pt x="342" y="53"/>
                </a:lnTo>
                <a:lnTo>
                  <a:pt x="342" y="53"/>
                </a:lnTo>
                <a:lnTo>
                  <a:pt x="343" y="58"/>
                </a:lnTo>
                <a:lnTo>
                  <a:pt x="344" y="63"/>
                </a:lnTo>
                <a:lnTo>
                  <a:pt x="343" y="69"/>
                </a:lnTo>
                <a:lnTo>
                  <a:pt x="343" y="74"/>
                </a:lnTo>
                <a:lnTo>
                  <a:pt x="343" y="74"/>
                </a:lnTo>
                <a:close/>
                <a:moveTo>
                  <a:pt x="341" y="50"/>
                </a:moveTo>
                <a:lnTo>
                  <a:pt x="341" y="50"/>
                </a:lnTo>
                <a:lnTo>
                  <a:pt x="336" y="52"/>
                </a:lnTo>
                <a:lnTo>
                  <a:pt x="332" y="55"/>
                </a:lnTo>
                <a:lnTo>
                  <a:pt x="324" y="60"/>
                </a:lnTo>
                <a:lnTo>
                  <a:pt x="324" y="60"/>
                </a:lnTo>
                <a:lnTo>
                  <a:pt x="311" y="67"/>
                </a:lnTo>
                <a:lnTo>
                  <a:pt x="297" y="74"/>
                </a:lnTo>
                <a:lnTo>
                  <a:pt x="297" y="74"/>
                </a:lnTo>
                <a:lnTo>
                  <a:pt x="282" y="81"/>
                </a:lnTo>
                <a:lnTo>
                  <a:pt x="266" y="87"/>
                </a:lnTo>
                <a:lnTo>
                  <a:pt x="237" y="100"/>
                </a:lnTo>
                <a:lnTo>
                  <a:pt x="237" y="100"/>
                </a:lnTo>
                <a:lnTo>
                  <a:pt x="176" y="130"/>
                </a:lnTo>
                <a:lnTo>
                  <a:pt x="117" y="158"/>
                </a:lnTo>
                <a:lnTo>
                  <a:pt x="117" y="158"/>
                </a:lnTo>
                <a:lnTo>
                  <a:pt x="90" y="171"/>
                </a:lnTo>
                <a:lnTo>
                  <a:pt x="65" y="184"/>
                </a:lnTo>
                <a:lnTo>
                  <a:pt x="65" y="184"/>
                </a:lnTo>
                <a:lnTo>
                  <a:pt x="92" y="168"/>
                </a:lnTo>
                <a:lnTo>
                  <a:pt x="120" y="153"/>
                </a:lnTo>
                <a:lnTo>
                  <a:pt x="174" y="123"/>
                </a:lnTo>
                <a:lnTo>
                  <a:pt x="174" y="123"/>
                </a:lnTo>
                <a:lnTo>
                  <a:pt x="233" y="93"/>
                </a:lnTo>
                <a:lnTo>
                  <a:pt x="263" y="78"/>
                </a:lnTo>
                <a:lnTo>
                  <a:pt x="293" y="63"/>
                </a:lnTo>
                <a:lnTo>
                  <a:pt x="293" y="63"/>
                </a:lnTo>
                <a:lnTo>
                  <a:pt x="303" y="57"/>
                </a:lnTo>
                <a:lnTo>
                  <a:pt x="312" y="51"/>
                </a:lnTo>
                <a:lnTo>
                  <a:pt x="312" y="51"/>
                </a:lnTo>
                <a:lnTo>
                  <a:pt x="319" y="44"/>
                </a:lnTo>
                <a:lnTo>
                  <a:pt x="319" y="44"/>
                </a:lnTo>
                <a:lnTo>
                  <a:pt x="322" y="42"/>
                </a:lnTo>
                <a:lnTo>
                  <a:pt x="324" y="40"/>
                </a:lnTo>
                <a:lnTo>
                  <a:pt x="324" y="40"/>
                </a:lnTo>
                <a:lnTo>
                  <a:pt x="331" y="37"/>
                </a:lnTo>
                <a:lnTo>
                  <a:pt x="331" y="37"/>
                </a:lnTo>
                <a:lnTo>
                  <a:pt x="336" y="41"/>
                </a:lnTo>
                <a:lnTo>
                  <a:pt x="336" y="41"/>
                </a:lnTo>
                <a:lnTo>
                  <a:pt x="339" y="45"/>
                </a:lnTo>
                <a:lnTo>
                  <a:pt x="341" y="50"/>
                </a:lnTo>
                <a:lnTo>
                  <a:pt x="341" y="50"/>
                </a:lnTo>
                <a:close/>
                <a:moveTo>
                  <a:pt x="328" y="36"/>
                </a:moveTo>
                <a:lnTo>
                  <a:pt x="328" y="36"/>
                </a:lnTo>
                <a:lnTo>
                  <a:pt x="326" y="37"/>
                </a:lnTo>
                <a:lnTo>
                  <a:pt x="326" y="37"/>
                </a:lnTo>
                <a:lnTo>
                  <a:pt x="326" y="37"/>
                </a:lnTo>
                <a:lnTo>
                  <a:pt x="326" y="37"/>
                </a:lnTo>
                <a:lnTo>
                  <a:pt x="319" y="40"/>
                </a:lnTo>
                <a:lnTo>
                  <a:pt x="313" y="45"/>
                </a:lnTo>
                <a:lnTo>
                  <a:pt x="313" y="45"/>
                </a:lnTo>
                <a:lnTo>
                  <a:pt x="299" y="54"/>
                </a:lnTo>
                <a:lnTo>
                  <a:pt x="285" y="61"/>
                </a:lnTo>
                <a:lnTo>
                  <a:pt x="256" y="75"/>
                </a:lnTo>
                <a:lnTo>
                  <a:pt x="256" y="75"/>
                </a:lnTo>
                <a:lnTo>
                  <a:pt x="199" y="103"/>
                </a:lnTo>
                <a:lnTo>
                  <a:pt x="169" y="117"/>
                </a:lnTo>
                <a:lnTo>
                  <a:pt x="141" y="132"/>
                </a:lnTo>
                <a:lnTo>
                  <a:pt x="141" y="132"/>
                </a:lnTo>
                <a:lnTo>
                  <a:pt x="112" y="148"/>
                </a:lnTo>
                <a:lnTo>
                  <a:pt x="83" y="164"/>
                </a:lnTo>
                <a:lnTo>
                  <a:pt x="83" y="164"/>
                </a:lnTo>
                <a:lnTo>
                  <a:pt x="63" y="175"/>
                </a:lnTo>
                <a:lnTo>
                  <a:pt x="63" y="175"/>
                </a:lnTo>
                <a:lnTo>
                  <a:pt x="87" y="159"/>
                </a:lnTo>
                <a:lnTo>
                  <a:pt x="112" y="143"/>
                </a:lnTo>
                <a:lnTo>
                  <a:pt x="138" y="127"/>
                </a:lnTo>
                <a:lnTo>
                  <a:pt x="163" y="113"/>
                </a:lnTo>
                <a:lnTo>
                  <a:pt x="215" y="86"/>
                </a:lnTo>
                <a:lnTo>
                  <a:pt x="266" y="57"/>
                </a:lnTo>
                <a:lnTo>
                  <a:pt x="266" y="57"/>
                </a:lnTo>
                <a:lnTo>
                  <a:pt x="280" y="49"/>
                </a:lnTo>
                <a:lnTo>
                  <a:pt x="280" y="49"/>
                </a:lnTo>
                <a:lnTo>
                  <a:pt x="283" y="45"/>
                </a:lnTo>
                <a:lnTo>
                  <a:pt x="283" y="45"/>
                </a:lnTo>
                <a:lnTo>
                  <a:pt x="284" y="45"/>
                </a:lnTo>
                <a:lnTo>
                  <a:pt x="284" y="45"/>
                </a:lnTo>
                <a:lnTo>
                  <a:pt x="287" y="46"/>
                </a:lnTo>
                <a:lnTo>
                  <a:pt x="288" y="46"/>
                </a:lnTo>
                <a:lnTo>
                  <a:pt x="290" y="45"/>
                </a:lnTo>
                <a:lnTo>
                  <a:pt x="290" y="45"/>
                </a:lnTo>
                <a:lnTo>
                  <a:pt x="299" y="39"/>
                </a:lnTo>
                <a:lnTo>
                  <a:pt x="303" y="37"/>
                </a:lnTo>
                <a:lnTo>
                  <a:pt x="308" y="35"/>
                </a:lnTo>
                <a:lnTo>
                  <a:pt x="313" y="34"/>
                </a:lnTo>
                <a:lnTo>
                  <a:pt x="318" y="33"/>
                </a:lnTo>
                <a:lnTo>
                  <a:pt x="323" y="34"/>
                </a:lnTo>
                <a:lnTo>
                  <a:pt x="328" y="36"/>
                </a:lnTo>
                <a:lnTo>
                  <a:pt x="328" y="36"/>
                </a:lnTo>
                <a:close/>
                <a:moveTo>
                  <a:pt x="255" y="12"/>
                </a:moveTo>
                <a:lnTo>
                  <a:pt x="255" y="12"/>
                </a:lnTo>
                <a:lnTo>
                  <a:pt x="246" y="16"/>
                </a:lnTo>
                <a:lnTo>
                  <a:pt x="237" y="21"/>
                </a:lnTo>
                <a:lnTo>
                  <a:pt x="220" y="32"/>
                </a:lnTo>
                <a:lnTo>
                  <a:pt x="220" y="32"/>
                </a:lnTo>
                <a:lnTo>
                  <a:pt x="223" y="27"/>
                </a:lnTo>
                <a:lnTo>
                  <a:pt x="226" y="23"/>
                </a:lnTo>
                <a:lnTo>
                  <a:pt x="230" y="20"/>
                </a:lnTo>
                <a:lnTo>
                  <a:pt x="235" y="17"/>
                </a:lnTo>
                <a:lnTo>
                  <a:pt x="240" y="15"/>
                </a:lnTo>
                <a:lnTo>
                  <a:pt x="245" y="13"/>
                </a:lnTo>
                <a:lnTo>
                  <a:pt x="250" y="12"/>
                </a:lnTo>
                <a:lnTo>
                  <a:pt x="255" y="12"/>
                </a:lnTo>
                <a:lnTo>
                  <a:pt x="255" y="12"/>
                </a:lnTo>
                <a:close/>
                <a:moveTo>
                  <a:pt x="213" y="36"/>
                </a:moveTo>
                <a:lnTo>
                  <a:pt x="213" y="36"/>
                </a:lnTo>
                <a:lnTo>
                  <a:pt x="187" y="54"/>
                </a:lnTo>
                <a:lnTo>
                  <a:pt x="161" y="70"/>
                </a:lnTo>
                <a:lnTo>
                  <a:pt x="161" y="70"/>
                </a:lnTo>
                <a:lnTo>
                  <a:pt x="133" y="86"/>
                </a:lnTo>
                <a:lnTo>
                  <a:pt x="103" y="101"/>
                </a:lnTo>
                <a:lnTo>
                  <a:pt x="75" y="116"/>
                </a:lnTo>
                <a:lnTo>
                  <a:pt x="47" y="132"/>
                </a:lnTo>
                <a:lnTo>
                  <a:pt x="47" y="132"/>
                </a:lnTo>
                <a:lnTo>
                  <a:pt x="35" y="140"/>
                </a:lnTo>
                <a:lnTo>
                  <a:pt x="27" y="144"/>
                </a:lnTo>
                <a:lnTo>
                  <a:pt x="21" y="146"/>
                </a:lnTo>
                <a:lnTo>
                  <a:pt x="21" y="146"/>
                </a:lnTo>
                <a:lnTo>
                  <a:pt x="27" y="143"/>
                </a:lnTo>
                <a:lnTo>
                  <a:pt x="34" y="139"/>
                </a:lnTo>
                <a:lnTo>
                  <a:pt x="45" y="130"/>
                </a:lnTo>
                <a:lnTo>
                  <a:pt x="45" y="130"/>
                </a:lnTo>
                <a:lnTo>
                  <a:pt x="58" y="119"/>
                </a:lnTo>
                <a:lnTo>
                  <a:pt x="71" y="111"/>
                </a:lnTo>
                <a:lnTo>
                  <a:pt x="99" y="95"/>
                </a:lnTo>
                <a:lnTo>
                  <a:pt x="99" y="95"/>
                </a:lnTo>
                <a:lnTo>
                  <a:pt x="129" y="79"/>
                </a:lnTo>
                <a:lnTo>
                  <a:pt x="157" y="63"/>
                </a:lnTo>
                <a:lnTo>
                  <a:pt x="157" y="63"/>
                </a:lnTo>
                <a:lnTo>
                  <a:pt x="168" y="56"/>
                </a:lnTo>
                <a:lnTo>
                  <a:pt x="179" y="49"/>
                </a:lnTo>
                <a:lnTo>
                  <a:pt x="201" y="34"/>
                </a:lnTo>
                <a:lnTo>
                  <a:pt x="201" y="34"/>
                </a:lnTo>
                <a:lnTo>
                  <a:pt x="203" y="33"/>
                </a:lnTo>
                <a:lnTo>
                  <a:pt x="204" y="32"/>
                </a:lnTo>
                <a:lnTo>
                  <a:pt x="204" y="32"/>
                </a:lnTo>
                <a:lnTo>
                  <a:pt x="208" y="30"/>
                </a:lnTo>
                <a:lnTo>
                  <a:pt x="208" y="30"/>
                </a:lnTo>
                <a:lnTo>
                  <a:pt x="209" y="34"/>
                </a:lnTo>
                <a:lnTo>
                  <a:pt x="209" y="34"/>
                </a:lnTo>
                <a:lnTo>
                  <a:pt x="211" y="36"/>
                </a:lnTo>
                <a:lnTo>
                  <a:pt x="213" y="36"/>
                </a:lnTo>
                <a:lnTo>
                  <a:pt x="213" y="36"/>
                </a:lnTo>
                <a:close/>
                <a:moveTo>
                  <a:pt x="173" y="11"/>
                </a:moveTo>
                <a:lnTo>
                  <a:pt x="173" y="11"/>
                </a:lnTo>
                <a:lnTo>
                  <a:pt x="179" y="9"/>
                </a:lnTo>
                <a:lnTo>
                  <a:pt x="184" y="8"/>
                </a:lnTo>
                <a:lnTo>
                  <a:pt x="184" y="8"/>
                </a:lnTo>
                <a:lnTo>
                  <a:pt x="174" y="15"/>
                </a:lnTo>
                <a:lnTo>
                  <a:pt x="163" y="22"/>
                </a:lnTo>
                <a:lnTo>
                  <a:pt x="163" y="22"/>
                </a:lnTo>
                <a:lnTo>
                  <a:pt x="159" y="25"/>
                </a:lnTo>
                <a:lnTo>
                  <a:pt x="159" y="25"/>
                </a:lnTo>
                <a:lnTo>
                  <a:pt x="162" y="21"/>
                </a:lnTo>
                <a:lnTo>
                  <a:pt x="165" y="17"/>
                </a:lnTo>
                <a:lnTo>
                  <a:pt x="169" y="14"/>
                </a:lnTo>
                <a:lnTo>
                  <a:pt x="173" y="11"/>
                </a:lnTo>
                <a:lnTo>
                  <a:pt x="173" y="11"/>
                </a:lnTo>
                <a:close/>
                <a:moveTo>
                  <a:pt x="140" y="36"/>
                </a:moveTo>
                <a:lnTo>
                  <a:pt x="140" y="36"/>
                </a:lnTo>
                <a:lnTo>
                  <a:pt x="133" y="40"/>
                </a:lnTo>
                <a:lnTo>
                  <a:pt x="133" y="40"/>
                </a:lnTo>
                <a:lnTo>
                  <a:pt x="121" y="45"/>
                </a:lnTo>
                <a:lnTo>
                  <a:pt x="108" y="51"/>
                </a:lnTo>
                <a:lnTo>
                  <a:pt x="96" y="57"/>
                </a:lnTo>
                <a:lnTo>
                  <a:pt x="84" y="63"/>
                </a:lnTo>
                <a:lnTo>
                  <a:pt x="84" y="63"/>
                </a:lnTo>
                <a:lnTo>
                  <a:pt x="84" y="63"/>
                </a:lnTo>
                <a:lnTo>
                  <a:pt x="84" y="63"/>
                </a:lnTo>
                <a:lnTo>
                  <a:pt x="105" y="46"/>
                </a:lnTo>
                <a:lnTo>
                  <a:pt x="127" y="28"/>
                </a:lnTo>
                <a:lnTo>
                  <a:pt x="127" y="28"/>
                </a:lnTo>
                <a:lnTo>
                  <a:pt x="127" y="27"/>
                </a:lnTo>
                <a:lnTo>
                  <a:pt x="126" y="27"/>
                </a:lnTo>
                <a:lnTo>
                  <a:pt x="126" y="27"/>
                </a:lnTo>
                <a:lnTo>
                  <a:pt x="116" y="30"/>
                </a:lnTo>
                <a:lnTo>
                  <a:pt x="106" y="34"/>
                </a:lnTo>
                <a:lnTo>
                  <a:pt x="88" y="45"/>
                </a:lnTo>
                <a:lnTo>
                  <a:pt x="88" y="45"/>
                </a:lnTo>
                <a:lnTo>
                  <a:pt x="87" y="46"/>
                </a:lnTo>
                <a:lnTo>
                  <a:pt x="87" y="46"/>
                </a:lnTo>
                <a:lnTo>
                  <a:pt x="88" y="43"/>
                </a:lnTo>
                <a:lnTo>
                  <a:pt x="88" y="43"/>
                </a:lnTo>
                <a:lnTo>
                  <a:pt x="96" y="36"/>
                </a:lnTo>
                <a:lnTo>
                  <a:pt x="96" y="36"/>
                </a:lnTo>
                <a:lnTo>
                  <a:pt x="118" y="22"/>
                </a:lnTo>
                <a:lnTo>
                  <a:pt x="118" y="22"/>
                </a:lnTo>
                <a:lnTo>
                  <a:pt x="125" y="23"/>
                </a:lnTo>
                <a:lnTo>
                  <a:pt x="130" y="26"/>
                </a:lnTo>
                <a:lnTo>
                  <a:pt x="136" y="30"/>
                </a:lnTo>
                <a:lnTo>
                  <a:pt x="140" y="36"/>
                </a:lnTo>
                <a:lnTo>
                  <a:pt x="140" y="36"/>
                </a:lnTo>
                <a:close/>
                <a:moveTo>
                  <a:pt x="101" y="26"/>
                </a:moveTo>
                <a:lnTo>
                  <a:pt x="101" y="26"/>
                </a:lnTo>
                <a:lnTo>
                  <a:pt x="107" y="23"/>
                </a:lnTo>
                <a:lnTo>
                  <a:pt x="114" y="22"/>
                </a:lnTo>
                <a:lnTo>
                  <a:pt x="114" y="22"/>
                </a:lnTo>
                <a:lnTo>
                  <a:pt x="102" y="28"/>
                </a:lnTo>
                <a:lnTo>
                  <a:pt x="91" y="36"/>
                </a:lnTo>
                <a:lnTo>
                  <a:pt x="91" y="36"/>
                </a:lnTo>
                <a:lnTo>
                  <a:pt x="96" y="31"/>
                </a:lnTo>
                <a:lnTo>
                  <a:pt x="101" y="26"/>
                </a:lnTo>
                <a:lnTo>
                  <a:pt x="101" y="26"/>
                </a:lnTo>
                <a:close/>
                <a:moveTo>
                  <a:pt x="69" y="66"/>
                </a:moveTo>
                <a:lnTo>
                  <a:pt x="69" y="66"/>
                </a:lnTo>
                <a:lnTo>
                  <a:pt x="55" y="74"/>
                </a:lnTo>
                <a:lnTo>
                  <a:pt x="41" y="82"/>
                </a:lnTo>
                <a:lnTo>
                  <a:pt x="41" y="82"/>
                </a:lnTo>
                <a:lnTo>
                  <a:pt x="39" y="83"/>
                </a:lnTo>
                <a:lnTo>
                  <a:pt x="38" y="83"/>
                </a:lnTo>
                <a:lnTo>
                  <a:pt x="41" y="80"/>
                </a:lnTo>
                <a:lnTo>
                  <a:pt x="49" y="73"/>
                </a:lnTo>
                <a:lnTo>
                  <a:pt x="49" y="73"/>
                </a:lnTo>
                <a:lnTo>
                  <a:pt x="63" y="59"/>
                </a:lnTo>
                <a:lnTo>
                  <a:pt x="63" y="59"/>
                </a:lnTo>
                <a:lnTo>
                  <a:pt x="69" y="66"/>
                </a:lnTo>
                <a:lnTo>
                  <a:pt x="69" y="66"/>
                </a:lnTo>
                <a:close/>
                <a:moveTo>
                  <a:pt x="40" y="49"/>
                </a:moveTo>
                <a:lnTo>
                  <a:pt x="40" y="49"/>
                </a:lnTo>
                <a:lnTo>
                  <a:pt x="20" y="63"/>
                </a:lnTo>
                <a:lnTo>
                  <a:pt x="20" y="63"/>
                </a:lnTo>
                <a:lnTo>
                  <a:pt x="22" y="59"/>
                </a:lnTo>
                <a:lnTo>
                  <a:pt x="22" y="59"/>
                </a:lnTo>
                <a:lnTo>
                  <a:pt x="25" y="55"/>
                </a:lnTo>
                <a:lnTo>
                  <a:pt x="29" y="52"/>
                </a:lnTo>
                <a:lnTo>
                  <a:pt x="35" y="50"/>
                </a:lnTo>
                <a:lnTo>
                  <a:pt x="40" y="49"/>
                </a:lnTo>
                <a:lnTo>
                  <a:pt x="40" y="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519">
            <a:extLst>
              <a:ext uri="{FF2B5EF4-FFF2-40B4-BE49-F238E27FC236}">
                <a16:creationId xmlns:a16="http://schemas.microsoft.com/office/drawing/2014/main" id="{303ABD42-8A12-46A2-90EA-44C68FAE90C0}"/>
              </a:ext>
            </a:extLst>
          </p:cNvPr>
          <p:cNvSpPr>
            <a:spLocks noEditPoints="1"/>
          </p:cNvSpPr>
          <p:nvPr/>
        </p:nvSpPr>
        <p:spPr bwMode="auto">
          <a:xfrm>
            <a:off x="2357272" y="2918200"/>
            <a:ext cx="560388" cy="1065213"/>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520">
            <a:extLst>
              <a:ext uri="{FF2B5EF4-FFF2-40B4-BE49-F238E27FC236}">
                <a16:creationId xmlns:a16="http://schemas.microsoft.com/office/drawing/2014/main" id="{8C635FEA-3525-4470-81F8-5794DE939712}"/>
              </a:ext>
            </a:extLst>
          </p:cNvPr>
          <p:cNvSpPr>
            <a:spLocks/>
          </p:cNvSpPr>
          <p:nvPr/>
        </p:nvSpPr>
        <p:spPr bwMode="auto">
          <a:xfrm>
            <a:off x="2972428" y="3853840"/>
            <a:ext cx="79375" cy="34925"/>
          </a:xfrm>
          <a:custGeom>
            <a:avLst/>
            <a:gdLst/>
            <a:ahLst/>
            <a:cxnLst>
              <a:cxn ang="0">
                <a:pos x="5" y="22"/>
              </a:cxn>
              <a:cxn ang="0">
                <a:pos x="5" y="22"/>
              </a:cxn>
              <a:cxn ang="0">
                <a:pos x="48" y="8"/>
              </a:cxn>
              <a:cxn ang="0">
                <a:pos x="48" y="8"/>
              </a:cxn>
              <a:cxn ang="0">
                <a:pos x="50" y="7"/>
              </a:cxn>
              <a:cxn ang="0">
                <a:pos x="50" y="6"/>
              </a:cxn>
              <a:cxn ang="0">
                <a:pos x="50" y="3"/>
              </a:cxn>
              <a:cxn ang="0">
                <a:pos x="48" y="0"/>
              </a:cxn>
              <a:cxn ang="0">
                <a:pos x="47" y="0"/>
              </a:cxn>
              <a:cxn ang="0">
                <a:pos x="45" y="0"/>
              </a:cxn>
              <a:cxn ang="0">
                <a:pos x="45" y="0"/>
              </a:cxn>
              <a:cxn ang="0">
                <a:pos x="2" y="14"/>
              </a:cxn>
              <a:cxn ang="0">
                <a:pos x="2" y="14"/>
              </a:cxn>
              <a:cxn ang="0">
                <a:pos x="1" y="15"/>
              </a:cxn>
              <a:cxn ang="0">
                <a:pos x="0" y="16"/>
              </a:cxn>
              <a:cxn ang="0">
                <a:pos x="0" y="19"/>
              </a:cxn>
              <a:cxn ang="0">
                <a:pos x="2" y="22"/>
              </a:cxn>
              <a:cxn ang="0">
                <a:pos x="3" y="22"/>
              </a:cxn>
              <a:cxn ang="0">
                <a:pos x="5" y="22"/>
              </a:cxn>
              <a:cxn ang="0">
                <a:pos x="5" y="22"/>
              </a:cxn>
            </a:cxnLst>
            <a:rect l="0" t="0" r="r" b="b"/>
            <a:pathLst>
              <a:path w="50" h="22">
                <a:moveTo>
                  <a:pt x="5" y="22"/>
                </a:moveTo>
                <a:lnTo>
                  <a:pt x="5" y="22"/>
                </a:lnTo>
                <a:lnTo>
                  <a:pt x="48" y="8"/>
                </a:lnTo>
                <a:lnTo>
                  <a:pt x="48" y="8"/>
                </a:lnTo>
                <a:lnTo>
                  <a:pt x="50" y="7"/>
                </a:lnTo>
                <a:lnTo>
                  <a:pt x="50" y="6"/>
                </a:lnTo>
                <a:lnTo>
                  <a:pt x="50" y="3"/>
                </a:lnTo>
                <a:lnTo>
                  <a:pt x="48" y="0"/>
                </a:lnTo>
                <a:lnTo>
                  <a:pt x="47" y="0"/>
                </a:lnTo>
                <a:lnTo>
                  <a:pt x="45" y="0"/>
                </a:lnTo>
                <a:lnTo>
                  <a:pt x="45" y="0"/>
                </a:lnTo>
                <a:lnTo>
                  <a:pt x="2" y="14"/>
                </a:lnTo>
                <a:lnTo>
                  <a:pt x="2" y="14"/>
                </a:lnTo>
                <a:lnTo>
                  <a:pt x="1" y="15"/>
                </a:lnTo>
                <a:lnTo>
                  <a:pt x="0" y="16"/>
                </a:lnTo>
                <a:lnTo>
                  <a:pt x="0" y="19"/>
                </a:lnTo>
                <a:lnTo>
                  <a:pt x="2" y="22"/>
                </a:lnTo>
                <a:lnTo>
                  <a:pt x="3" y="22"/>
                </a:lnTo>
                <a:lnTo>
                  <a:pt x="5" y="22"/>
                </a:lnTo>
                <a:lnTo>
                  <a:pt x="5" y="2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521">
            <a:extLst>
              <a:ext uri="{FF2B5EF4-FFF2-40B4-BE49-F238E27FC236}">
                <a16:creationId xmlns:a16="http://schemas.microsoft.com/office/drawing/2014/main" id="{35E18815-9412-4233-9578-1522E0225B5B}"/>
              </a:ext>
            </a:extLst>
          </p:cNvPr>
          <p:cNvSpPr>
            <a:spLocks noEditPoints="1"/>
          </p:cNvSpPr>
          <p:nvPr/>
        </p:nvSpPr>
        <p:spPr bwMode="auto">
          <a:xfrm>
            <a:off x="2833848" y="2015244"/>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2531">
            <a:extLst>
              <a:ext uri="{FF2B5EF4-FFF2-40B4-BE49-F238E27FC236}">
                <a16:creationId xmlns:a16="http://schemas.microsoft.com/office/drawing/2014/main" id="{A0F384AD-7EFA-4777-A542-B3614E0EEC56}"/>
              </a:ext>
            </a:extLst>
          </p:cNvPr>
          <p:cNvSpPr>
            <a:spLocks noEditPoints="1"/>
          </p:cNvSpPr>
          <p:nvPr/>
        </p:nvSpPr>
        <p:spPr bwMode="auto">
          <a:xfrm>
            <a:off x="3039784" y="3209626"/>
            <a:ext cx="282575" cy="1025525"/>
          </a:xfrm>
          <a:custGeom>
            <a:avLst/>
            <a:gdLst/>
            <a:ahLst/>
            <a:cxnLst>
              <a:cxn ang="0">
                <a:pos x="95" y="523"/>
              </a:cxn>
              <a:cxn ang="0">
                <a:pos x="161" y="642"/>
              </a:cxn>
              <a:cxn ang="0">
                <a:pos x="129" y="373"/>
              </a:cxn>
              <a:cxn ang="0">
                <a:pos x="26" y="11"/>
              </a:cxn>
              <a:cxn ang="0">
                <a:pos x="114" y="100"/>
              </a:cxn>
              <a:cxn ang="0">
                <a:pos x="95" y="495"/>
              </a:cxn>
              <a:cxn ang="0">
                <a:pos x="99" y="510"/>
              </a:cxn>
              <a:cxn ang="0">
                <a:pos x="83" y="466"/>
              </a:cxn>
              <a:cxn ang="0">
                <a:pos x="100" y="425"/>
              </a:cxn>
              <a:cxn ang="0">
                <a:pos x="84" y="393"/>
              </a:cxn>
              <a:cxn ang="0">
                <a:pos x="63" y="402"/>
              </a:cxn>
              <a:cxn ang="0">
                <a:pos x="21" y="215"/>
              </a:cxn>
              <a:cxn ang="0">
                <a:pos x="10" y="121"/>
              </a:cxn>
              <a:cxn ang="0">
                <a:pos x="16" y="179"/>
              </a:cxn>
              <a:cxn ang="0">
                <a:pos x="28" y="154"/>
              </a:cxn>
              <a:cxn ang="0">
                <a:pos x="17" y="147"/>
              </a:cxn>
              <a:cxn ang="0">
                <a:pos x="19" y="199"/>
              </a:cxn>
              <a:cxn ang="0">
                <a:pos x="96" y="272"/>
              </a:cxn>
              <a:cxn ang="0">
                <a:pos x="33" y="279"/>
              </a:cxn>
              <a:cxn ang="0">
                <a:pos x="43" y="284"/>
              </a:cxn>
              <a:cxn ang="0">
                <a:pos x="92" y="257"/>
              </a:cxn>
              <a:cxn ang="0">
                <a:pos x="104" y="191"/>
              </a:cxn>
              <a:cxn ang="0">
                <a:pos x="95" y="238"/>
              </a:cxn>
              <a:cxn ang="0">
                <a:pos x="115" y="197"/>
              </a:cxn>
              <a:cxn ang="0">
                <a:pos x="92" y="261"/>
              </a:cxn>
              <a:cxn ang="0">
                <a:pos x="113" y="149"/>
              </a:cxn>
              <a:cxn ang="0">
                <a:pos x="92" y="185"/>
              </a:cxn>
              <a:cxn ang="0">
                <a:pos x="94" y="165"/>
              </a:cxn>
              <a:cxn ang="0">
                <a:pos x="24" y="233"/>
              </a:cxn>
              <a:cxn ang="0">
                <a:pos x="64" y="244"/>
              </a:cxn>
              <a:cxn ang="0">
                <a:pos x="98" y="298"/>
              </a:cxn>
              <a:cxn ang="0">
                <a:pos x="113" y="422"/>
              </a:cxn>
              <a:cxn ang="0">
                <a:pos x="75" y="409"/>
              </a:cxn>
              <a:cxn ang="0">
                <a:pos x="120" y="398"/>
              </a:cxn>
              <a:cxn ang="0">
                <a:pos x="117" y="351"/>
              </a:cxn>
              <a:cxn ang="0">
                <a:pos x="119" y="345"/>
              </a:cxn>
              <a:cxn ang="0">
                <a:pos x="77" y="331"/>
              </a:cxn>
              <a:cxn ang="0">
                <a:pos x="103" y="309"/>
              </a:cxn>
              <a:cxn ang="0">
                <a:pos x="48" y="340"/>
              </a:cxn>
              <a:cxn ang="0">
                <a:pos x="50" y="349"/>
              </a:cxn>
              <a:cxn ang="0">
                <a:pos x="100" y="344"/>
              </a:cxn>
              <a:cxn ang="0">
                <a:pos x="60" y="390"/>
              </a:cxn>
              <a:cxn ang="0">
                <a:pos x="124" y="458"/>
              </a:cxn>
              <a:cxn ang="0">
                <a:pos x="122" y="436"/>
              </a:cxn>
              <a:cxn ang="0">
                <a:pos x="111" y="256"/>
              </a:cxn>
              <a:cxn ang="0">
                <a:pos x="113" y="281"/>
              </a:cxn>
              <a:cxn ang="0">
                <a:pos x="49" y="186"/>
              </a:cxn>
              <a:cxn ang="0">
                <a:pos x="89" y="107"/>
              </a:cxn>
              <a:cxn ang="0">
                <a:pos x="62" y="118"/>
              </a:cxn>
              <a:cxn ang="0">
                <a:pos x="52" y="97"/>
              </a:cxn>
              <a:cxn ang="0">
                <a:pos x="57" y="81"/>
              </a:cxn>
              <a:cxn ang="0">
                <a:pos x="100" y="76"/>
              </a:cxn>
              <a:cxn ang="0">
                <a:pos x="21" y="87"/>
              </a:cxn>
              <a:cxn ang="0">
                <a:pos x="10" y="75"/>
              </a:cxn>
              <a:cxn ang="0">
                <a:pos x="16" y="45"/>
              </a:cxn>
              <a:cxn ang="0">
                <a:pos x="105" y="563"/>
              </a:cxn>
              <a:cxn ang="0">
                <a:pos x="117" y="510"/>
              </a:cxn>
              <a:cxn ang="0">
                <a:pos x="100" y="502"/>
              </a:cxn>
              <a:cxn ang="0">
                <a:pos x="96" y="37"/>
              </a:cxn>
              <a:cxn ang="0">
                <a:pos x="97" y="37"/>
              </a:cxn>
              <a:cxn ang="0">
                <a:pos x="78" y="23"/>
              </a:cxn>
              <a:cxn ang="0">
                <a:pos x="68" y="16"/>
              </a:cxn>
              <a:cxn ang="0">
                <a:pos x="18" y="40"/>
              </a:cxn>
            </a:cxnLst>
            <a:rect l="0" t="0" r="r" b="b"/>
            <a:pathLst>
              <a:path w="178" h="646">
                <a:moveTo>
                  <a:pt x="15" y="25"/>
                </a:moveTo>
                <a:lnTo>
                  <a:pt x="15" y="25"/>
                </a:lnTo>
                <a:lnTo>
                  <a:pt x="10" y="36"/>
                </a:lnTo>
                <a:lnTo>
                  <a:pt x="6" y="47"/>
                </a:lnTo>
                <a:lnTo>
                  <a:pt x="3" y="58"/>
                </a:lnTo>
                <a:lnTo>
                  <a:pt x="1" y="71"/>
                </a:lnTo>
                <a:lnTo>
                  <a:pt x="1" y="83"/>
                </a:lnTo>
                <a:lnTo>
                  <a:pt x="0" y="95"/>
                </a:lnTo>
                <a:lnTo>
                  <a:pt x="1" y="119"/>
                </a:lnTo>
                <a:lnTo>
                  <a:pt x="1" y="119"/>
                </a:lnTo>
                <a:lnTo>
                  <a:pt x="4" y="150"/>
                </a:lnTo>
                <a:lnTo>
                  <a:pt x="7" y="181"/>
                </a:lnTo>
                <a:lnTo>
                  <a:pt x="12" y="211"/>
                </a:lnTo>
                <a:lnTo>
                  <a:pt x="17" y="242"/>
                </a:lnTo>
                <a:lnTo>
                  <a:pt x="17" y="242"/>
                </a:lnTo>
                <a:lnTo>
                  <a:pt x="24" y="277"/>
                </a:lnTo>
                <a:lnTo>
                  <a:pt x="31" y="313"/>
                </a:lnTo>
                <a:lnTo>
                  <a:pt x="39" y="348"/>
                </a:lnTo>
                <a:lnTo>
                  <a:pt x="49" y="383"/>
                </a:lnTo>
                <a:lnTo>
                  <a:pt x="59" y="419"/>
                </a:lnTo>
                <a:lnTo>
                  <a:pt x="70" y="453"/>
                </a:lnTo>
                <a:lnTo>
                  <a:pt x="81" y="488"/>
                </a:lnTo>
                <a:lnTo>
                  <a:pt x="94" y="522"/>
                </a:lnTo>
                <a:lnTo>
                  <a:pt x="94" y="522"/>
                </a:lnTo>
                <a:lnTo>
                  <a:pt x="95" y="523"/>
                </a:lnTo>
                <a:lnTo>
                  <a:pt x="95" y="523"/>
                </a:lnTo>
                <a:lnTo>
                  <a:pt x="95" y="543"/>
                </a:lnTo>
                <a:lnTo>
                  <a:pt x="96" y="563"/>
                </a:lnTo>
                <a:lnTo>
                  <a:pt x="100" y="603"/>
                </a:lnTo>
                <a:lnTo>
                  <a:pt x="100" y="603"/>
                </a:lnTo>
                <a:lnTo>
                  <a:pt x="100" y="604"/>
                </a:lnTo>
                <a:lnTo>
                  <a:pt x="100" y="604"/>
                </a:lnTo>
                <a:lnTo>
                  <a:pt x="101" y="607"/>
                </a:lnTo>
                <a:lnTo>
                  <a:pt x="102" y="608"/>
                </a:lnTo>
                <a:lnTo>
                  <a:pt x="103" y="609"/>
                </a:lnTo>
                <a:lnTo>
                  <a:pt x="103" y="609"/>
                </a:lnTo>
                <a:lnTo>
                  <a:pt x="117" y="612"/>
                </a:lnTo>
                <a:lnTo>
                  <a:pt x="124" y="613"/>
                </a:lnTo>
                <a:lnTo>
                  <a:pt x="131" y="616"/>
                </a:lnTo>
                <a:lnTo>
                  <a:pt x="131" y="616"/>
                </a:lnTo>
                <a:lnTo>
                  <a:pt x="138" y="621"/>
                </a:lnTo>
                <a:lnTo>
                  <a:pt x="144" y="627"/>
                </a:lnTo>
                <a:lnTo>
                  <a:pt x="149" y="634"/>
                </a:lnTo>
                <a:lnTo>
                  <a:pt x="152" y="642"/>
                </a:lnTo>
                <a:lnTo>
                  <a:pt x="152" y="642"/>
                </a:lnTo>
                <a:lnTo>
                  <a:pt x="153" y="644"/>
                </a:lnTo>
                <a:lnTo>
                  <a:pt x="154" y="645"/>
                </a:lnTo>
                <a:lnTo>
                  <a:pt x="154" y="645"/>
                </a:lnTo>
                <a:lnTo>
                  <a:pt x="156" y="646"/>
                </a:lnTo>
                <a:lnTo>
                  <a:pt x="159" y="645"/>
                </a:lnTo>
                <a:lnTo>
                  <a:pt x="161" y="644"/>
                </a:lnTo>
                <a:lnTo>
                  <a:pt x="161" y="642"/>
                </a:lnTo>
                <a:lnTo>
                  <a:pt x="161" y="642"/>
                </a:lnTo>
                <a:lnTo>
                  <a:pt x="160" y="628"/>
                </a:lnTo>
                <a:lnTo>
                  <a:pt x="160" y="621"/>
                </a:lnTo>
                <a:lnTo>
                  <a:pt x="161" y="614"/>
                </a:lnTo>
                <a:lnTo>
                  <a:pt x="163" y="608"/>
                </a:lnTo>
                <a:lnTo>
                  <a:pt x="165" y="602"/>
                </a:lnTo>
                <a:lnTo>
                  <a:pt x="170" y="598"/>
                </a:lnTo>
                <a:lnTo>
                  <a:pt x="175" y="594"/>
                </a:lnTo>
                <a:lnTo>
                  <a:pt x="175" y="594"/>
                </a:lnTo>
                <a:lnTo>
                  <a:pt x="177" y="593"/>
                </a:lnTo>
                <a:lnTo>
                  <a:pt x="178" y="591"/>
                </a:lnTo>
                <a:lnTo>
                  <a:pt x="177" y="589"/>
                </a:lnTo>
                <a:lnTo>
                  <a:pt x="176" y="587"/>
                </a:lnTo>
                <a:lnTo>
                  <a:pt x="176" y="587"/>
                </a:lnTo>
                <a:lnTo>
                  <a:pt x="172" y="578"/>
                </a:lnTo>
                <a:lnTo>
                  <a:pt x="167" y="569"/>
                </a:lnTo>
                <a:lnTo>
                  <a:pt x="157" y="549"/>
                </a:lnTo>
                <a:lnTo>
                  <a:pt x="147" y="531"/>
                </a:lnTo>
                <a:lnTo>
                  <a:pt x="143" y="522"/>
                </a:lnTo>
                <a:lnTo>
                  <a:pt x="138" y="513"/>
                </a:lnTo>
                <a:lnTo>
                  <a:pt x="138" y="513"/>
                </a:lnTo>
                <a:lnTo>
                  <a:pt x="139" y="511"/>
                </a:lnTo>
                <a:lnTo>
                  <a:pt x="139" y="511"/>
                </a:lnTo>
                <a:lnTo>
                  <a:pt x="135" y="477"/>
                </a:lnTo>
                <a:lnTo>
                  <a:pt x="133" y="442"/>
                </a:lnTo>
                <a:lnTo>
                  <a:pt x="129" y="373"/>
                </a:lnTo>
                <a:lnTo>
                  <a:pt x="129" y="373"/>
                </a:lnTo>
                <a:lnTo>
                  <a:pt x="125" y="287"/>
                </a:lnTo>
                <a:lnTo>
                  <a:pt x="124" y="200"/>
                </a:lnTo>
                <a:lnTo>
                  <a:pt x="124" y="200"/>
                </a:lnTo>
                <a:lnTo>
                  <a:pt x="124" y="167"/>
                </a:lnTo>
                <a:lnTo>
                  <a:pt x="124" y="133"/>
                </a:lnTo>
                <a:lnTo>
                  <a:pt x="124" y="117"/>
                </a:lnTo>
                <a:lnTo>
                  <a:pt x="123" y="101"/>
                </a:lnTo>
                <a:lnTo>
                  <a:pt x="120" y="84"/>
                </a:lnTo>
                <a:lnTo>
                  <a:pt x="117" y="68"/>
                </a:lnTo>
                <a:lnTo>
                  <a:pt x="117" y="68"/>
                </a:lnTo>
                <a:lnTo>
                  <a:pt x="115" y="58"/>
                </a:lnTo>
                <a:lnTo>
                  <a:pt x="111" y="48"/>
                </a:lnTo>
                <a:lnTo>
                  <a:pt x="107" y="39"/>
                </a:lnTo>
                <a:lnTo>
                  <a:pt x="103" y="31"/>
                </a:lnTo>
                <a:lnTo>
                  <a:pt x="97" y="23"/>
                </a:lnTo>
                <a:lnTo>
                  <a:pt x="91" y="16"/>
                </a:lnTo>
                <a:lnTo>
                  <a:pt x="83" y="10"/>
                </a:lnTo>
                <a:lnTo>
                  <a:pt x="75" y="5"/>
                </a:lnTo>
                <a:lnTo>
                  <a:pt x="75" y="5"/>
                </a:lnTo>
                <a:lnTo>
                  <a:pt x="66" y="1"/>
                </a:lnTo>
                <a:lnTo>
                  <a:pt x="57" y="0"/>
                </a:lnTo>
                <a:lnTo>
                  <a:pt x="49" y="0"/>
                </a:lnTo>
                <a:lnTo>
                  <a:pt x="40" y="3"/>
                </a:lnTo>
                <a:lnTo>
                  <a:pt x="33" y="6"/>
                </a:lnTo>
                <a:lnTo>
                  <a:pt x="26" y="11"/>
                </a:lnTo>
                <a:lnTo>
                  <a:pt x="20" y="18"/>
                </a:lnTo>
                <a:lnTo>
                  <a:pt x="15" y="25"/>
                </a:lnTo>
                <a:lnTo>
                  <a:pt x="15" y="25"/>
                </a:lnTo>
                <a:close/>
                <a:moveTo>
                  <a:pt x="114" y="102"/>
                </a:moveTo>
                <a:lnTo>
                  <a:pt x="114" y="102"/>
                </a:lnTo>
                <a:lnTo>
                  <a:pt x="115" y="117"/>
                </a:lnTo>
                <a:lnTo>
                  <a:pt x="115" y="117"/>
                </a:lnTo>
                <a:lnTo>
                  <a:pt x="103" y="125"/>
                </a:lnTo>
                <a:lnTo>
                  <a:pt x="91" y="134"/>
                </a:lnTo>
                <a:lnTo>
                  <a:pt x="68" y="155"/>
                </a:lnTo>
                <a:lnTo>
                  <a:pt x="68" y="155"/>
                </a:lnTo>
                <a:lnTo>
                  <a:pt x="42" y="178"/>
                </a:lnTo>
                <a:lnTo>
                  <a:pt x="42" y="178"/>
                </a:lnTo>
                <a:lnTo>
                  <a:pt x="36" y="182"/>
                </a:lnTo>
                <a:lnTo>
                  <a:pt x="30" y="187"/>
                </a:lnTo>
                <a:lnTo>
                  <a:pt x="23" y="191"/>
                </a:lnTo>
                <a:lnTo>
                  <a:pt x="18" y="196"/>
                </a:lnTo>
                <a:lnTo>
                  <a:pt x="18" y="196"/>
                </a:lnTo>
                <a:lnTo>
                  <a:pt x="18" y="196"/>
                </a:lnTo>
                <a:lnTo>
                  <a:pt x="18" y="196"/>
                </a:lnTo>
                <a:lnTo>
                  <a:pt x="29" y="183"/>
                </a:lnTo>
                <a:lnTo>
                  <a:pt x="40" y="171"/>
                </a:lnTo>
                <a:lnTo>
                  <a:pt x="66" y="148"/>
                </a:lnTo>
                <a:lnTo>
                  <a:pt x="91" y="124"/>
                </a:lnTo>
                <a:lnTo>
                  <a:pt x="103" y="113"/>
                </a:lnTo>
                <a:lnTo>
                  <a:pt x="114" y="100"/>
                </a:lnTo>
                <a:lnTo>
                  <a:pt x="114" y="100"/>
                </a:lnTo>
                <a:lnTo>
                  <a:pt x="114" y="102"/>
                </a:lnTo>
                <a:lnTo>
                  <a:pt x="114" y="102"/>
                </a:lnTo>
                <a:close/>
                <a:moveTo>
                  <a:pt x="95" y="495"/>
                </a:moveTo>
                <a:lnTo>
                  <a:pt x="95" y="495"/>
                </a:lnTo>
                <a:lnTo>
                  <a:pt x="109" y="490"/>
                </a:lnTo>
                <a:lnTo>
                  <a:pt x="115" y="487"/>
                </a:lnTo>
                <a:lnTo>
                  <a:pt x="121" y="483"/>
                </a:lnTo>
                <a:lnTo>
                  <a:pt x="121" y="483"/>
                </a:lnTo>
                <a:lnTo>
                  <a:pt x="115" y="488"/>
                </a:lnTo>
                <a:lnTo>
                  <a:pt x="109" y="493"/>
                </a:lnTo>
                <a:lnTo>
                  <a:pt x="96" y="502"/>
                </a:lnTo>
                <a:lnTo>
                  <a:pt x="96" y="502"/>
                </a:lnTo>
                <a:lnTo>
                  <a:pt x="91" y="488"/>
                </a:lnTo>
                <a:lnTo>
                  <a:pt x="91" y="488"/>
                </a:lnTo>
                <a:lnTo>
                  <a:pt x="91" y="488"/>
                </a:lnTo>
                <a:lnTo>
                  <a:pt x="91" y="488"/>
                </a:lnTo>
                <a:lnTo>
                  <a:pt x="99" y="485"/>
                </a:lnTo>
                <a:lnTo>
                  <a:pt x="106" y="481"/>
                </a:lnTo>
                <a:lnTo>
                  <a:pt x="121" y="473"/>
                </a:lnTo>
                <a:lnTo>
                  <a:pt x="121" y="473"/>
                </a:lnTo>
                <a:lnTo>
                  <a:pt x="108" y="482"/>
                </a:lnTo>
                <a:lnTo>
                  <a:pt x="94" y="493"/>
                </a:lnTo>
                <a:lnTo>
                  <a:pt x="94" y="493"/>
                </a:lnTo>
                <a:lnTo>
                  <a:pt x="94" y="495"/>
                </a:lnTo>
                <a:lnTo>
                  <a:pt x="95" y="495"/>
                </a:lnTo>
                <a:lnTo>
                  <a:pt x="95" y="495"/>
                </a:lnTo>
                <a:close/>
                <a:moveTo>
                  <a:pt x="110" y="513"/>
                </a:moveTo>
                <a:lnTo>
                  <a:pt x="110" y="513"/>
                </a:lnTo>
                <a:lnTo>
                  <a:pt x="102" y="516"/>
                </a:lnTo>
                <a:lnTo>
                  <a:pt x="102" y="516"/>
                </a:lnTo>
                <a:lnTo>
                  <a:pt x="100" y="513"/>
                </a:lnTo>
                <a:lnTo>
                  <a:pt x="100" y="513"/>
                </a:lnTo>
                <a:lnTo>
                  <a:pt x="114" y="506"/>
                </a:lnTo>
                <a:lnTo>
                  <a:pt x="114" y="506"/>
                </a:lnTo>
                <a:lnTo>
                  <a:pt x="121" y="503"/>
                </a:lnTo>
                <a:lnTo>
                  <a:pt x="121" y="503"/>
                </a:lnTo>
                <a:lnTo>
                  <a:pt x="120" y="505"/>
                </a:lnTo>
                <a:lnTo>
                  <a:pt x="110" y="512"/>
                </a:lnTo>
                <a:lnTo>
                  <a:pt x="110" y="512"/>
                </a:lnTo>
                <a:lnTo>
                  <a:pt x="110" y="513"/>
                </a:lnTo>
                <a:lnTo>
                  <a:pt x="110" y="513"/>
                </a:lnTo>
                <a:close/>
                <a:moveTo>
                  <a:pt x="97" y="504"/>
                </a:moveTo>
                <a:lnTo>
                  <a:pt x="97" y="504"/>
                </a:lnTo>
                <a:lnTo>
                  <a:pt x="110" y="499"/>
                </a:lnTo>
                <a:lnTo>
                  <a:pt x="110" y="499"/>
                </a:lnTo>
                <a:lnTo>
                  <a:pt x="117" y="495"/>
                </a:lnTo>
                <a:lnTo>
                  <a:pt x="119" y="493"/>
                </a:lnTo>
                <a:lnTo>
                  <a:pt x="116" y="495"/>
                </a:lnTo>
                <a:lnTo>
                  <a:pt x="116" y="495"/>
                </a:lnTo>
                <a:lnTo>
                  <a:pt x="107" y="502"/>
                </a:lnTo>
                <a:lnTo>
                  <a:pt x="99" y="510"/>
                </a:lnTo>
                <a:lnTo>
                  <a:pt x="99" y="510"/>
                </a:lnTo>
                <a:lnTo>
                  <a:pt x="97" y="504"/>
                </a:lnTo>
                <a:lnTo>
                  <a:pt x="97" y="504"/>
                </a:lnTo>
                <a:close/>
                <a:moveTo>
                  <a:pt x="87" y="478"/>
                </a:moveTo>
                <a:lnTo>
                  <a:pt x="87" y="478"/>
                </a:lnTo>
                <a:lnTo>
                  <a:pt x="102" y="469"/>
                </a:lnTo>
                <a:lnTo>
                  <a:pt x="118" y="462"/>
                </a:lnTo>
                <a:lnTo>
                  <a:pt x="118" y="462"/>
                </a:lnTo>
                <a:lnTo>
                  <a:pt x="112" y="466"/>
                </a:lnTo>
                <a:lnTo>
                  <a:pt x="105" y="473"/>
                </a:lnTo>
                <a:lnTo>
                  <a:pt x="97" y="480"/>
                </a:lnTo>
                <a:lnTo>
                  <a:pt x="90" y="486"/>
                </a:lnTo>
                <a:lnTo>
                  <a:pt x="90" y="486"/>
                </a:lnTo>
                <a:lnTo>
                  <a:pt x="90" y="486"/>
                </a:lnTo>
                <a:lnTo>
                  <a:pt x="90" y="486"/>
                </a:lnTo>
                <a:lnTo>
                  <a:pt x="87" y="478"/>
                </a:lnTo>
                <a:lnTo>
                  <a:pt x="87" y="478"/>
                </a:lnTo>
                <a:close/>
                <a:moveTo>
                  <a:pt x="81" y="459"/>
                </a:moveTo>
                <a:lnTo>
                  <a:pt x="81" y="459"/>
                </a:lnTo>
                <a:lnTo>
                  <a:pt x="90" y="454"/>
                </a:lnTo>
                <a:lnTo>
                  <a:pt x="99" y="449"/>
                </a:lnTo>
                <a:lnTo>
                  <a:pt x="117" y="439"/>
                </a:lnTo>
                <a:lnTo>
                  <a:pt x="117" y="439"/>
                </a:lnTo>
                <a:lnTo>
                  <a:pt x="109" y="444"/>
                </a:lnTo>
                <a:lnTo>
                  <a:pt x="100" y="451"/>
                </a:lnTo>
                <a:lnTo>
                  <a:pt x="83" y="466"/>
                </a:lnTo>
                <a:lnTo>
                  <a:pt x="83" y="466"/>
                </a:lnTo>
                <a:lnTo>
                  <a:pt x="81" y="459"/>
                </a:lnTo>
                <a:lnTo>
                  <a:pt x="81" y="459"/>
                </a:lnTo>
                <a:close/>
                <a:moveTo>
                  <a:pt x="77" y="447"/>
                </a:moveTo>
                <a:lnTo>
                  <a:pt x="77" y="447"/>
                </a:lnTo>
                <a:lnTo>
                  <a:pt x="98" y="435"/>
                </a:lnTo>
                <a:lnTo>
                  <a:pt x="108" y="428"/>
                </a:lnTo>
                <a:lnTo>
                  <a:pt x="117" y="421"/>
                </a:lnTo>
                <a:lnTo>
                  <a:pt x="117" y="421"/>
                </a:lnTo>
                <a:lnTo>
                  <a:pt x="98" y="438"/>
                </a:lnTo>
                <a:lnTo>
                  <a:pt x="88" y="446"/>
                </a:lnTo>
                <a:lnTo>
                  <a:pt x="80" y="456"/>
                </a:lnTo>
                <a:lnTo>
                  <a:pt x="80" y="456"/>
                </a:lnTo>
                <a:lnTo>
                  <a:pt x="77" y="447"/>
                </a:lnTo>
                <a:lnTo>
                  <a:pt x="77" y="447"/>
                </a:lnTo>
                <a:close/>
                <a:moveTo>
                  <a:pt x="73" y="435"/>
                </a:moveTo>
                <a:lnTo>
                  <a:pt x="73" y="435"/>
                </a:lnTo>
                <a:lnTo>
                  <a:pt x="83" y="430"/>
                </a:lnTo>
                <a:lnTo>
                  <a:pt x="92" y="425"/>
                </a:lnTo>
                <a:lnTo>
                  <a:pt x="110" y="414"/>
                </a:lnTo>
                <a:lnTo>
                  <a:pt x="110" y="414"/>
                </a:lnTo>
                <a:lnTo>
                  <a:pt x="114" y="412"/>
                </a:lnTo>
                <a:lnTo>
                  <a:pt x="111" y="415"/>
                </a:lnTo>
                <a:lnTo>
                  <a:pt x="111" y="415"/>
                </a:lnTo>
                <a:lnTo>
                  <a:pt x="100" y="425"/>
                </a:lnTo>
                <a:lnTo>
                  <a:pt x="100" y="425"/>
                </a:lnTo>
                <a:lnTo>
                  <a:pt x="88" y="435"/>
                </a:lnTo>
                <a:lnTo>
                  <a:pt x="76" y="444"/>
                </a:lnTo>
                <a:lnTo>
                  <a:pt x="76" y="444"/>
                </a:lnTo>
                <a:lnTo>
                  <a:pt x="73" y="435"/>
                </a:lnTo>
                <a:lnTo>
                  <a:pt x="73" y="435"/>
                </a:lnTo>
                <a:close/>
                <a:moveTo>
                  <a:pt x="69" y="422"/>
                </a:moveTo>
                <a:lnTo>
                  <a:pt x="69" y="422"/>
                </a:lnTo>
                <a:lnTo>
                  <a:pt x="69" y="422"/>
                </a:lnTo>
                <a:lnTo>
                  <a:pt x="80" y="417"/>
                </a:lnTo>
                <a:lnTo>
                  <a:pt x="91" y="412"/>
                </a:lnTo>
                <a:lnTo>
                  <a:pt x="91" y="412"/>
                </a:lnTo>
                <a:lnTo>
                  <a:pt x="103" y="407"/>
                </a:lnTo>
                <a:lnTo>
                  <a:pt x="103" y="407"/>
                </a:lnTo>
                <a:lnTo>
                  <a:pt x="107" y="405"/>
                </a:lnTo>
                <a:lnTo>
                  <a:pt x="107" y="405"/>
                </a:lnTo>
                <a:lnTo>
                  <a:pt x="98" y="412"/>
                </a:lnTo>
                <a:lnTo>
                  <a:pt x="90" y="419"/>
                </a:lnTo>
                <a:lnTo>
                  <a:pt x="81" y="426"/>
                </a:lnTo>
                <a:lnTo>
                  <a:pt x="72" y="432"/>
                </a:lnTo>
                <a:lnTo>
                  <a:pt x="72" y="432"/>
                </a:lnTo>
                <a:lnTo>
                  <a:pt x="69" y="422"/>
                </a:lnTo>
                <a:lnTo>
                  <a:pt x="69" y="422"/>
                </a:lnTo>
                <a:close/>
                <a:moveTo>
                  <a:pt x="63" y="402"/>
                </a:moveTo>
                <a:lnTo>
                  <a:pt x="63" y="402"/>
                </a:lnTo>
                <a:lnTo>
                  <a:pt x="74" y="398"/>
                </a:lnTo>
                <a:lnTo>
                  <a:pt x="84" y="393"/>
                </a:lnTo>
                <a:lnTo>
                  <a:pt x="84" y="393"/>
                </a:lnTo>
                <a:lnTo>
                  <a:pt x="97" y="385"/>
                </a:lnTo>
                <a:lnTo>
                  <a:pt x="97" y="385"/>
                </a:lnTo>
                <a:lnTo>
                  <a:pt x="107" y="380"/>
                </a:lnTo>
                <a:lnTo>
                  <a:pt x="111" y="378"/>
                </a:lnTo>
                <a:lnTo>
                  <a:pt x="115" y="375"/>
                </a:lnTo>
                <a:lnTo>
                  <a:pt x="115" y="375"/>
                </a:lnTo>
                <a:lnTo>
                  <a:pt x="110" y="381"/>
                </a:lnTo>
                <a:lnTo>
                  <a:pt x="105" y="386"/>
                </a:lnTo>
                <a:lnTo>
                  <a:pt x="92" y="396"/>
                </a:lnTo>
                <a:lnTo>
                  <a:pt x="67" y="411"/>
                </a:lnTo>
                <a:lnTo>
                  <a:pt x="67" y="411"/>
                </a:lnTo>
                <a:lnTo>
                  <a:pt x="66" y="411"/>
                </a:lnTo>
                <a:lnTo>
                  <a:pt x="66" y="412"/>
                </a:lnTo>
                <a:lnTo>
                  <a:pt x="68" y="413"/>
                </a:lnTo>
                <a:lnTo>
                  <a:pt x="68" y="413"/>
                </a:lnTo>
                <a:lnTo>
                  <a:pt x="76" y="410"/>
                </a:lnTo>
                <a:lnTo>
                  <a:pt x="85" y="407"/>
                </a:lnTo>
                <a:lnTo>
                  <a:pt x="101" y="398"/>
                </a:lnTo>
                <a:lnTo>
                  <a:pt x="101" y="398"/>
                </a:lnTo>
                <a:lnTo>
                  <a:pt x="93" y="403"/>
                </a:lnTo>
                <a:lnTo>
                  <a:pt x="93" y="403"/>
                </a:lnTo>
                <a:lnTo>
                  <a:pt x="68" y="419"/>
                </a:lnTo>
                <a:lnTo>
                  <a:pt x="68" y="419"/>
                </a:lnTo>
                <a:lnTo>
                  <a:pt x="63" y="402"/>
                </a:lnTo>
                <a:lnTo>
                  <a:pt x="63" y="402"/>
                </a:lnTo>
                <a:close/>
                <a:moveTo>
                  <a:pt x="61" y="392"/>
                </a:moveTo>
                <a:lnTo>
                  <a:pt x="61" y="392"/>
                </a:lnTo>
                <a:lnTo>
                  <a:pt x="78" y="384"/>
                </a:lnTo>
                <a:lnTo>
                  <a:pt x="94" y="375"/>
                </a:lnTo>
                <a:lnTo>
                  <a:pt x="94" y="375"/>
                </a:lnTo>
                <a:lnTo>
                  <a:pt x="79" y="387"/>
                </a:lnTo>
                <a:lnTo>
                  <a:pt x="63" y="399"/>
                </a:lnTo>
                <a:lnTo>
                  <a:pt x="63" y="399"/>
                </a:lnTo>
                <a:lnTo>
                  <a:pt x="61" y="392"/>
                </a:lnTo>
                <a:lnTo>
                  <a:pt x="61" y="392"/>
                </a:lnTo>
                <a:close/>
                <a:moveTo>
                  <a:pt x="21" y="215"/>
                </a:moveTo>
                <a:lnTo>
                  <a:pt x="21" y="215"/>
                </a:lnTo>
                <a:lnTo>
                  <a:pt x="33" y="208"/>
                </a:lnTo>
                <a:lnTo>
                  <a:pt x="44" y="200"/>
                </a:lnTo>
                <a:lnTo>
                  <a:pt x="66" y="182"/>
                </a:lnTo>
                <a:lnTo>
                  <a:pt x="66" y="182"/>
                </a:lnTo>
                <a:lnTo>
                  <a:pt x="78" y="173"/>
                </a:lnTo>
                <a:lnTo>
                  <a:pt x="91" y="165"/>
                </a:lnTo>
                <a:lnTo>
                  <a:pt x="91" y="165"/>
                </a:lnTo>
                <a:lnTo>
                  <a:pt x="73" y="180"/>
                </a:lnTo>
                <a:lnTo>
                  <a:pt x="56" y="196"/>
                </a:lnTo>
                <a:lnTo>
                  <a:pt x="39" y="212"/>
                </a:lnTo>
                <a:lnTo>
                  <a:pt x="23" y="230"/>
                </a:lnTo>
                <a:lnTo>
                  <a:pt x="23" y="230"/>
                </a:lnTo>
                <a:lnTo>
                  <a:pt x="21" y="215"/>
                </a:lnTo>
                <a:lnTo>
                  <a:pt x="21" y="215"/>
                </a:lnTo>
                <a:close/>
                <a:moveTo>
                  <a:pt x="10" y="121"/>
                </a:moveTo>
                <a:lnTo>
                  <a:pt x="10" y="121"/>
                </a:lnTo>
                <a:lnTo>
                  <a:pt x="21" y="113"/>
                </a:lnTo>
                <a:lnTo>
                  <a:pt x="32" y="104"/>
                </a:lnTo>
                <a:lnTo>
                  <a:pt x="54" y="85"/>
                </a:lnTo>
                <a:lnTo>
                  <a:pt x="54" y="85"/>
                </a:lnTo>
                <a:lnTo>
                  <a:pt x="67" y="76"/>
                </a:lnTo>
                <a:lnTo>
                  <a:pt x="81" y="67"/>
                </a:lnTo>
                <a:lnTo>
                  <a:pt x="81" y="67"/>
                </a:lnTo>
                <a:lnTo>
                  <a:pt x="93" y="58"/>
                </a:lnTo>
                <a:lnTo>
                  <a:pt x="93" y="58"/>
                </a:lnTo>
                <a:lnTo>
                  <a:pt x="94" y="57"/>
                </a:lnTo>
                <a:lnTo>
                  <a:pt x="94" y="57"/>
                </a:lnTo>
                <a:lnTo>
                  <a:pt x="92" y="60"/>
                </a:lnTo>
                <a:lnTo>
                  <a:pt x="92" y="60"/>
                </a:lnTo>
                <a:lnTo>
                  <a:pt x="88" y="64"/>
                </a:lnTo>
                <a:lnTo>
                  <a:pt x="83" y="70"/>
                </a:lnTo>
                <a:lnTo>
                  <a:pt x="73" y="77"/>
                </a:lnTo>
                <a:lnTo>
                  <a:pt x="62" y="85"/>
                </a:lnTo>
                <a:lnTo>
                  <a:pt x="52" y="92"/>
                </a:lnTo>
                <a:lnTo>
                  <a:pt x="52" y="92"/>
                </a:lnTo>
                <a:lnTo>
                  <a:pt x="30" y="110"/>
                </a:lnTo>
                <a:lnTo>
                  <a:pt x="20" y="119"/>
                </a:lnTo>
                <a:lnTo>
                  <a:pt x="11" y="128"/>
                </a:lnTo>
                <a:lnTo>
                  <a:pt x="11" y="128"/>
                </a:lnTo>
                <a:lnTo>
                  <a:pt x="10" y="121"/>
                </a:lnTo>
                <a:lnTo>
                  <a:pt x="10" y="121"/>
                </a:lnTo>
                <a:close/>
                <a:moveTo>
                  <a:pt x="14" y="168"/>
                </a:moveTo>
                <a:lnTo>
                  <a:pt x="14" y="168"/>
                </a:lnTo>
                <a:lnTo>
                  <a:pt x="25" y="160"/>
                </a:lnTo>
                <a:lnTo>
                  <a:pt x="35" y="151"/>
                </a:lnTo>
                <a:lnTo>
                  <a:pt x="55" y="132"/>
                </a:lnTo>
                <a:lnTo>
                  <a:pt x="55" y="132"/>
                </a:lnTo>
                <a:lnTo>
                  <a:pt x="67" y="122"/>
                </a:lnTo>
                <a:lnTo>
                  <a:pt x="79" y="112"/>
                </a:lnTo>
                <a:lnTo>
                  <a:pt x="79" y="112"/>
                </a:lnTo>
                <a:lnTo>
                  <a:pt x="91" y="100"/>
                </a:lnTo>
                <a:lnTo>
                  <a:pt x="98" y="94"/>
                </a:lnTo>
                <a:lnTo>
                  <a:pt x="104" y="89"/>
                </a:lnTo>
                <a:lnTo>
                  <a:pt x="104" y="89"/>
                </a:lnTo>
                <a:lnTo>
                  <a:pt x="107" y="87"/>
                </a:lnTo>
                <a:lnTo>
                  <a:pt x="103" y="91"/>
                </a:lnTo>
                <a:lnTo>
                  <a:pt x="103" y="91"/>
                </a:lnTo>
                <a:lnTo>
                  <a:pt x="97" y="97"/>
                </a:lnTo>
                <a:lnTo>
                  <a:pt x="89" y="104"/>
                </a:lnTo>
                <a:lnTo>
                  <a:pt x="89" y="104"/>
                </a:lnTo>
                <a:lnTo>
                  <a:pt x="63" y="126"/>
                </a:lnTo>
                <a:lnTo>
                  <a:pt x="63" y="126"/>
                </a:lnTo>
                <a:lnTo>
                  <a:pt x="51" y="138"/>
                </a:lnTo>
                <a:lnTo>
                  <a:pt x="38" y="152"/>
                </a:lnTo>
                <a:lnTo>
                  <a:pt x="16" y="179"/>
                </a:lnTo>
                <a:lnTo>
                  <a:pt x="16" y="179"/>
                </a:lnTo>
                <a:lnTo>
                  <a:pt x="14" y="168"/>
                </a:lnTo>
                <a:lnTo>
                  <a:pt x="14" y="168"/>
                </a:lnTo>
                <a:close/>
                <a:moveTo>
                  <a:pt x="14" y="165"/>
                </a:moveTo>
                <a:lnTo>
                  <a:pt x="14" y="165"/>
                </a:lnTo>
                <a:lnTo>
                  <a:pt x="13" y="155"/>
                </a:lnTo>
                <a:lnTo>
                  <a:pt x="13" y="155"/>
                </a:lnTo>
                <a:lnTo>
                  <a:pt x="25" y="142"/>
                </a:lnTo>
                <a:lnTo>
                  <a:pt x="38" y="131"/>
                </a:lnTo>
                <a:lnTo>
                  <a:pt x="66" y="110"/>
                </a:lnTo>
                <a:lnTo>
                  <a:pt x="66" y="110"/>
                </a:lnTo>
                <a:lnTo>
                  <a:pt x="76" y="101"/>
                </a:lnTo>
                <a:lnTo>
                  <a:pt x="87" y="91"/>
                </a:lnTo>
                <a:lnTo>
                  <a:pt x="87" y="91"/>
                </a:lnTo>
                <a:lnTo>
                  <a:pt x="95" y="83"/>
                </a:lnTo>
                <a:lnTo>
                  <a:pt x="95" y="83"/>
                </a:lnTo>
                <a:lnTo>
                  <a:pt x="103" y="76"/>
                </a:lnTo>
                <a:lnTo>
                  <a:pt x="106" y="74"/>
                </a:lnTo>
                <a:lnTo>
                  <a:pt x="103" y="77"/>
                </a:lnTo>
                <a:lnTo>
                  <a:pt x="103" y="77"/>
                </a:lnTo>
                <a:lnTo>
                  <a:pt x="78" y="100"/>
                </a:lnTo>
                <a:lnTo>
                  <a:pt x="54" y="123"/>
                </a:lnTo>
                <a:lnTo>
                  <a:pt x="54" y="123"/>
                </a:lnTo>
                <a:lnTo>
                  <a:pt x="43" y="136"/>
                </a:lnTo>
                <a:lnTo>
                  <a:pt x="32" y="150"/>
                </a:lnTo>
                <a:lnTo>
                  <a:pt x="32" y="150"/>
                </a:lnTo>
                <a:lnTo>
                  <a:pt x="28" y="154"/>
                </a:lnTo>
                <a:lnTo>
                  <a:pt x="23" y="157"/>
                </a:lnTo>
                <a:lnTo>
                  <a:pt x="14" y="165"/>
                </a:lnTo>
                <a:lnTo>
                  <a:pt x="14" y="165"/>
                </a:lnTo>
                <a:close/>
                <a:moveTo>
                  <a:pt x="17" y="147"/>
                </a:moveTo>
                <a:lnTo>
                  <a:pt x="17" y="147"/>
                </a:lnTo>
                <a:lnTo>
                  <a:pt x="15" y="148"/>
                </a:lnTo>
                <a:lnTo>
                  <a:pt x="14" y="150"/>
                </a:lnTo>
                <a:lnTo>
                  <a:pt x="14" y="150"/>
                </a:lnTo>
                <a:lnTo>
                  <a:pt x="13" y="152"/>
                </a:lnTo>
                <a:lnTo>
                  <a:pt x="13" y="152"/>
                </a:lnTo>
                <a:lnTo>
                  <a:pt x="11" y="132"/>
                </a:lnTo>
                <a:lnTo>
                  <a:pt x="11" y="132"/>
                </a:lnTo>
                <a:lnTo>
                  <a:pt x="22" y="124"/>
                </a:lnTo>
                <a:lnTo>
                  <a:pt x="32" y="116"/>
                </a:lnTo>
                <a:lnTo>
                  <a:pt x="53" y="100"/>
                </a:lnTo>
                <a:lnTo>
                  <a:pt x="73" y="83"/>
                </a:lnTo>
                <a:lnTo>
                  <a:pt x="83" y="75"/>
                </a:lnTo>
                <a:lnTo>
                  <a:pt x="94" y="68"/>
                </a:lnTo>
                <a:lnTo>
                  <a:pt x="94" y="68"/>
                </a:lnTo>
                <a:lnTo>
                  <a:pt x="90" y="72"/>
                </a:lnTo>
                <a:lnTo>
                  <a:pt x="85" y="77"/>
                </a:lnTo>
                <a:lnTo>
                  <a:pt x="77" y="88"/>
                </a:lnTo>
                <a:lnTo>
                  <a:pt x="77" y="88"/>
                </a:lnTo>
                <a:lnTo>
                  <a:pt x="55" y="110"/>
                </a:lnTo>
                <a:lnTo>
                  <a:pt x="55" y="110"/>
                </a:lnTo>
                <a:lnTo>
                  <a:pt x="17" y="147"/>
                </a:lnTo>
                <a:lnTo>
                  <a:pt x="17" y="147"/>
                </a:lnTo>
                <a:close/>
                <a:moveTo>
                  <a:pt x="16" y="182"/>
                </a:moveTo>
                <a:lnTo>
                  <a:pt x="16" y="182"/>
                </a:lnTo>
                <a:lnTo>
                  <a:pt x="29" y="173"/>
                </a:lnTo>
                <a:lnTo>
                  <a:pt x="40" y="163"/>
                </a:lnTo>
                <a:lnTo>
                  <a:pt x="64" y="141"/>
                </a:lnTo>
                <a:lnTo>
                  <a:pt x="64" y="141"/>
                </a:lnTo>
                <a:lnTo>
                  <a:pt x="91" y="118"/>
                </a:lnTo>
                <a:lnTo>
                  <a:pt x="91" y="118"/>
                </a:lnTo>
                <a:lnTo>
                  <a:pt x="106" y="105"/>
                </a:lnTo>
                <a:lnTo>
                  <a:pt x="106" y="105"/>
                </a:lnTo>
                <a:lnTo>
                  <a:pt x="110" y="102"/>
                </a:lnTo>
                <a:lnTo>
                  <a:pt x="110" y="103"/>
                </a:lnTo>
                <a:lnTo>
                  <a:pt x="104" y="108"/>
                </a:lnTo>
                <a:lnTo>
                  <a:pt x="104" y="108"/>
                </a:lnTo>
                <a:lnTo>
                  <a:pt x="94" y="119"/>
                </a:lnTo>
                <a:lnTo>
                  <a:pt x="83" y="130"/>
                </a:lnTo>
                <a:lnTo>
                  <a:pt x="61" y="151"/>
                </a:lnTo>
                <a:lnTo>
                  <a:pt x="38" y="171"/>
                </a:lnTo>
                <a:lnTo>
                  <a:pt x="28" y="182"/>
                </a:lnTo>
                <a:lnTo>
                  <a:pt x="18" y="193"/>
                </a:lnTo>
                <a:lnTo>
                  <a:pt x="18" y="193"/>
                </a:lnTo>
                <a:lnTo>
                  <a:pt x="16" y="182"/>
                </a:lnTo>
                <a:lnTo>
                  <a:pt x="16" y="182"/>
                </a:lnTo>
                <a:close/>
                <a:moveTo>
                  <a:pt x="19" y="199"/>
                </a:moveTo>
                <a:lnTo>
                  <a:pt x="19" y="199"/>
                </a:lnTo>
                <a:lnTo>
                  <a:pt x="30" y="190"/>
                </a:lnTo>
                <a:lnTo>
                  <a:pt x="41" y="182"/>
                </a:lnTo>
                <a:lnTo>
                  <a:pt x="62" y="163"/>
                </a:lnTo>
                <a:lnTo>
                  <a:pt x="62" y="163"/>
                </a:lnTo>
                <a:lnTo>
                  <a:pt x="87" y="140"/>
                </a:lnTo>
                <a:lnTo>
                  <a:pt x="87" y="140"/>
                </a:lnTo>
                <a:lnTo>
                  <a:pt x="102" y="128"/>
                </a:lnTo>
                <a:lnTo>
                  <a:pt x="102" y="128"/>
                </a:lnTo>
                <a:lnTo>
                  <a:pt x="83" y="149"/>
                </a:lnTo>
                <a:lnTo>
                  <a:pt x="74" y="158"/>
                </a:lnTo>
                <a:lnTo>
                  <a:pt x="64" y="167"/>
                </a:lnTo>
                <a:lnTo>
                  <a:pt x="64" y="167"/>
                </a:lnTo>
                <a:lnTo>
                  <a:pt x="57" y="173"/>
                </a:lnTo>
                <a:lnTo>
                  <a:pt x="51" y="179"/>
                </a:lnTo>
                <a:lnTo>
                  <a:pt x="39" y="192"/>
                </a:lnTo>
                <a:lnTo>
                  <a:pt x="39" y="192"/>
                </a:lnTo>
                <a:lnTo>
                  <a:pt x="30" y="202"/>
                </a:lnTo>
                <a:lnTo>
                  <a:pt x="21" y="211"/>
                </a:lnTo>
                <a:lnTo>
                  <a:pt x="21" y="211"/>
                </a:lnTo>
                <a:lnTo>
                  <a:pt x="19" y="199"/>
                </a:lnTo>
                <a:lnTo>
                  <a:pt x="19" y="199"/>
                </a:lnTo>
                <a:close/>
                <a:moveTo>
                  <a:pt x="113" y="264"/>
                </a:moveTo>
                <a:lnTo>
                  <a:pt x="113" y="264"/>
                </a:lnTo>
                <a:lnTo>
                  <a:pt x="104" y="268"/>
                </a:lnTo>
                <a:lnTo>
                  <a:pt x="99" y="270"/>
                </a:lnTo>
                <a:lnTo>
                  <a:pt x="96" y="272"/>
                </a:lnTo>
                <a:lnTo>
                  <a:pt x="96" y="272"/>
                </a:lnTo>
                <a:lnTo>
                  <a:pt x="115" y="254"/>
                </a:lnTo>
                <a:lnTo>
                  <a:pt x="115" y="254"/>
                </a:lnTo>
                <a:lnTo>
                  <a:pt x="116" y="273"/>
                </a:lnTo>
                <a:lnTo>
                  <a:pt x="116" y="273"/>
                </a:lnTo>
                <a:lnTo>
                  <a:pt x="115" y="272"/>
                </a:lnTo>
                <a:lnTo>
                  <a:pt x="115" y="272"/>
                </a:lnTo>
                <a:lnTo>
                  <a:pt x="111" y="273"/>
                </a:lnTo>
                <a:lnTo>
                  <a:pt x="107" y="275"/>
                </a:lnTo>
                <a:lnTo>
                  <a:pt x="107" y="275"/>
                </a:lnTo>
                <a:lnTo>
                  <a:pt x="109" y="273"/>
                </a:lnTo>
                <a:lnTo>
                  <a:pt x="111" y="271"/>
                </a:lnTo>
                <a:lnTo>
                  <a:pt x="115" y="265"/>
                </a:lnTo>
                <a:lnTo>
                  <a:pt x="115" y="265"/>
                </a:lnTo>
                <a:lnTo>
                  <a:pt x="115" y="264"/>
                </a:lnTo>
                <a:lnTo>
                  <a:pt x="113" y="264"/>
                </a:lnTo>
                <a:lnTo>
                  <a:pt x="113" y="264"/>
                </a:lnTo>
                <a:close/>
                <a:moveTo>
                  <a:pt x="75" y="279"/>
                </a:moveTo>
                <a:lnTo>
                  <a:pt x="75" y="279"/>
                </a:lnTo>
                <a:lnTo>
                  <a:pt x="65" y="280"/>
                </a:lnTo>
                <a:lnTo>
                  <a:pt x="55" y="283"/>
                </a:lnTo>
                <a:lnTo>
                  <a:pt x="44" y="286"/>
                </a:lnTo>
                <a:lnTo>
                  <a:pt x="36" y="291"/>
                </a:lnTo>
                <a:lnTo>
                  <a:pt x="36" y="291"/>
                </a:lnTo>
                <a:lnTo>
                  <a:pt x="33" y="279"/>
                </a:lnTo>
                <a:lnTo>
                  <a:pt x="33" y="279"/>
                </a:lnTo>
                <a:lnTo>
                  <a:pt x="34" y="278"/>
                </a:lnTo>
                <a:lnTo>
                  <a:pt x="34" y="278"/>
                </a:lnTo>
                <a:lnTo>
                  <a:pt x="53" y="263"/>
                </a:lnTo>
                <a:lnTo>
                  <a:pt x="72" y="246"/>
                </a:lnTo>
                <a:lnTo>
                  <a:pt x="72" y="246"/>
                </a:lnTo>
                <a:lnTo>
                  <a:pt x="91" y="230"/>
                </a:lnTo>
                <a:lnTo>
                  <a:pt x="109" y="214"/>
                </a:lnTo>
                <a:lnTo>
                  <a:pt x="109" y="214"/>
                </a:lnTo>
                <a:lnTo>
                  <a:pt x="101" y="222"/>
                </a:lnTo>
                <a:lnTo>
                  <a:pt x="93" y="232"/>
                </a:lnTo>
                <a:lnTo>
                  <a:pt x="84" y="241"/>
                </a:lnTo>
                <a:lnTo>
                  <a:pt x="76" y="249"/>
                </a:lnTo>
                <a:lnTo>
                  <a:pt x="76" y="249"/>
                </a:lnTo>
                <a:lnTo>
                  <a:pt x="56" y="267"/>
                </a:lnTo>
                <a:lnTo>
                  <a:pt x="45" y="277"/>
                </a:lnTo>
                <a:lnTo>
                  <a:pt x="36" y="287"/>
                </a:lnTo>
                <a:lnTo>
                  <a:pt x="36" y="287"/>
                </a:lnTo>
                <a:lnTo>
                  <a:pt x="36" y="288"/>
                </a:lnTo>
                <a:lnTo>
                  <a:pt x="37" y="289"/>
                </a:lnTo>
                <a:lnTo>
                  <a:pt x="37" y="289"/>
                </a:lnTo>
                <a:lnTo>
                  <a:pt x="38" y="289"/>
                </a:lnTo>
                <a:lnTo>
                  <a:pt x="38" y="289"/>
                </a:lnTo>
                <a:lnTo>
                  <a:pt x="42" y="285"/>
                </a:lnTo>
                <a:lnTo>
                  <a:pt x="42" y="285"/>
                </a:lnTo>
                <a:lnTo>
                  <a:pt x="43" y="284"/>
                </a:lnTo>
                <a:lnTo>
                  <a:pt x="43" y="284"/>
                </a:lnTo>
                <a:lnTo>
                  <a:pt x="59" y="271"/>
                </a:lnTo>
                <a:lnTo>
                  <a:pt x="75" y="258"/>
                </a:lnTo>
                <a:lnTo>
                  <a:pt x="75" y="258"/>
                </a:lnTo>
                <a:lnTo>
                  <a:pt x="83" y="251"/>
                </a:lnTo>
                <a:lnTo>
                  <a:pt x="91" y="244"/>
                </a:lnTo>
                <a:lnTo>
                  <a:pt x="99" y="237"/>
                </a:lnTo>
                <a:lnTo>
                  <a:pt x="107" y="230"/>
                </a:lnTo>
                <a:lnTo>
                  <a:pt x="107" y="230"/>
                </a:lnTo>
                <a:lnTo>
                  <a:pt x="110" y="228"/>
                </a:lnTo>
                <a:lnTo>
                  <a:pt x="108" y="230"/>
                </a:lnTo>
                <a:lnTo>
                  <a:pt x="102" y="237"/>
                </a:lnTo>
                <a:lnTo>
                  <a:pt x="102" y="237"/>
                </a:lnTo>
                <a:lnTo>
                  <a:pt x="84" y="257"/>
                </a:lnTo>
                <a:lnTo>
                  <a:pt x="84" y="257"/>
                </a:lnTo>
                <a:lnTo>
                  <a:pt x="77" y="262"/>
                </a:lnTo>
                <a:lnTo>
                  <a:pt x="69" y="268"/>
                </a:lnTo>
                <a:lnTo>
                  <a:pt x="62" y="273"/>
                </a:lnTo>
                <a:lnTo>
                  <a:pt x="59" y="276"/>
                </a:lnTo>
                <a:lnTo>
                  <a:pt x="56" y="280"/>
                </a:lnTo>
                <a:lnTo>
                  <a:pt x="56" y="280"/>
                </a:lnTo>
                <a:lnTo>
                  <a:pt x="56" y="281"/>
                </a:lnTo>
                <a:lnTo>
                  <a:pt x="58" y="282"/>
                </a:lnTo>
                <a:lnTo>
                  <a:pt x="58" y="282"/>
                </a:lnTo>
                <a:lnTo>
                  <a:pt x="75" y="269"/>
                </a:lnTo>
                <a:lnTo>
                  <a:pt x="92" y="257"/>
                </a:lnTo>
                <a:lnTo>
                  <a:pt x="92" y="257"/>
                </a:lnTo>
                <a:lnTo>
                  <a:pt x="83" y="268"/>
                </a:lnTo>
                <a:lnTo>
                  <a:pt x="75" y="279"/>
                </a:lnTo>
                <a:lnTo>
                  <a:pt x="75" y="279"/>
                </a:lnTo>
                <a:lnTo>
                  <a:pt x="75" y="279"/>
                </a:lnTo>
                <a:lnTo>
                  <a:pt x="75" y="279"/>
                </a:lnTo>
                <a:close/>
                <a:moveTo>
                  <a:pt x="115" y="182"/>
                </a:moveTo>
                <a:lnTo>
                  <a:pt x="115" y="182"/>
                </a:lnTo>
                <a:lnTo>
                  <a:pt x="115" y="181"/>
                </a:lnTo>
                <a:lnTo>
                  <a:pt x="115" y="181"/>
                </a:lnTo>
                <a:lnTo>
                  <a:pt x="115" y="196"/>
                </a:lnTo>
                <a:lnTo>
                  <a:pt x="115" y="196"/>
                </a:lnTo>
                <a:lnTo>
                  <a:pt x="114" y="196"/>
                </a:lnTo>
                <a:lnTo>
                  <a:pt x="113" y="196"/>
                </a:lnTo>
                <a:lnTo>
                  <a:pt x="113" y="196"/>
                </a:lnTo>
                <a:lnTo>
                  <a:pt x="74" y="226"/>
                </a:lnTo>
                <a:lnTo>
                  <a:pt x="74" y="226"/>
                </a:lnTo>
                <a:lnTo>
                  <a:pt x="53" y="244"/>
                </a:lnTo>
                <a:lnTo>
                  <a:pt x="53" y="244"/>
                </a:lnTo>
                <a:lnTo>
                  <a:pt x="43" y="250"/>
                </a:lnTo>
                <a:lnTo>
                  <a:pt x="43" y="250"/>
                </a:lnTo>
                <a:lnTo>
                  <a:pt x="60" y="236"/>
                </a:lnTo>
                <a:lnTo>
                  <a:pt x="76" y="220"/>
                </a:lnTo>
                <a:lnTo>
                  <a:pt x="76" y="220"/>
                </a:lnTo>
                <a:lnTo>
                  <a:pt x="86" y="211"/>
                </a:lnTo>
                <a:lnTo>
                  <a:pt x="95" y="201"/>
                </a:lnTo>
                <a:lnTo>
                  <a:pt x="104" y="191"/>
                </a:lnTo>
                <a:lnTo>
                  <a:pt x="115" y="182"/>
                </a:lnTo>
                <a:lnTo>
                  <a:pt x="115" y="182"/>
                </a:lnTo>
                <a:close/>
                <a:moveTo>
                  <a:pt x="102" y="247"/>
                </a:moveTo>
                <a:lnTo>
                  <a:pt x="102" y="247"/>
                </a:lnTo>
                <a:lnTo>
                  <a:pt x="95" y="253"/>
                </a:lnTo>
                <a:lnTo>
                  <a:pt x="95" y="253"/>
                </a:lnTo>
                <a:lnTo>
                  <a:pt x="69" y="270"/>
                </a:lnTo>
                <a:lnTo>
                  <a:pt x="69" y="270"/>
                </a:lnTo>
                <a:lnTo>
                  <a:pt x="64" y="275"/>
                </a:lnTo>
                <a:lnTo>
                  <a:pt x="62" y="277"/>
                </a:lnTo>
                <a:lnTo>
                  <a:pt x="62" y="276"/>
                </a:lnTo>
                <a:lnTo>
                  <a:pt x="62" y="276"/>
                </a:lnTo>
                <a:lnTo>
                  <a:pt x="68" y="270"/>
                </a:lnTo>
                <a:lnTo>
                  <a:pt x="75" y="266"/>
                </a:lnTo>
                <a:lnTo>
                  <a:pt x="75" y="266"/>
                </a:lnTo>
                <a:lnTo>
                  <a:pt x="86" y="257"/>
                </a:lnTo>
                <a:lnTo>
                  <a:pt x="96" y="247"/>
                </a:lnTo>
                <a:lnTo>
                  <a:pt x="115" y="225"/>
                </a:lnTo>
                <a:lnTo>
                  <a:pt x="115" y="225"/>
                </a:lnTo>
                <a:lnTo>
                  <a:pt x="115" y="224"/>
                </a:lnTo>
                <a:lnTo>
                  <a:pt x="115" y="224"/>
                </a:lnTo>
                <a:lnTo>
                  <a:pt x="113" y="223"/>
                </a:lnTo>
                <a:lnTo>
                  <a:pt x="113" y="223"/>
                </a:lnTo>
                <a:lnTo>
                  <a:pt x="108" y="226"/>
                </a:lnTo>
                <a:lnTo>
                  <a:pt x="103" y="230"/>
                </a:lnTo>
                <a:lnTo>
                  <a:pt x="95" y="238"/>
                </a:lnTo>
                <a:lnTo>
                  <a:pt x="86" y="246"/>
                </a:lnTo>
                <a:lnTo>
                  <a:pt x="77" y="253"/>
                </a:lnTo>
                <a:lnTo>
                  <a:pt x="77" y="253"/>
                </a:lnTo>
                <a:lnTo>
                  <a:pt x="54" y="272"/>
                </a:lnTo>
                <a:lnTo>
                  <a:pt x="54" y="272"/>
                </a:lnTo>
                <a:lnTo>
                  <a:pt x="55" y="271"/>
                </a:lnTo>
                <a:lnTo>
                  <a:pt x="55" y="271"/>
                </a:lnTo>
                <a:lnTo>
                  <a:pt x="66" y="260"/>
                </a:lnTo>
                <a:lnTo>
                  <a:pt x="77" y="251"/>
                </a:lnTo>
                <a:lnTo>
                  <a:pt x="77" y="251"/>
                </a:lnTo>
                <a:lnTo>
                  <a:pt x="87" y="242"/>
                </a:lnTo>
                <a:lnTo>
                  <a:pt x="96" y="232"/>
                </a:lnTo>
                <a:lnTo>
                  <a:pt x="105" y="221"/>
                </a:lnTo>
                <a:lnTo>
                  <a:pt x="115" y="212"/>
                </a:lnTo>
                <a:lnTo>
                  <a:pt x="115" y="212"/>
                </a:lnTo>
                <a:lnTo>
                  <a:pt x="115" y="212"/>
                </a:lnTo>
                <a:lnTo>
                  <a:pt x="115" y="212"/>
                </a:lnTo>
                <a:lnTo>
                  <a:pt x="115" y="237"/>
                </a:lnTo>
                <a:lnTo>
                  <a:pt x="115" y="237"/>
                </a:lnTo>
                <a:lnTo>
                  <a:pt x="115" y="238"/>
                </a:lnTo>
                <a:lnTo>
                  <a:pt x="115" y="238"/>
                </a:lnTo>
                <a:lnTo>
                  <a:pt x="102" y="247"/>
                </a:lnTo>
                <a:lnTo>
                  <a:pt x="102" y="247"/>
                </a:lnTo>
                <a:close/>
                <a:moveTo>
                  <a:pt x="115" y="198"/>
                </a:moveTo>
                <a:lnTo>
                  <a:pt x="115" y="198"/>
                </a:lnTo>
                <a:lnTo>
                  <a:pt x="115" y="197"/>
                </a:lnTo>
                <a:lnTo>
                  <a:pt x="115" y="197"/>
                </a:lnTo>
                <a:lnTo>
                  <a:pt x="115" y="211"/>
                </a:lnTo>
                <a:lnTo>
                  <a:pt x="115" y="211"/>
                </a:lnTo>
                <a:lnTo>
                  <a:pt x="114" y="210"/>
                </a:lnTo>
                <a:lnTo>
                  <a:pt x="113" y="210"/>
                </a:lnTo>
                <a:lnTo>
                  <a:pt x="113" y="210"/>
                </a:lnTo>
                <a:lnTo>
                  <a:pt x="103" y="217"/>
                </a:lnTo>
                <a:lnTo>
                  <a:pt x="93" y="225"/>
                </a:lnTo>
                <a:lnTo>
                  <a:pt x="74" y="241"/>
                </a:lnTo>
                <a:lnTo>
                  <a:pt x="56" y="258"/>
                </a:lnTo>
                <a:lnTo>
                  <a:pt x="36" y="274"/>
                </a:lnTo>
                <a:lnTo>
                  <a:pt x="36" y="274"/>
                </a:lnTo>
                <a:lnTo>
                  <a:pt x="43" y="266"/>
                </a:lnTo>
                <a:lnTo>
                  <a:pt x="52" y="258"/>
                </a:lnTo>
                <a:lnTo>
                  <a:pt x="52" y="258"/>
                </a:lnTo>
                <a:lnTo>
                  <a:pt x="63" y="248"/>
                </a:lnTo>
                <a:lnTo>
                  <a:pt x="73" y="239"/>
                </a:lnTo>
                <a:lnTo>
                  <a:pt x="73" y="239"/>
                </a:lnTo>
                <a:lnTo>
                  <a:pt x="84" y="229"/>
                </a:lnTo>
                <a:lnTo>
                  <a:pt x="94" y="218"/>
                </a:lnTo>
                <a:lnTo>
                  <a:pt x="115" y="198"/>
                </a:lnTo>
                <a:lnTo>
                  <a:pt x="115" y="198"/>
                </a:lnTo>
                <a:close/>
                <a:moveTo>
                  <a:pt x="82" y="273"/>
                </a:moveTo>
                <a:lnTo>
                  <a:pt x="82" y="273"/>
                </a:lnTo>
                <a:lnTo>
                  <a:pt x="86" y="267"/>
                </a:lnTo>
                <a:lnTo>
                  <a:pt x="92" y="261"/>
                </a:lnTo>
                <a:lnTo>
                  <a:pt x="103" y="249"/>
                </a:lnTo>
                <a:lnTo>
                  <a:pt x="103" y="249"/>
                </a:lnTo>
                <a:lnTo>
                  <a:pt x="105" y="248"/>
                </a:lnTo>
                <a:lnTo>
                  <a:pt x="105" y="248"/>
                </a:lnTo>
                <a:lnTo>
                  <a:pt x="107" y="246"/>
                </a:lnTo>
                <a:lnTo>
                  <a:pt x="107" y="246"/>
                </a:lnTo>
                <a:lnTo>
                  <a:pt x="112" y="244"/>
                </a:lnTo>
                <a:lnTo>
                  <a:pt x="113" y="243"/>
                </a:lnTo>
                <a:lnTo>
                  <a:pt x="113" y="242"/>
                </a:lnTo>
                <a:lnTo>
                  <a:pt x="113" y="242"/>
                </a:lnTo>
                <a:lnTo>
                  <a:pt x="115" y="240"/>
                </a:lnTo>
                <a:lnTo>
                  <a:pt x="115" y="240"/>
                </a:lnTo>
                <a:lnTo>
                  <a:pt x="115" y="252"/>
                </a:lnTo>
                <a:lnTo>
                  <a:pt x="115" y="252"/>
                </a:lnTo>
                <a:lnTo>
                  <a:pt x="115" y="252"/>
                </a:lnTo>
                <a:lnTo>
                  <a:pt x="115" y="252"/>
                </a:lnTo>
                <a:lnTo>
                  <a:pt x="104" y="258"/>
                </a:lnTo>
                <a:lnTo>
                  <a:pt x="95" y="265"/>
                </a:lnTo>
                <a:lnTo>
                  <a:pt x="95" y="265"/>
                </a:lnTo>
                <a:lnTo>
                  <a:pt x="83" y="273"/>
                </a:lnTo>
                <a:lnTo>
                  <a:pt x="83" y="273"/>
                </a:lnTo>
                <a:lnTo>
                  <a:pt x="79" y="276"/>
                </a:lnTo>
                <a:lnTo>
                  <a:pt x="82" y="273"/>
                </a:lnTo>
                <a:lnTo>
                  <a:pt x="82" y="273"/>
                </a:lnTo>
                <a:close/>
                <a:moveTo>
                  <a:pt x="113" y="149"/>
                </a:moveTo>
                <a:lnTo>
                  <a:pt x="113" y="149"/>
                </a:lnTo>
                <a:lnTo>
                  <a:pt x="115" y="148"/>
                </a:lnTo>
                <a:lnTo>
                  <a:pt x="115" y="148"/>
                </a:lnTo>
                <a:lnTo>
                  <a:pt x="115" y="161"/>
                </a:lnTo>
                <a:lnTo>
                  <a:pt x="115" y="161"/>
                </a:lnTo>
                <a:lnTo>
                  <a:pt x="115" y="180"/>
                </a:lnTo>
                <a:lnTo>
                  <a:pt x="115" y="180"/>
                </a:lnTo>
                <a:lnTo>
                  <a:pt x="114" y="180"/>
                </a:lnTo>
                <a:lnTo>
                  <a:pt x="113" y="180"/>
                </a:lnTo>
                <a:lnTo>
                  <a:pt x="113" y="180"/>
                </a:lnTo>
                <a:lnTo>
                  <a:pt x="109" y="183"/>
                </a:lnTo>
                <a:lnTo>
                  <a:pt x="109" y="183"/>
                </a:lnTo>
                <a:lnTo>
                  <a:pt x="108" y="183"/>
                </a:lnTo>
                <a:lnTo>
                  <a:pt x="107" y="185"/>
                </a:lnTo>
                <a:lnTo>
                  <a:pt x="107" y="185"/>
                </a:lnTo>
                <a:lnTo>
                  <a:pt x="87" y="201"/>
                </a:lnTo>
                <a:lnTo>
                  <a:pt x="77" y="208"/>
                </a:lnTo>
                <a:lnTo>
                  <a:pt x="67" y="215"/>
                </a:lnTo>
                <a:lnTo>
                  <a:pt x="67" y="215"/>
                </a:lnTo>
                <a:lnTo>
                  <a:pt x="57" y="221"/>
                </a:lnTo>
                <a:lnTo>
                  <a:pt x="48" y="229"/>
                </a:lnTo>
                <a:lnTo>
                  <a:pt x="48" y="229"/>
                </a:lnTo>
                <a:lnTo>
                  <a:pt x="59" y="216"/>
                </a:lnTo>
                <a:lnTo>
                  <a:pt x="71" y="205"/>
                </a:lnTo>
                <a:lnTo>
                  <a:pt x="71" y="205"/>
                </a:lnTo>
                <a:lnTo>
                  <a:pt x="82" y="195"/>
                </a:lnTo>
                <a:lnTo>
                  <a:pt x="92" y="185"/>
                </a:lnTo>
                <a:lnTo>
                  <a:pt x="102" y="174"/>
                </a:lnTo>
                <a:lnTo>
                  <a:pt x="108" y="170"/>
                </a:lnTo>
                <a:lnTo>
                  <a:pt x="114" y="166"/>
                </a:lnTo>
                <a:lnTo>
                  <a:pt x="114" y="166"/>
                </a:lnTo>
                <a:lnTo>
                  <a:pt x="115" y="165"/>
                </a:lnTo>
                <a:lnTo>
                  <a:pt x="115" y="164"/>
                </a:lnTo>
                <a:lnTo>
                  <a:pt x="114" y="164"/>
                </a:lnTo>
                <a:lnTo>
                  <a:pt x="113" y="164"/>
                </a:lnTo>
                <a:lnTo>
                  <a:pt x="113" y="164"/>
                </a:lnTo>
                <a:lnTo>
                  <a:pt x="101" y="172"/>
                </a:lnTo>
                <a:lnTo>
                  <a:pt x="91" y="181"/>
                </a:lnTo>
                <a:lnTo>
                  <a:pt x="80" y="190"/>
                </a:lnTo>
                <a:lnTo>
                  <a:pt x="69" y="198"/>
                </a:lnTo>
                <a:lnTo>
                  <a:pt x="69" y="198"/>
                </a:lnTo>
                <a:lnTo>
                  <a:pt x="59" y="206"/>
                </a:lnTo>
                <a:lnTo>
                  <a:pt x="50" y="213"/>
                </a:lnTo>
                <a:lnTo>
                  <a:pt x="50" y="213"/>
                </a:lnTo>
                <a:lnTo>
                  <a:pt x="37" y="221"/>
                </a:lnTo>
                <a:lnTo>
                  <a:pt x="31" y="225"/>
                </a:lnTo>
                <a:lnTo>
                  <a:pt x="27" y="230"/>
                </a:lnTo>
                <a:lnTo>
                  <a:pt x="27" y="230"/>
                </a:lnTo>
                <a:lnTo>
                  <a:pt x="37" y="217"/>
                </a:lnTo>
                <a:lnTo>
                  <a:pt x="48" y="207"/>
                </a:lnTo>
                <a:lnTo>
                  <a:pt x="70" y="186"/>
                </a:lnTo>
                <a:lnTo>
                  <a:pt x="70" y="186"/>
                </a:lnTo>
                <a:lnTo>
                  <a:pt x="94" y="165"/>
                </a:lnTo>
                <a:lnTo>
                  <a:pt x="94" y="165"/>
                </a:lnTo>
                <a:lnTo>
                  <a:pt x="105" y="155"/>
                </a:lnTo>
                <a:lnTo>
                  <a:pt x="105" y="155"/>
                </a:lnTo>
                <a:lnTo>
                  <a:pt x="112" y="150"/>
                </a:lnTo>
                <a:lnTo>
                  <a:pt x="112" y="150"/>
                </a:lnTo>
                <a:lnTo>
                  <a:pt x="113" y="149"/>
                </a:lnTo>
                <a:lnTo>
                  <a:pt x="113" y="149"/>
                </a:lnTo>
                <a:close/>
                <a:moveTo>
                  <a:pt x="24" y="233"/>
                </a:moveTo>
                <a:lnTo>
                  <a:pt x="24" y="233"/>
                </a:lnTo>
                <a:lnTo>
                  <a:pt x="37" y="225"/>
                </a:lnTo>
                <a:lnTo>
                  <a:pt x="50" y="216"/>
                </a:lnTo>
                <a:lnTo>
                  <a:pt x="62" y="207"/>
                </a:lnTo>
                <a:lnTo>
                  <a:pt x="74" y="198"/>
                </a:lnTo>
                <a:lnTo>
                  <a:pt x="74" y="198"/>
                </a:lnTo>
                <a:lnTo>
                  <a:pt x="79" y="194"/>
                </a:lnTo>
                <a:lnTo>
                  <a:pt x="84" y="190"/>
                </a:lnTo>
                <a:lnTo>
                  <a:pt x="84" y="190"/>
                </a:lnTo>
                <a:lnTo>
                  <a:pt x="75" y="198"/>
                </a:lnTo>
                <a:lnTo>
                  <a:pt x="67" y="206"/>
                </a:lnTo>
                <a:lnTo>
                  <a:pt x="67" y="206"/>
                </a:lnTo>
                <a:lnTo>
                  <a:pt x="56" y="215"/>
                </a:lnTo>
                <a:lnTo>
                  <a:pt x="46" y="226"/>
                </a:lnTo>
                <a:lnTo>
                  <a:pt x="36" y="237"/>
                </a:lnTo>
                <a:lnTo>
                  <a:pt x="26" y="247"/>
                </a:lnTo>
                <a:lnTo>
                  <a:pt x="26" y="247"/>
                </a:lnTo>
                <a:lnTo>
                  <a:pt x="24" y="233"/>
                </a:lnTo>
                <a:lnTo>
                  <a:pt x="24" y="233"/>
                </a:lnTo>
                <a:close/>
                <a:moveTo>
                  <a:pt x="64" y="220"/>
                </a:moveTo>
                <a:lnTo>
                  <a:pt x="64" y="220"/>
                </a:lnTo>
                <a:lnTo>
                  <a:pt x="81" y="207"/>
                </a:lnTo>
                <a:lnTo>
                  <a:pt x="98" y="194"/>
                </a:lnTo>
                <a:lnTo>
                  <a:pt x="98" y="194"/>
                </a:lnTo>
                <a:lnTo>
                  <a:pt x="95" y="197"/>
                </a:lnTo>
                <a:lnTo>
                  <a:pt x="95" y="197"/>
                </a:lnTo>
                <a:lnTo>
                  <a:pt x="74" y="219"/>
                </a:lnTo>
                <a:lnTo>
                  <a:pt x="74" y="219"/>
                </a:lnTo>
                <a:lnTo>
                  <a:pt x="53" y="240"/>
                </a:lnTo>
                <a:lnTo>
                  <a:pt x="41" y="250"/>
                </a:lnTo>
                <a:lnTo>
                  <a:pt x="31" y="261"/>
                </a:lnTo>
                <a:lnTo>
                  <a:pt x="31" y="261"/>
                </a:lnTo>
                <a:lnTo>
                  <a:pt x="30" y="262"/>
                </a:lnTo>
                <a:lnTo>
                  <a:pt x="31" y="262"/>
                </a:lnTo>
                <a:lnTo>
                  <a:pt x="31" y="263"/>
                </a:lnTo>
                <a:lnTo>
                  <a:pt x="32" y="262"/>
                </a:lnTo>
                <a:lnTo>
                  <a:pt x="32" y="262"/>
                </a:lnTo>
                <a:lnTo>
                  <a:pt x="75" y="228"/>
                </a:lnTo>
                <a:lnTo>
                  <a:pt x="75" y="228"/>
                </a:lnTo>
                <a:lnTo>
                  <a:pt x="101" y="208"/>
                </a:lnTo>
                <a:lnTo>
                  <a:pt x="101" y="208"/>
                </a:lnTo>
                <a:lnTo>
                  <a:pt x="83" y="226"/>
                </a:lnTo>
                <a:lnTo>
                  <a:pt x="64" y="244"/>
                </a:lnTo>
                <a:lnTo>
                  <a:pt x="64" y="244"/>
                </a:lnTo>
                <a:lnTo>
                  <a:pt x="48" y="259"/>
                </a:lnTo>
                <a:lnTo>
                  <a:pt x="39" y="267"/>
                </a:lnTo>
                <a:lnTo>
                  <a:pt x="32" y="277"/>
                </a:lnTo>
                <a:lnTo>
                  <a:pt x="32" y="277"/>
                </a:lnTo>
                <a:lnTo>
                  <a:pt x="27" y="250"/>
                </a:lnTo>
                <a:lnTo>
                  <a:pt x="27" y="250"/>
                </a:lnTo>
                <a:lnTo>
                  <a:pt x="36" y="243"/>
                </a:lnTo>
                <a:lnTo>
                  <a:pt x="45" y="235"/>
                </a:lnTo>
                <a:lnTo>
                  <a:pt x="54" y="228"/>
                </a:lnTo>
                <a:lnTo>
                  <a:pt x="64" y="220"/>
                </a:lnTo>
                <a:lnTo>
                  <a:pt x="64" y="220"/>
                </a:lnTo>
                <a:close/>
                <a:moveTo>
                  <a:pt x="38" y="301"/>
                </a:moveTo>
                <a:lnTo>
                  <a:pt x="38" y="301"/>
                </a:lnTo>
                <a:lnTo>
                  <a:pt x="46" y="295"/>
                </a:lnTo>
                <a:lnTo>
                  <a:pt x="57" y="291"/>
                </a:lnTo>
                <a:lnTo>
                  <a:pt x="67" y="289"/>
                </a:lnTo>
                <a:lnTo>
                  <a:pt x="77" y="287"/>
                </a:lnTo>
                <a:lnTo>
                  <a:pt x="87" y="287"/>
                </a:lnTo>
                <a:lnTo>
                  <a:pt x="97" y="288"/>
                </a:lnTo>
                <a:lnTo>
                  <a:pt x="107" y="290"/>
                </a:lnTo>
                <a:lnTo>
                  <a:pt x="117" y="294"/>
                </a:lnTo>
                <a:lnTo>
                  <a:pt x="117" y="294"/>
                </a:lnTo>
                <a:lnTo>
                  <a:pt x="117" y="304"/>
                </a:lnTo>
                <a:lnTo>
                  <a:pt x="117" y="304"/>
                </a:lnTo>
                <a:lnTo>
                  <a:pt x="108" y="300"/>
                </a:lnTo>
                <a:lnTo>
                  <a:pt x="98" y="298"/>
                </a:lnTo>
                <a:lnTo>
                  <a:pt x="89" y="297"/>
                </a:lnTo>
                <a:lnTo>
                  <a:pt x="79" y="298"/>
                </a:lnTo>
                <a:lnTo>
                  <a:pt x="69" y="300"/>
                </a:lnTo>
                <a:lnTo>
                  <a:pt x="59" y="304"/>
                </a:lnTo>
                <a:lnTo>
                  <a:pt x="50" y="307"/>
                </a:lnTo>
                <a:lnTo>
                  <a:pt x="40" y="313"/>
                </a:lnTo>
                <a:lnTo>
                  <a:pt x="40" y="313"/>
                </a:lnTo>
                <a:lnTo>
                  <a:pt x="38" y="301"/>
                </a:lnTo>
                <a:lnTo>
                  <a:pt x="38" y="301"/>
                </a:lnTo>
                <a:close/>
                <a:moveTo>
                  <a:pt x="118" y="408"/>
                </a:moveTo>
                <a:lnTo>
                  <a:pt x="118" y="408"/>
                </a:lnTo>
                <a:lnTo>
                  <a:pt x="106" y="414"/>
                </a:lnTo>
                <a:lnTo>
                  <a:pt x="96" y="420"/>
                </a:lnTo>
                <a:lnTo>
                  <a:pt x="74" y="434"/>
                </a:lnTo>
                <a:lnTo>
                  <a:pt x="74" y="434"/>
                </a:lnTo>
                <a:lnTo>
                  <a:pt x="86" y="425"/>
                </a:lnTo>
                <a:lnTo>
                  <a:pt x="97" y="416"/>
                </a:lnTo>
                <a:lnTo>
                  <a:pt x="108" y="407"/>
                </a:lnTo>
                <a:lnTo>
                  <a:pt x="114" y="403"/>
                </a:lnTo>
                <a:lnTo>
                  <a:pt x="121" y="400"/>
                </a:lnTo>
                <a:lnTo>
                  <a:pt x="121" y="400"/>
                </a:lnTo>
                <a:lnTo>
                  <a:pt x="121" y="418"/>
                </a:lnTo>
                <a:lnTo>
                  <a:pt x="121" y="418"/>
                </a:lnTo>
                <a:lnTo>
                  <a:pt x="121" y="418"/>
                </a:lnTo>
                <a:lnTo>
                  <a:pt x="121" y="418"/>
                </a:lnTo>
                <a:lnTo>
                  <a:pt x="113" y="422"/>
                </a:lnTo>
                <a:lnTo>
                  <a:pt x="105" y="426"/>
                </a:lnTo>
                <a:lnTo>
                  <a:pt x="91" y="436"/>
                </a:lnTo>
                <a:lnTo>
                  <a:pt x="91" y="436"/>
                </a:lnTo>
                <a:lnTo>
                  <a:pt x="94" y="433"/>
                </a:lnTo>
                <a:lnTo>
                  <a:pt x="94" y="433"/>
                </a:lnTo>
                <a:lnTo>
                  <a:pt x="107" y="422"/>
                </a:lnTo>
                <a:lnTo>
                  <a:pt x="119" y="410"/>
                </a:lnTo>
                <a:lnTo>
                  <a:pt x="119" y="410"/>
                </a:lnTo>
                <a:lnTo>
                  <a:pt x="119" y="409"/>
                </a:lnTo>
                <a:lnTo>
                  <a:pt x="119" y="408"/>
                </a:lnTo>
                <a:lnTo>
                  <a:pt x="118" y="408"/>
                </a:lnTo>
                <a:lnTo>
                  <a:pt x="118" y="408"/>
                </a:lnTo>
                <a:close/>
                <a:moveTo>
                  <a:pt x="119" y="387"/>
                </a:moveTo>
                <a:lnTo>
                  <a:pt x="119" y="387"/>
                </a:lnTo>
                <a:lnTo>
                  <a:pt x="119" y="386"/>
                </a:lnTo>
                <a:lnTo>
                  <a:pt x="119" y="385"/>
                </a:lnTo>
                <a:lnTo>
                  <a:pt x="118" y="385"/>
                </a:lnTo>
                <a:lnTo>
                  <a:pt x="118" y="385"/>
                </a:lnTo>
                <a:lnTo>
                  <a:pt x="95" y="399"/>
                </a:lnTo>
                <a:lnTo>
                  <a:pt x="95" y="399"/>
                </a:lnTo>
                <a:lnTo>
                  <a:pt x="82" y="405"/>
                </a:lnTo>
                <a:lnTo>
                  <a:pt x="82" y="405"/>
                </a:lnTo>
                <a:lnTo>
                  <a:pt x="74" y="409"/>
                </a:lnTo>
                <a:lnTo>
                  <a:pt x="71" y="411"/>
                </a:lnTo>
                <a:lnTo>
                  <a:pt x="75" y="409"/>
                </a:lnTo>
                <a:lnTo>
                  <a:pt x="75" y="409"/>
                </a:lnTo>
                <a:lnTo>
                  <a:pt x="87" y="401"/>
                </a:lnTo>
                <a:lnTo>
                  <a:pt x="98" y="394"/>
                </a:lnTo>
                <a:lnTo>
                  <a:pt x="109" y="384"/>
                </a:lnTo>
                <a:lnTo>
                  <a:pt x="114" y="379"/>
                </a:lnTo>
                <a:lnTo>
                  <a:pt x="119" y="374"/>
                </a:lnTo>
                <a:lnTo>
                  <a:pt x="119" y="374"/>
                </a:lnTo>
                <a:lnTo>
                  <a:pt x="119" y="372"/>
                </a:lnTo>
                <a:lnTo>
                  <a:pt x="119" y="372"/>
                </a:lnTo>
                <a:lnTo>
                  <a:pt x="118" y="372"/>
                </a:lnTo>
                <a:lnTo>
                  <a:pt x="118" y="372"/>
                </a:lnTo>
                <a:lnTo>
                  <a:pt x="105" y="378"/>
                </a:lnTo>
                <a:lnTo>
                  <a:pt x="92" y="385"/>
                </a:lnTo>
                <a:lnTo>
                  <a:pt x="79" y="393"/>
                </a:lnTo>
                <a:lnTo>
                  <a:pt x="66" y="399"/>
                </a:lnTo>
                <a:lnTo>
                  <a:pt x="66" y="399"/>
                </a:lnTo>
                <a:lnTo>
                  <a:pt x="72" y="396"/>
                </a:lnTo>
                <a:lnTo>
                  <a:pt x="78" y="393"/>
                </a:lnTo>
                <a:lnTo>
                  <a:pt x="90" y="383"/>
                </a:lnTo>
                <a:lnTo>
                  <a:pt x="102" y="373"/>
                </a:lnTo>
                <a:lnTo>
                  <a:pt x="114" y="365"/>
                </a:lnTo>
                <a:lnTo>
                  <a:pt x="114" y="365"/>
                </a:lnTo>
                <a:lnTo>
                  <a:pt x="119" y="362"/>
                </a:lnTo>
                <a:lnTo>
                  <a:pt x="119" y="362"/>
                </a:lnTo>
                <a:lnTo>
                  <a:pt x="119" y="362"/>
                </a:lnTo>
                <a:lnTo>
                  <a:pt x="119" y="362"/>
                </a:lnTo>
                <a:lnTo>
                  <a:pt x="120" y="398"/>
                </a:lnTo>
                <a:lnTo>
                  <a:pt x="120" y="398"/>
                </a:lnTo>
                <a:lnTo>
                  <a:pt x="108" y="402"/>
                </a:lnTo>
                <a:lnTo>
                  <a:pt x="96" y="407"/>
                </a:lnTo>
                <a:lnTo>
                  <a:pt x="83" y="412"/>
                </a:lnTo>
                <a:lnTo>
                  <a:pt x="73" y="419"/>
                </a:lnTo>
                <a:lnTo>
                  <a:pt x="73" y="419"/>
                </a:lnTo>
                <a:lnTo>
                  <a:pt x="96" y="403"/>
                </a:lnTo>
                <a:lnTo>
                  <a:pt x="108" y="396"/>
                </a:lnTo>
                <a:lnTo>
                  <a:pt x="119" y="387"/>
                </a:lnTo>
                <a:lnTo>
                  <a:pt x="119" y="387"/>
                </a:lnTo>
                <a:close/>
                <a:moveTo>
                  <a:pt x="113" y="363"/>
                </a:moveTo>
                <a:lnTo>
                  <a:pt x="113" y="363"/>
                </a:lnTo>
                <a:lnTo>
                  <a:pt x="104" y="368"/>
                </a:lnTo>
                <a:lnTo>
                  <a:pt x="104" y="368"/>
                </a:lnTo>
                <a:lnTo>
                  <a:pt x="90" y="375"/>
                </a:lnTo>
                <a:lnTo>
                  <a:pt x="90" y="375"/>
                </a:lnTo>
                <a:lnTo>
                  <a:pt x="76" y="382"/>
                </a:lnTo>
                <a:lnTo>
                  <a:pt x="76" y="382"/>
                </a:lnTo>
                <a:lnTo>
                  <a:pt x="66" y="388"/>
                </a:lnTo>
                <a:lnTo>
                  <a:pt x="63" y="391"/>
                </a:lnTo>
                <a:lnTo>
                  <a:pt x="66" y="387"/>
                </a:lnTo>
                <a:lnTo>
                  <a:pt x="66" y="387"/>
                </a:lnTo>
                <a:lnTo>
                  <a:pt x="79" y="378"/>
                </a:lnTo>
                <a:lnTo>
                  <a:pt x="91" y="369"/>
                </a:lnTo>
                <a:lnTo>
                  <a:pt x="104" y="359"/>
                </a:lnTo>
                <a:lnTo>
                  <a:pt x="117" y="351"/>
                </a:lnTo>
                <a:lnTo>
                  <a:pt x="117" y="351"/>
                </a:lnTo>
                <a:lnTo>
                  <a:pt x="118" y="350"/>
                </a:lnTo>
                <a:lnTo>
                  <a:pt x="118" y="349"/>
                </a:lnTo>
                <a:lnTo>
                  <a:pt x="117" y="349"/>
                </a:lnTo>
                <a:lnTo>
                  <a:pt x="116" y="349"/>
                </a:lnTo>
                <a:lnTo>
                  <a:pt x="116" y="349"/>
                </a:lnTo>
                <a:lnTo>
                  <a:pt x="102" y="354"/>
                </a:lnTo>
                <a:lnTo>
                  <a:pt x="89" y="361"/>
                </a:lnTo>
                <a:lnTo>
                  <a:pt x="89" y="361"/>
                </a:lnTo>
                <a:lnTo>
                  <a:pt x="71" y="370"/>
                </a:lnTo>
                <a:lnTo>
                  <a:pt x="71" y="370"/>
                </a:lnTo>
                <a:lnTo>
                  <a:pt x="61" y="375"/>
                </a:lnTo>
                <a:lnTo>
                  <a:pt x="57" y="376"/>
                </a:lnTo>
                <a:lnTo>
                  <a:pt x="57" y="376"/>
                </a:lnTo>
                <a:lnTo>
                  <a:pt x="59" y="373"/>
                </a:lnTo>
                <a:lnTo>
                  <a:pt x="59" y="373"/>
                </a:lnTo>
                <a:lnTo>
                  <a:pt x="67" y="367"/>
                </a:lnTo>
                <a:lnTo>
                  <a:pt x="75" y="362"/>
                </a:lnTo>
                <a:lnTo>
                  <a:pt x="84" y="357"/>
                </a:lnTo>
                <a:lnTo>
                  <a:pt x="92" y="352"/>
                </a:lnTo>
                <a:lnTo>
                  <a:pt x="92" y="352"/>
                </a:lnTo>
                <a:lnTo>
                  <a:pt x="106" y="343"/>
                </a:lnTo>
                <a:lnTo>
                  <a:pt x="118" y="333"/>
                </a:lnTo>
                <a:lnTo>
                  <a:pt x="118" y="333"/>
                </a:lnTo>
                <a:lnTo>
                  <a:pt x="119" y="345"/>
                </a:lnTo>
                <a:lnTo>
                  <a:pt x="119" y="345"/>
                </a:lnTo>
                <a:lnTo>
                  <a:pt x="119" y="361"/>
                </a:lnTo>
                <a:lnTo>
                  <a:pt x="119" y="361"/>
                </a:lnTo>
                <a:lnTo>
                  <a:pt x="119" y="360"/>
                </a:lnTo>
                <a:lnTo>
                  <a:pt x="118" y="360"/>
                </a:lnTo>
                <a:lnTo>
                  <a:pt x="118" y="360"/>
                </a:lnTo>
                <a:lnTo>
                  <a:pt x="113" y="363"/>
                </a:lnTo>
                <a:lnTo>
                  <a:pt x="113" y="363"/>
                </a:lnTo>
                <a:lnTo>
                  <a:pt x="113" y="363"/>
                </a:lnTo>
                <a:lnTo>
                  <a:pt x="113" y="363"/>
                </a:lnTo>
                <a:close/>
                <a:moveTo>
                  <a:pt x="82" y="343"/>
                </a:moveTo>
                <a:lnTo>
                  <a:pt x="82" y="343"/>
                </a:lnTo>
                <a:lnTo>
                  <a:pt x="97" y="332"/>
                </a:lnTo>
                <a:lnTo>
                  <a:pt x="112" y="319"/>
                </a:lnTo>
                <a:lnTo>
                  <a:pt x="112" y="319"/>
                </a:lnTo>
                <a:lnTo>
                  <a:pt x="112" y="318"/>
                </a:lnTo>
                <a:lnTo>
                  <a:pt x="112" y="317"/>
                </a:lnTo>
                <a:lnTo>
                  <a:pt x="110" y="317"/>
                </a:lnTo>
                <a:lnTo>
                  <a:pt x="110" y="317"/>
                </a:lnTo>
                <a:lnTo>
                  <a:pt x="95" y="325"/>
                </a:lnTo>
                <a:lnTo>
                  <a:pt x="81" y="334"/>
                </a:lnTo>
                <a:lnTo>
                  <a:pt x="66" y="343"/>
                </a:lnTo>
                <a:lnTo>
                  <a:pt x="51" y="351"/>
                </a:lnTo>
                <a:lnTo>
                  <a:pt x="51" y="351"/>
                </a:lnTo>
                <a:lnTo>
                  <a:pt x="58" y="347"/>
                </a:lnTo>
                <a:lnTo>
                  <a:pt x="65" y="341"/>
                </a:lnTo>
                <a:lnTo>
                  <a:pt x="77" y="331"/>
                </a:lnTo>
                <a:lnTo>
                  <a:pt x="77" y="331"/>
                </a:lnTo>
                <a:lnTo>
                  <a:pt x="92" y="321"/>
                </a:lnTo>
                <a:lnTo>
                  <a:pt x="106" y="310"/>
                </a:lnTo>
                <a:lnTo>
                  <a:pt x="106" y="310"/>
                </a:lnTo>
                <a:lnTo>
                  <a:pt x="106" y="310"/>
                </a:lnTo>
                <a:lnTo>
                  <a:pt x="106" y="310"/>
                </a:lnTo>
                <a:lnTo>
                  <a:pt x="112" y="312"/>
                </a:lnTo>
                <a:lnTo>
                  <a:pt x="117" y="316"/>
                </a:lnTo>
                <a:lnTo>
                  <a:pt x="117" y="316"/>
                </a:lnTo>
                <a:lnTo>
                  <a:pt x="118" y="330"/>
                </a:lnTo>
                <a:lnTo>
                  <a:pt x="118" y="330"/>
                </a:lnTo>
                <a:lnTo>
                  <a:pt x="110" y="333"/>
                </a:lnTo>
                <a:lnTo>
                  <a:pt x="103" y="337"/>
                </a:lnTo>
                <a:lnTo>
                  <a:pt x="89" y="346"/>
                </a:lnTo>
                <a:lnTo>
                  <a:pt x="75" y="355"/>
                </a:lnTo>
                <a:lnTo>
                  <a:pt x="67" y="359"/>
                </a:lnTo>
                <a:lnTo>
                  <a:pt x="59" y="362"/>
                </a:lnTo>
                <a:lnTo>
                  <a:pt x="59" y="362"/>
                </a:lnTo>
                <a:lnTo>
                  <a:pt x="56" y="363"/>
                </a:lnTo>
                <a:lnTo>
                  <a:pt x="55" y="363"/>
                </a:lnTo>
                <a:lnTo>
                  <a:pt x="59" y="360"/>
                </a:lnTo>
                <a:lnTo>
                  <a:pt x="67" y="355"/>
                </a:lnTo>
                <a:lnTo>
                  <a:pt x="67" y="355"/>
                </a:lnTo>
                <a:lnTo>
                  <a:pt x="82" y="343"/>
                </a:lnTo>
                <a:lnTo>
                  <a:pt x="82" y="343"/>
                </a:lnTo>
                <a:close/>
                <a:moveTo>
                  <a:pt x="103" y="309"/>
                </a:moveTo>
                <a:lnTo>
                  <a:pt x="103" y="309"/>
                </a:lnTo>
                <a:lnTo>
                  <a:pt x="90" y="316"/>
                </a:lnTo>
                <a:lnTo>
                  <a:pt x="77" y="323"/>
                </a:lnTo>
                <a:lnTo>
                  <a:pt x="53" y="339"/>
                </a:lnTo>
                <a:lnTo>
                  <a:pt x="53" y="339"/>
                </a:lnTo>
                <a:lnTo>
                  <a:pt x="49" y="341"/>
                </a:lnTo>
                <a:lnTo>
                  <a:pt x="52" y="338"/>
                </a:lnTo>
                <a:lnTo>
                  <a:pt x="52" y="338"/>
                </a:lnTo>
                <a:lnTo>
                  <a:pt x="60" y="330"/>
                </a:lnTo>
                <a:lnTo>
                  <a:pt x="68" y="323"/>
                </a:lnTo>
                <a:lnTo>
                  <a:pt x="68" y="323"/>
                </a:lnTo>
                <a:lnTo>
                  <a:pt x="79" y="316"/>
                </a:lnTo>
                <a:lnTo>
                  <a:pt x="85" y="312"/>
                </a:lnTo>
                <a:lnTo>
                  <a:pt x="90" y="306"/>
                </a:lnTo>
                <a:lnTo>
                  <a:pt x="90" y="306"/>
                </a:lnTo>
                <a:lnTo>
                  <a:pt x="96" y="307"/>
                </a:lnTo>
                <a:lnTo>
                  <a:pt x="103" y="309"/>
                </a:lnTo>
                <a:lnTo>
                  <a:pt x="103" y="309"/>
                </a:lnTo>
                <a:close/>
                <a:moveTo>
                  <a:pt x="79" y="314"/>
                </a:moveTo>
                <a:lnTo>
                  <a:pt x="79" y="314"/>
                </a:lnTo>
                <a:lnTo>
                  <a:pt x="71" y="319"/>
                </a:lnTo>
                <a:lnTo>
                  <a:pt x="67" y="321"/>
                </a:lnTo>
                <a:lnTo>
                  <a:pt x="63" y="324"/>
                </a:lnTo>
                <a:lnTo>
                  <a:pt x="63" y="324"/>
                </a:lnTo>
                <a:lnTo>
                  <a:pt x="55" y="332"/>
                </a:lnTo>
                <a:lnTo>
                  <a:pt x="48" y="340"/>
                </a:lnTo>
                <a:lnTo>
                  <a:pt x="48" y="340"/>
                </a:lnTo>
                <a:lnTo>
                  <a:pt x="45" y="333"/>
                </a:lnTo>
                <a:lnTo>
                  <a:pt x="45" y="333"/>
                </a:lnTo>
                <a:lnTo>
                  <a:pt x="45" y="333"/>
                </a:lnTo>
                <a:lnTo>
                  <a:pt x="45" y="333"/>
                </a:lnTo>
                <a:lnTo>
                  <a:pt x="57" y="325"/>
                </a:lnTo>
                <a:lnTo>
                  <a:pt x="69" y="317"/>
                </a:lnTo>
                <a:lnTo>
                  <a:pt x="69" y="317"/>
                </a:lnTo>
                <a:lnTo>
                  <a:pt x="82" y="310"/>
                </a:lnTo>
                <a:lnTo>
                  <a:pt x="84" y="309"/>
                </a:lnTo>
                <a:lnTo>
                  <a:pt x="85" y="309"/>
                </a:lnTo>
                <a:lnTo>
                  <a:pt x="79" y="314"/>
                </a:lnTo>
                <a:lnTo>
                  <a:pt x="79" y="314"/>
                </a:lnTo>
                <a:close/>
                <a:moveTo>
                  <a:pt x="48" y="344"/>
                </a:moveTo>
                <a:lnTo>
                  <a:pt x="48" y="344"/>
                </a:lnTo>
                <a:lnTo>
                  <a:pt x="61" y="336"/>
                </a:lnTo>
                <a:lnTo>
                  <a:pt x="73" y="327"/>
                </a:lnTo>
                <a:lnTo>
                  <a:pt x="73" y="327"/>
                </a:lnTo>
                <a:lnTo>
                  <a:pt x="79" y="323"/>
                </a:lnTo>
                <a:lnTo>
                  <a:pt x="87" y="319"/>
                </a:lnTo>
                <a:lnTo>
                  <a:pt x="101" y="312"/>
                </a:lnTo>
                <a:lnTo>
                  <a:pt x="101" y="312"/>
                </a:lnTo>
                <a:lnTo>
                  <a:pt x="88" y="320"/>
                </a:lnTo>
                <a:lnTo>
                  <a:pt x="75" y="329"/>
                </a:lnTo>
                <a:lnTo>
                  <a:pt x="62" y="339"/>
                </a:lnTo>
                <a:lnTo>
                  <a:pt x="50" y="349"/>
                </a:lnTo>
                <a:lnTo>
                  <a:pt x="50" y="349"/>
                </a:lnTo>
                <a:lnTo>
                  <a:pt x="48" y="344"/>
                </a:lnTo>
                <a:lnTo>
                  <a:pt x="48" y="344"/>
                </a:lnTo>
                <a:close/>
                <a:moveTo>
                  <a:pt x="51" y="353"/>
                </a:moveTo>
                <a:lnTo>
                  <a:pt x="51" y="353"/>
                </a:lnTo>
                <a:lnTo>
                  <a:pt x="65" y="346"/>
                </a:lnTo>
                <a:lnTo>
                  <a:pt x="79" y="338"/>
                </a:lnTo>
                <a:lnTo>
                  <a:pt x="93" y="329"/>
                </a:lnTo>
                <a:lnTo>
                  <a:pt x="107" y="321"/>
                </a:lnTo>
                <a:lnTo>
                  <a:pt x="107" y="321"/>
                </a:lnTo>
                <a:lnTo>
                  <a:pt x="100" y="326"/>
                </a:lnTo>
                <a:lnTo>
                  <a:pt x="92" y="332"/>
                </a:lnTo>
                <a:lnTo>
                  <a:pt x="85" y="338"/>
                </a:lnTo>
                <a:lnTo>
                  <a:pt x="77" y="344"/>
                </a:lnTo>
                <a:lnTo>
                  <a:pt x="77" y="344"/>
                </a:lnTo>
                <a:lnTo>
                  <a:pt x="65" y="353"/>
                </a:lnTo>
                <a:lnTo>
                  <a:pt x="53" y="363"/>
                </a:lnTo>
                <a:lnTo>
                  <a:pt x="53" y="363"/>
                </a:lnTo>
                <a:lnTo>
                  <a:pt x="51" y="353"/>
                </a:lnTo>
                <a:lnTo>
                  <a:pt x="51" y="353"/>
                </a:lnTo>
                <a:close/>
                <a:moveTo>
                  <a:pt x="114" y="334"/>
                </a:moveTo>
                <a:lnTo>
                  <a:pt x="114" y="334"/>
                </a:lnTo>
                <a:lnTo>
                  <a:pt x="116" y="333"/>
                </a:lnTo>
                <a:lnTo>
                  <a:pt x="116" y="333"/>
                </a:lnTo>
                <a:lnTo>
                  <a:pt x="111" y="337"/>
                </a:lnTo>
                <a:lnTo>
                  <a:pt x="100" y="344"/>
                </a:lnTo>
                <a:lnTo>
                  <a:pt x="100" y="344"/>
                </a:lnTo>
                <a:lnTo>
                  <a:pt x="90" y="351"/>
                </a:lnTo>
                <a:lnTo>
                  <a:pt x="79" y="358"/>
                </a:lnTo>
                <a:lnTo>
                  <a:pt x="79" y="358"/>
                </a:lnTo>
                <a:lnTo>
                  <a:pt x="67" y="365"/>
                </a:lnTo>
                <a:lnTo>
                  <a:pt x="61" y="369"/>
                </a:lnTo>
                <a:lnTo>
                  <a:pt x="56" y="374"/>
                </a:lnTo>
                <a:lnTo>
                  <a:pt x="56" y="374"/>
                </a:lnTo>
                <a:lnTo>
                  <a:pt x="54" y="366"/>
                </a:lnTo>
                <a:lnTo>
                  <a:pt x="54" y="366"/>
                </a:lnTo>
                <a:lnTo>
                  <a:pt x="62" y="363"/>
                </a:lnTo>
                <a:lnTo>
                  <a:pt x="70" y="360"/>
                </a:lnTo>
                <a:lnTo>
                  <a:pt x="84" y="351"/>
                </a:lnTo>
                <a:lnTo>
                  <a:pt x="99" y="342"/>
                </a:lnTo>
                <a:lnTo>
                  <a:pt x="114" y="334"/>
                </a:lnTo>
                <a:lnTo>
                  <a:pt x="114" y="334"/>
                </a:lnTo>
                <a:close/>
                <a:moveTo>
                  <a:pt x="57" y="378"/>
                </a:moveTo>
                <a:lnTo>
                  <a:pt x="57" y="378"/>
                </a:lnTo>
                <a:lnTo>
                  <a:pt x="86" y="365"/>
                </a:lnTo>
                <a:lnTo>
                  <a:pt x="99" y="358"/>
                </a:lnTo>
                <a:lnTo>
                  <a:pt x="112" y="351"/>
                </a:lnTo>
                <a:lnTo>
                  <a:pt x="112" y="351"/>
                </a:lnTo>
                <a:lnTo>
                  <a:pt x="99" y="360"/>
                </a:lnTo>
                <a:lnTo>
                  <a:pt x="86" y="370"/>
                </a:lnTo>
                <a:lnTo>
                  <a:pt x="73" y="379"/>
                </a:lnTo>
                <a:lnTo>
                  <a:pt x="60" y="390"/>
                </a:lnTo>
                <a:lnTo>
                  <a:pt x="60" y="390"/>
                </a:lnTo>
                <a:lnTo>
                  <a:pt x="57" y="378"/>
                </a:lnTo>
                <a:lnTo>
                  <a:pt x="57" y="378"/>
                </a:lnTo>
                <a:close/>
                <a:moveTo>
                  <a:pt x="84" y="468"/>
                </a:moveTo>
                <a:lnTo>
                  <a:pt x="84" y="468"/>
                </a:lnTo>
                <a:lnTo>
                  <a:pt x="91" y="463"/>
                </a:lnTo>
                <a:lnTo>
                  <a:pt x="99" y="459"/>
                </a:lnTo>
                <a:lnTo>
                  <a:pt x="99" y="459"/>
                </a:lnTo>
                <a:lnTo>
                  <a:pt x="110" y="454"/>
                </a:lnTo>
                <a:lnTo>
                  <a:pt x="110" y="454"/>
                </a:lnTo>
                <a:lnTo>
                  <a:pt x="97" y="463"/>
                </a:lnTo>
                <a:lnTo>
                  <a:pt x="91" y="468"/>
                </a:lnTo>
                <a:lnTo>
                  <a:pt x="86" y="475"/>
                </a:lnTo>
                <a:lnTo>
                  <a:pt x="86" y="475"/>
                </a:lnTo>
                <a:lnTo>
                  <a:pt x="84" y="468"/>
                </a:lnTo>
                <a:lnTo>
                  <a:pt x="84" y="468"/>
                </a:lnTo>
                <a:close/>
                <a:moveTo>
                  <a:pt x="107" y="478"/>
                </a:moveTo>
                <a:lnTo>
                  <a:pt x="107" y="478"/>
                </a:lnTo>
                <a:lnTo>
                  <a:pt x="98" y="484"/>
                </a:lnTo>
                <a:lnTo>
                  <a:pt x="95" y="485"/>
                </a:lnTo>
                <a:lnTo>
                  <a:pt x="99" y="482"/>
                </a:lnTo>
                <a:lnTo>
                  <a:pt x="99" y="482"/>
                </a:lnTo>
                <a:lnTo>
                  <a:pt x="111" y="471"/>
                </a:lnTo>
                <a:lnTo>
                  <a:pt x="123" y="459"/>
                </a:lnTo>
                <a:lnTo>
                  <a:pt x="123" y="459"/>
                </a:lnTo>
                <a:lnTo>
                  <a:pt x="124" y="458"/>
                </a:lnTo>
                <a:lnTo>
                  <a:pt x="123" y="458"/>
                </a:lnTo>
                <a:lnTo>
                  <a:pt x="122" y="457"/>
                </a:lnTo>
                <a:lnTo>
                  <a:pt x="122" y="457"/>
                </a:lnTo>
                <a:lnTo>
                  <a:pt x="114" y="461"/>
                </a:lnTo>
                <a:lnTo>
                  <a:pt x="104" y="465"/>
                </a:lnTo>
                <a:lnTo>
                  <a:pt x="95" y="469"/>
                </a:lnTo>
                <a:lnTo>
                  <a:pt x="91" y="473"/>
                </a:lnTo>
                <a:lnTo>
                  <a:pt x="88" y="475"/>
                </a:lnTo>
                <a:lnTo>
                  <a:pt x="88" y="475"/>
                </a:lnTo>
                <a:lnTo>
                  <a:pt x="95" y="467"/>
                </a:lnTo>
                <a:lnTo>
                  <a:pt x="103" y="461"/>
                </a:lnTo>
                <a:lnTo>
                  <a:pt x="120" y="450"/>
                </a:lnTo>
                <a:lnTo>
                  <a:pt x="120" y="450"/>
                </a:lnTo>
                <a:lnTo>
                  <a:pt x="120" y="449"/>
                </a:lnTo>
                <a:lnTo>
                  <a:pt x="120" y="448"/>
                </a:lnTo>
                <a:lnTo>
                  <a:pt x="119" y="448"/>
                </a:lnTo>
                <a:lnTo>
                  <a:pt x="119" y="448"/>
                </a:lnTo>
                <a:lnTo>
                  <a:pt x="102" y="455"/>
                </a:lnTo>
                <a:lnTo>
                  <a:pt x="86" y="464"/>
                </a:lnTo>
                <a:lnTo>
                  <a:pt x="86" y="464"/>
                </a:lnTo>
                <a:lnTo>
                  <a:pt x="104" y="452"/>
                </a:lnTo>
                <a:lnTo>
                  <a:pt x="113" y="445"/>
                </a:lnTo>
                <a:lnTo>
                  <a:pt x="122" y="437"/>
                </a:lnTo>
                <a:lnTo>
                  <a:pt x="122" y="437"/>
                </a:lnTo>
                <a:lnTo>
                  <a:pt x="122" y="436"/>
                </a:lnTo>
                <a:lnTo>
                  <a:pt x="122" y="436"/>
                </a:lnTo>
                <a:lnTo>
                  <a:pt x="120" y="435"/>
                </a:lnTo>
                <a:lnTo>
                  <a:pt x="120" y="435"/>
                </a:lnTo>
                <a:lnTo>
                  <a:pt x="110" y="441"/>
                </a:lnTo>
                <a:lnTo>
                  <a:pt x="99" y="446"/>
                </a:lnTo>
                <a:lnTo>
                  <a:pt x="99" y="446"/>
                </a:lnTo>
                <a:lnTo>
                  <a:pt x="91" y="450"/>
                </a:lnTo>
                <a:lnTo>
                  <a:pt x="86" y="453"/>
                </a:lnTo>
                <a:lnTo>
                  <a:pt x="83" y="455"/>
                </a:lnTo>
                <a:lnTo>
                  <a:pt x="83" y="455"/>
                </a:lnTo>
                <a:lnTo>
                  <a:pt x="92" y="446"/>
                </a:lnTo>
                <a:lnTo>
                  <a:pt x="101" y="437"/>
                </a:lnTo>
                <a:lnTo>
                  <a:pt x="122" y="420"/>
                </a:lnTo>
                <a:lnTo>
                  <a:pt x="122" y="420"/>
                </a:lnTo>
                <a:lnTo>
                  <a:pt x="125" y="467"/>
                </a:lnTo>
                <a:lnTo>
                  <a:pt x="125" y="467"/>
                </a:lnTo>
                <a:lnTo>
                  <a:pt x="123" y="467"/>
                </a:lnTo>
                <a:lnTo>
                  <a:pt x="123" y="467"/>
                </a:lnTo>
                <a:lnTo>
                  <a:pt x="107" y="478"/>
                </a:lnTo>
                <a:lnTo>
                  <a:pt x="107" y="478"/>
                </a:lnTo>
                <a:close/>
                <a:moveTo>
                  <a:pt x="79" y="278"/>
                </a:moveTo>
                <a:lnTo>
                  <a:pt x="79" y="278"/>
                </a:lnTo>
                <a:lnTo>
                  <a:pt x="91" y="270"/>
                </a:lnTo>
                <a:lnTo>
                  <a:pt x="103" y="261"/>
                </a:lnTo>
                <a:lnTo>
                  <a:pt x="103" y="261"/>
                </a:lnTo>
                <a:lnTo>
                  <a:pt x="110" y="256"/>
                </a:lnTo>
                <a:lnTo>
                  <a:pt x="111" y="256"/>
                </a:lnTo>
                <a:lnTo>
                  <a:pt x="107" y="259"/>
                </a:lnTo>
                <a:lnTo>
                  <a:pt x="107" y="259"/>
                </a:lnTo>
                <a:lnTo>
                  <a:pt x="91" y="274"/>
                </a:lnTo>
                <a:lnTo>
                  <a:pt x="91" y="274"/>
                </a:lnTo>
                <a:lnTo>
                  <a:pt x="91" y="275"/>
                </a:lnTo>
                <a:lnTo>
                  <a:pt x="91" y="275"/>
                </a:lnTo>
                <a:lnTo>
                  <a:pt x="93" y="276"/>
                </a:lnTo>
                <a:lnTo>
                  <a:pt x="93" y="276"/>
                </a:lnTo>
                <a:lnTo>
                  <a:pt x="110" y="267"/>
                </a:lnTo>
                <a:lnTo>
                  <a:pt x="110" y="267"/>
                </a:lnTo>
                <a:lnTo>
                  <a:pt x="106" y="271"/>
                </a:lnTo>
                <a:lnTo>
                  <a:pt x="103" y="277"/>
                </a:lnTo>
                <a:lnTo>
                  <a:pt x="103" y="277"/>
                </a:lnTo>
                <a:lnTo>
                  <a:pt x="103" y="278"/>
                </a:lnTo>
                <a:lnTo>
                  <a:pt x="104" y="279"/>
                </a:lnTo>
                <a:lnTo>
                  <a:pt x="104" y="279"/>
                </a:lnTo>
                <a:lnTo>
                  <a:pt x="111" y="275"/>
                </a:lnTo>
                <a:lnTo>
                  <a:pt x="112" y="275"/>
                </a:lnTo>
                <a:lnTo>
                  <a:pt x="113" y="276"/>
                </a:lnTo>
                <a:lnTo>
                  <a:pt x="111" y="280"/>
                </a:lnTo>
                <a:lnTo>
                  <a:pt x="111" y="280"/>
                </a:lnTo>
                <a:lnTo>
                  <a:pt x="111" y="281"/>
                </a:lnTo>
                <a:lnTo>
                  <a:pt x="112" y="282"/>
                </a:lnTo>
                <a:lnTo>
                  <a:pt x="113" y="282"/>
                </a:lnTo>
                <a:lnTo>
                  <a:pt x="113" y="281"/>
                </a:lnTo>
                <a:lnTo>
                  <a:pt x="113" y="281"/>
                </a:lnTo>
                <a:lnTo>
                  <a:pt x="116" y="274"/>
                </a:lnTo>
                <a:lnTo>
                  <a:pt x="116" y="274"/>
                </a:lnTo>
                <a:lnTo>
                  <a:pt x="116" y="284"/>
                </a:lnTo>
                <a:lnTo>
                  <a:pt x="116" y="284"/>
                </a:lnTo>
                <a:lnTo>
                  <a:pt x="107" y="282"/>
                </a:lnTo>
                <a:lnTo>
                  <a:pt x="98" y="280"/>
                </a:lnTo>
                <a:lnTo>
                  <a:pt x="89" y="279"/>
                </a:lnTo>
                <a:lnTo>
                  <a:pt x="79" y="278"/>
                </a:lnTo>
                <a:lnTo>
                  <a:pt x="79" y="278"/>
                </a:lnTo>
                <a:close/>
                <a:moveTo>
                  <a:pt x="115" y="143"/>
                </a:moveTo>
                <a:lnTo>
                  <a:pt x="115" y="143"/>
                </a:lnTo>
                <a:lnTo>
                  <a:pt x="104" y="153"/>
                </a:lnTo>
                <a:lnTo>
                  <a:pt x="104" y="153"/>
                </a:lnTo>
                <a:lnTo>
                  <a:pt x="86" y="165"/>
                </a:lnTo>
                <a:lnTo>
                  <a:pt x="68" y="178"/>
                </a:lnTo>
                <a:lnTo>
                  <a:pt x="68" y="178"/>
                </a:lnTo>
                <a:lnTo>
                  <a:pt x="45" y="196"/>
                </a:lnTo>
                <a:lnTo>
                  <a:pt x="45" y="196"/>
                </a:lnTo>
                <a:lnTo>
                  <a:pt x="30" y="207"/>
                </a:lnTo>
                <a:lnTo>
                  <a:pt x="30" y="207"/>
                </a:lnTo>
                <a:lnTo>
                  <a:pt x="22" y="212"/>
                </a:lnTo>
                <a:lnTo>
                  <a:pt x="22" y="212"/>
                </a:lnTo>
                <a:lnTo>
                  <a:pt x="28" y="206"/>
                </a:lnTo>
                <a:lnTo>
                  <a:pt x="28" y="206"/>
                </a:lnTo>
                <a:lnTo>
                  <a:pt x="38" y="196"/>
                </a:lnTo>
                <a:lnTo>
                  <a:pt x="49" y="186"/>
                </a:lnTo>
                <a:lnTo>
                  <a:pt x="58" y="175"/>
                </a:lnTo>
                <a:lnTo>
                  <a:pt x="69" y="166"/>
                </a:lnTo>
                <a:lnTo>
                  <a:pt x="69" y="166"/>
                </a:lnTo>
                <a:lnTo>
                  <a:pt x="81" y="155"/>
                </a:lnTo>
                <a:lnTo>
                  <a:pt x="92" y="142"/>
                </a:lnTo>
                <a:lnTo>
                  <a:pt x="103" y="130"/>
                </a:lnTo>
                <a:lnTo>
                  <a:pt x="115" y="120"/>
                </a:lnTo>
                <a:lnTo>
                  <a:pt x="115" y="120"/>
                </a:lnTo>
                <a:lnTo>
                  <a:pt x="115" y="143"/>
                </a:lnTo>
                <a:lnTo>
                  <a:pt x="115" y="143"/>
                </a:lnTo>
                <a:close/>
                <a:moveTo>
                  <a:pt x="113" y="98"/>
                </a:moveTo>
                <a:lnTo>
                  <a:pt x="113" y="98"/>
                </a:lnTo>
                <a:lnTo>
                  <a:pt x="101" y="107"/>
                </a:lnTo>
                <a:lnTo>
                  <a:pt x="89" y="116"/>
                </a:lnTo>
                <a:lnTo>
                  <a:pt x="67" y="136"/>
                </a:lnTo>
                <a:lnTo>
                  <a:pt x="67" y="136"/>
                </a:lnTo>
                <a:lnTo>
                  <a:pt x="54" y="148"/>
                </a:lnTo>
                <a:lnTo>
                  <a:pt x="40" y="159"/>
                </a:lnTo>
                <a:lnTo>
                  <a:pt x="28" y="170"/>
                </a:lnTo>
                <a:lnTo>
                  <a:pt x="17" y="181"/>
                </a:lnTo>
                <a:lnTo>
                  <a:pt x="17" y="181"/>
                </a:lnTo>
                <a:lnTo>
                  <a:pt x="40" y="154"/>
                </a:lnTo>
                <a:lnTo>
                  <a:pt x="53" y="140"/>
                </a:lnTo>
                <a:lnTo>
                  <a:pt x="65" y="127"/>
                </a:lnTo>
                <a:lnTo>
                  <a:pt x="65" y="127"/>
                </a:lnTo>
                <a:lnTo>
                  <a:pt x="89" y="107"/>
                </a:lnTo>
                <a:lnTo>
                  <a:pt x="101" y="96"/>
                </a:lnTo>
                <a:lnTo>
                  <a:pt x="112" y="85"/>
                </a:lnTo>
                <a:lnTo>
                  <a:pt x="112" y="85"/>
                </a:lnTo>
                <a:lnTo>
                  <a:pt x="112" y="84"/>
                </a:lnTo>
                <a:lnTo>
                  <a:pt x="112" y="84"/>
                </a:lnTo>
                <a:lnTo>
                  <a:pt x="114" y="97"/>
                </a:lnTo>
                <a:lnTo>
                  <a:pt x="114" y="97"/>
                </a:lnTo>
                <a:lnTo>
                  <a:pt x="113" y="98"/>
                </a:lnTo>
                <a:lnTo>
                  <a:pt x="113" y="98"/>
                </a:lnTo>
                <a:close/>
                <a:moveTo>
                  <a:pt x="112" y="84"/>
                </a:moveTo>
                <a:lnTo>
                  <a:pt x="112" y="84"/>
                </a:lnTo>
                <a:lnTo>
                  <a:pt x="111" y="83"/>
                </a:lnTo>
                <a:lnTo>
                  <a:pt x="110" y="83"/>
                </a:lnTo>
                <a:lnTo>
                  <a:pt x="110" y="83"/>
                </a:lnTo>
                <a:lnTo>
                  <a:pt x="104" y="87"/>
                </a:lnTo>
                <a:lnTo>
                  <a:pt x="98" y="91"/>
                </a:lnTo>
                <a:lnTo>
                  <a:pt x="87" y="101"/>
                </a:lnTo>
                <a:lnTo>
                  <a:pt x="76" y="111"/>
                </a:lnTo>
                <a:lnTo>
                  <a:pt x="64" y="121"/>
                </a:lnTo>
                <a:lnTo>
                  <a:pt x="64" y="121"/>
                </a:lnTo>
                <a:lnTo>
                  <a:pt x="55" y="128"/>
                </a:lnTo>
                <a:lnTo>
                  <a:pt x="46" y="136"/>
                </a:lnTo>
                <a:lnTo>
                  <a:pt x="46" y="136"/>
                </a:lnTo>
                <a:lnTo>
                  <a:pt x="56" y="125"/>
                </a:lnTo>
                <a:lnTo>
                  <a:pt x="56" y="125"/>
                </a:lnTo>
                <a:lnTo>
                  <a:pt x="62" y="118"/>
                </a:lnTo>
                <a:lnTo>
                  <a:pt x="69" y="112"/>
                </a:lnTo>
                <a:lnTo>
                  <a:pt x="82" y="100"/>
                </a:lnTo>
                <a:lnTo>
                  <a:pt x="82" y="100"/>
                </a:lnTo>
                <a:lnTo>
                  <a:pt x="110" y="73"/>
                </a:lnTo>
                <a:lnTo>
                  <a:pt x="110" y="73"/>
                </a:lnTo>
                <a:lnTo>
                  <a:pt x="112" y="84"/>
                </a:lnTo>
                <a:lnTo>
                  <a:pt x="112" y="84"/>
                </a:lnTo>
                <a:close/>
                <a:moveTo>
                  <a:pt x="77" y="98"/>
                </a:moveTo>
                <a:lnTo>
                  <a:pt x="77" y="98"/>
                </a:lnTo>
                <a:lnTo>
                  <a:pt x="58" y="114"/>
                </a:lnTo>
                <a:lnTo>
                  <a:pt x="37" y="130"/>
                </a:lnTo>
                <a:lnTo>
                  <a:pt x="37" y="130"/>
                </a:lnTo>
                <a:lnTo>
                  <a:pt x="53" y="115"/>
                </a:lnTo>
                <a:lnTo>
                  <a:pt x="53" y="115"/>
                </a:lnTo>
                <a:lnTo>
                  <a:pt x="77" y="91"/>
                </a:lnTo>
                <a:lnTo>
                  <a:pt x="88" y="79"/>
                </a:lnTo>
                <a:lnTo>
                  <a:pt x="99" y="66"/>
                </a:lnTo>
                <a:lnTo>
                  <a:pt x="99" y="66"/>
                </a:lnTo>
                <a:lnTo>
                  <a:pt x="99" y="64"/>
                </a:lnTo>
                <a:lnTo>
                  <a:pt x="98" y="63"/>
                </a:lnTo>
                <a:lnTo>
                  <a:pt x="97" y="63"/>
                </a:lnTo>
                <a:lnTo>
                  <a:pt x="97" y="63"/>
                </a:lnTo>
                <a:lnTo>
                  <a:pt x="85" y="72"/>
                </a:lnTo>
                <a:lnTo>
                  <a:pt x="74" y="80"/>
                </a:lnTo>
                <a:lnTo>
                  <a:pt x="52" y="97"/>
                </a:lnTo>
                <a:lnTo>
                  <a:pt x="52" y="97"/>
                </a:lnTo>
                <a:lnTo>
                  <a:pt x="30" y="115"/>
                </a:lnTo>
                <a:lnTo>
                  <a:pt x="30" y="115"/>
                </a:lnTo>
                <a:lnTo>
                  <a:pt x="15" y="126"/>
                </a:lnTo>
                <a:lnTo>
                  <a:pt x="15" y="126"/>
                </a:lnTo>
                <a:lnTo>
                  <a:pt x="13" y="128"/>
                </a:lnTo>
                <a:lnTo>
                  <a:pt x="19" y="123"/>
                </a:lnTo>
                <a:lnTo>
                  <a:pt x="19" y="123"/>
                </a:lnTo>
                <a:lnTo>
                  <a:pt x="41" y="103"/>
                </a:lnTo>
                <a:lnTo>
                  <a:pt x="53" y="94"/>
                </a:lnTo>
                <a:lnTo>
                  <a:pt x="65" y="85"/>
                </a:lnTo>
                <a:lnTo>
                  <a:pt x="65" y="85"/>
                </a:lnTo>
                <a:lnTo>
                  <a:pt x="75" y="78"/>
                </a:lnTo>
                <a:lnTo>
                  <a:pt x="84" y="70"/>
                </a:lnTo>
                <a:lnTo>
                  <a:pt x="93" y="61"/>
                </a:lnTo>
                <a:lnTo>
                  <a:pt x="97" y="57"/>
                </a:lnTo>
                <a:lnTo>
                  <a:pt x="100" y="52"/>
                </a:lnTo>
                <a:lnTo>
                  <a:pt x="100" y="52"/>
                </a:lnTo>
                <a:lnTo>
                  <a:pt x="100" y="51"/>
                </a:lnTo>
                <a:lnTo>
                  <a:pt x="100" y="50"/>
                </a:lnTo>
                <a:lnTo>
                  <a:pt x="98" y="50"/>
                </a:lnTo>
                <a:lnTo>
                  <a:pt x="98" y="50"/>
                </a:lnTo>
                <a:lnTo>
                  <a:pt x="89" y="58"/>
                </a:lnTo>
                <a:lnTo>
                  <a:pt x="78" y="66"/>
                </a:lnTo>
                <a:lnTo>
                  <a:pt x="67" y="73"/>
                </a:lnTo>
                <a:lnTo>
                  <a:pt x="57" y="81"/>
                </a:lnTo>
                <a:lnTo>
                  <a:pt x="57" y="81"/>
                </a:lnTo>
                <a:lnTo>
                  <a:pt x="44" y="90"/>
                </a:lnTo>
                <a:lnTo>
                  <a:pt x="33" y="101"/>
                </a:lnTo>
                <a:lnTo>
                  <a:pt x="33" y="101"/>
                </a:lnTo>
                <a:lnTo>
                  <a:pt x="21" y="110"/>
                </a:lnTo>
                <a:lnTo>
                  <a:pt x="21" y="110"/>
                </a:lnTo>
                <a:lnTo>
                  <a:pt x="17" y="114"/>
                </a:lnTo>
                <a:lnTo>
                  <a:pt x="10" y="120"/>
                </a:lnTo>
                <a:lnTo>
                  <a:pt x="10" y="120"/>
                </a:lnTo>
                <a:lnTo>
                  <a:pt x="10" y="119"/>
                </a:lnTo>
                <a:lnTo>
                  <a:pt x="10" y="119"/>
                </a:lnTo>
                <a:lnTo>
                  <a:pt x="11" y="118"/>
                </a:lnTo>
                <a:lnTo>
                  <a:pt x="11" y="118"/>
                </a:lnTo>
                <a:lnTo>
                  <a:pt x="20" y="108"/>
                </a:lnTo>
                <a:lnTo>
                  <a:pt x="30" y="98"/>
                </a:lnTo>
                <a:lnTo>
                  <a:pt x="50" y="79"/>
                </a:lnTo>
                <a:lnTo>
                  <a:pt x="50" y="79"/>
                </a:lnTo>
                <a:lnTo>
                  <a:pt x="73" y="58"/>
                </a:lnTo>
                <a:lnTo>
                  <a:pt x="97" y="39"/>
                </a:lnTo>
                <a:lnTo>
                  <a:pt x="97" y="39"/>
                </a:lnTo>
                <a:lnTo>
                  <a:pt x="97" y="38"/>
                </a:lnTo>
                <a:lnTo>
                  <a:pt x="97" y="38"/>
                </a:lnTo>
                <a:lnTo>
                  <a:pt x="101" y="45"/>
                </a:lnTo>
                <a:lnTo>
                  <a:pt x="104" y="53"/>
                </a:lnTo>
                <a:lnTo>
                  <a:pt x="109" y="71"/>
                </a:lnTo>
                <a:lnTo>
                  <a:pt x="109" y="71"/>
                </a:lnTo>
                <a:lnTo>
                  <a:pt x="100" y="76"/>
                </a:lnTo>
                <a:lnTo>
                  <a:pt x="92" y="83"/>
                </a:lnTo>
                <a:lnTo>
                  <a:pt x="77" y="98"/>
                </a:lnTo>
                <a:lnTo>
                  <a:pt x="77" y="98"/>
                </a:lnTo>
                <a:close/>
                <a:moveTo>
                  <a:pt x="38" y="88"/>
                </a:moveTo>
                <a:lnTo>
                  <a:pt x="38" y="88"/>
                </a:lnTo>
                <a:lnTo>
                  <a:pt x="24" y="102"/>
                </a:lnTo>
                <a:lnTo>
                  <a:pt x="17" y="109"/>
                </a:lnTo>
                <a:lnTo>
                  <a:pt x="10" y="116"/>
                </a:lnTo>
                <a:lnTo>
                  <a:pt x="10" y="116"/>
                </a:lnTo>
                <a:lnTo>
                  <a:pt x="9" y="107"/>
                </a:lnTo>
                <a:lnTo>
                  <a:pt x="9" y="107"/>
                </a:lnTo>
                <a:lnTo>
                  <a:pt x="29" y="92"/>
                </a:lnTo>
                <a:lnTo>
                  <a:pt x="50" y="77"/>
                </a:lnTo>
                <a:lnTo>
                  <a:pt x="50" y="77"/>
                </a:lnTo>
                <a:lnTo>
                  <a:pt x="38" y="88"/>
                </a:lnTo>
                <a:lnTo>
                  <a:pt x="38" y="88"/>
                </a:lnTo>
                <a:close/>
                <a:moveTo>
                  <a:pt x="9" y="90"/>
                </a:moveTo>
                <a:lnTo>
                  <a:pt x="9" y="90"/>
                </a:lnTo>
                <a:lnTo>
                  <a:pt x="30" y="75"/>
                </a:lnTo>
                <a:lnTo>
                  <a:pt x="52" y="58"/>
                </a:lnTo>
                <a:lnTo>
                  <a:pt x="52" y="58"/>
                </a:lnTo>
                <a:lnTo>
                  <a:pt x="63" y="49"/>
                </a:lnTo>
                <a:lnTo>
                  <a:pt x="63" y="49"/>
                </a:lnTo>
                <a:lnTo>
                  <a:pt x="49" y="61"/>
                </a:lnTo>
                <a:lnTo>
                  <a:pt x="34" y="74"/>
                </a:lnTo>
                <a:lnTo>
                  <a:pt x="21" y="87"/>
                </a:lnTo>
                <a:lnTo>
                  <a:pt x="15" y="94"/>
                </a:lnTo>
                <a:lnTo>
                  <a:pt x="9" y="102"/>
                </a:lnTo>
                <a:lnTo>
                  <a:pt x="9" y="102"/>
                </a:lnTo>
                <a:lnTo>
                  <a:pt x="9" y="90"/>
                </a:lnTo>
                <a:lnTo>
                  <a:pt x="9" y="90"/>
                </a:lnTo>
                <a:close/>
                <a:moveTo>
                  <a:pt x="10" y="75"/>
                </a:moveTo>
                <a:lnTo>
                  <a:pt x="10" y="75"/>
                </a:lnTo>
                <a:lnTo>
                  <a:pt x="25" y="63"/>
                </a:lnTo>
                <a:lnTo>
                  <a:pt x="39" y="51"/>
                </a:lnTo>
                <a:lnTo>
                  <a:pt x="39" y="51"/>
                </a:lnTo>
                <a:lnTo>
                  <a:pt x="51" y="42"/>
                </a:lnTo>
                <a:lnTo>
                  <a:pt x="62" y="33"/>
                </a:lnTo>
                <a:lnTo>
                  <a:pt x="62" y="33"/>
                </a:lnTo>
                <a:lnTo>
                  <a:pt x="70" y="28"/>
                </a:lnTo>
                <a:lnTo>
                  <a:pt x="70" y="28"/>
                </a:lnTo>
                <a:lnTo>
                  <a:pt x="72" y="26"/>
                </a:lnTo>
                <a:lnTo>
                  <a:pt x="72" y="26"/>
                </a:lnTo>
                <a:lnTo>
                  <a:pt x="69" y="29"/>
                </a:lnTo>
                <a:lnTo>
                  <a:pt x="69" y="29"/>
                </a:lnTo>
                <a:lnTo>
                  <a:pt x="33" y="63"/>
                </a:lnTo>
                <a:lnTo>
                  <a:pt x="33" y="63"/>
                </a:lnTo>
                <a:lnTo>
                  <a:pt x="20" y="74"/>
                </a:lnTo>
                <a:lnTo>
                  <a:pt x="15" y="79"/>
                </a:lnTo>
                <a:lnTo>
                  <a:pt x="9" y="85"/>
                </a:lnTo>
                <a:lnTo>
                  <a:pt x="9" y="85"/>
                </a:lnTo>
                <a:lnTo>
                  <a:pt x="10" y="75"/>
                </a:lnTo>
                <a:lnTo>
                  <a:pt x="10" y="75"/>
                </a:lnTo>
                <a:close/>
                <a:moveTo>
                  <a:pt x="12" y="61"/>
                </a:moveTo>
                <a:lnTo>
                  <a:pt x="12" y="61"/>
                </a:lnTo>
                <a:lnTo>
                  <a:pt x="27" y="50"/>
                </a:lnTo>
                <a:lnTo>
                  <a:pt x="27" y="50"/>
                </a:lnTo>
                <a:lnTo>
                  <a:pt x="11" y="69"/>
                </a:lnTo>
                <a:lnTo>
                  <a:pt x="11" y="69"/>
                </a:lnTo>
                <a:lnTo>
                  <a:pt x="11" y="64"/>
                </a:lnTo>
                <a:lnTo>
                  <a:pt x="11" y="64"/>
                </a:lnTo>
                <a:lnTo>
                  <a:pt x="12" y="61"/>
                </a:lnTo>
                <a:lnTo>
                  <a:pt x="12" y="61"/>
                </a:lnTo>
                <a:close/>
                <a:moveTo>
                  <a:pt x="16" y="45"/>
                </a:moveTo>
                <a:lnTo>
                  <a:pt x="16" y="45"/>
                </a:lnTo>
                <a:lnTo>
                  <a:pt x="24" y="37"/>
                </a:lnTo>
                <a:lnTo>
                  <a:pt x="33" y="29"/>
                </a:lnTo>
                <a:lnTo>
                  <a:pt x="33" y="29"/>
                </a:lnTo>
                <a:lnTo>
                  <a:pt x="44" y="20"/>
                </a:lnTo>
                <a:lnTo>
                  <a:pt x="44" y="20"/>
                </a:lnTo>
                <a:lnTo>
                  <a:pt x="51" y="14"/>
                </a:lnTo>
                <a:lnTo>
                  <a:pt x="44" y="21"/>
                </a:lnTo>
                <a:lnTo>
                  <a:pt x="44" y="21"/>
                </a:lnTo>
                <a:lnTo>
                  <a:pt x="37" y="29"/>
                </a:lnTo>
                <a:lnTo>
                  <a:pt x="29" y="36"/>
                </a:lnTo>
                <a:lnTo>
                  <a:pt x="14" y="52"/>
                </a:lnTo>
                <a:lnTo>
                  <a:pt x="14" y="52"/>
                </a:lnTo>
                <a:lnTo>
                  <a:pt x="16" y="45"/>
                </a:lnTo>
                <a:lnTo>
                  <a:pt x="16" y="45"/>
                </a:lnTo>
                <a:close/>
                <a:moveTo>
                  <a:pt x="42" y="322"/>
                </a:moveTo>
                <a:lnTo>
                  <a:pt x="42" y="322"/>
                </a:lnTo>
                <a:lnTo>
                  <a:pt x="52" y="317"/>
                </a:lnTo>
                <a:lnTo>
                  <a:pt x="62" y="313"/>
                </a:lnTo>
                <a:lnTo>
                  <a:pt x="72" y="309"/>
                </a:lnTo>
                <a:lnTo>
                  <a:pt x="82" y="307"/>
                </a:lnTo>
                <a:lnTo>
                  <a:pt x="82" y="307"/>
                </a:lnTo>
                <a:lnTo>
                  <a:pt x="73" y="312"/>
                </a:lnTo>
                <a:lnTo>
                  <a:pt x="63" y="318"/>
                </a:lnTo>
                <a:lnTo>
                  <a:pt x="44" y="331"/>
                </a:lnTo>
                <a:lnTo>
                  <a:pt x="44" y="331"/>
                </a:lnTo>
                <a:lnTo>
                  <a:pt x="43" y="326"/>
                </a:lnTo>
                <a:lnTo>
                  <a:pt x="43" y="326"/>
                </a:lnTo>
                <a:lnTo>
                  <a:pt x="42" y="322"/>
                </a:lnTo>
                <a:lnTo>
                  <a:pt x="42" y="322"/>
                </a:lnTo>
                <a:close/>
                <a:moveTo>
                  <a:pt x="152" y="622"/>
                </a:moveTo>
                <a:lnTo>
                  <a:pt x="152" y="622"/>
                </a:lnTo>
                <a:lnTo>
                  <a:pt x="146" y="617"/>
                </a:lnTo>
                <a:lnTo>
                  <a:pt x="141" y="612"/>
                </a:lnTo>
                <a:lnTo>
                  <a:pt x="141" y="612"/>
                </a:lnTo>
                <a:lnTo>
                  <a:pt x="133" y="608"/>
                </a:lnTo>
                <a:lnTo>
                  <a:pt x="125" y="605"/>
                </a:lnTo>
                <a:lnTo>
                  <a:pt x="109" y="601"/>
                </a:lnTo>
                <a:lnTo>
                  <a:pt x="109" y="601"/>
                </a:lnTo>
                <a:lnTo>
                  <a:pt x="105" y="563"/>
                </a:lnTo>
                <a:lnTo>
                  <a:pt x="104" y="543"/>
                </a:lnTo>
                <a:lnTo>
                  <a:pt x="104" y="525"/>
                </a:lnTo>
                <a:lnTo>
                  <a:pt x="104" y="525"/>
                </a:lnTo>
                <a:lnTo>
                  <a:pt x="117" y="520"/>
                </a:lnTo>
                <a:lnTo>
                  <a:pt x="130" y="516"/>
                </a:lnTo>
                <a:lnTo>
                  <a:pt x="130" y="516"/>
                </a:lnTo>
                <a:lnTo>
                  <a:pt x="139" y="534"/>
                </a:lnTo>
                <a:lnTo>
                  <a:pt x="149" y="553"/>
                </a:lnTo>
                <a:lnTo>
                  <a:pt x="159" y="570"/>
                </a:lnTo>
                <a:lnTo>
                  <a:pt x="167" y="589"/>
                </a:lnTo>
                <a:lnTo>
                  <a:pt x="167" y="589"/>
                </a:lnTo>
                <a:lnTo>
                  <a:pt x="163" y="591"/>
                </a:lnTo>
                <a:lnTo>
                  <a:pt x="160" y="595"/>
                </a:lnTo>
                <a:lnTo>
                  <a:pt x="157" y="599"/>
                </a:lnTo>
                <a:lnTo>
                  <a:pt x="155" y="603"/>
                </a:lnTo>
                <a:lnTo>
                  <a:pt x="153" y="612"/>
                </a:lnTo>
                <a:lnTo>
                  <a:pt x="152" y="622"/>
                </a:lnTo>
                <a:lnTo>
                  <a:pt x="152" y="622"/>
                </a:lnTo>
                <a:close/>
                <a:moveTo>
                  <a:pt x="130" y="507"/>
                </a:moveTo>
                <a:lnTo>
                  <a:pt x="130" y="507"/>
                </a:lnTo>
                <a:lnTo>
                  <a:pt x="126" y="508"/>
                </a:lnTo>
                <a:lnTo>
                  <a:pt x="126" y="508"/>
                </a:lnTo>
                <a:lnTo>
                  <a:pt x="126" y="506"/>
                </a:lnTo>
                <a:lnTo>
                  <a:pt x="125" y="506"/>
                </a:lnTo>
                <a:lnTo>
                  <a:pt x="125" y="506"/>
                </a:lnTo>
                <a:lnTo>
                  <a:pt x="117" y="510"/>
                </a:lnTo>
                <a:lnTo>
                  <a:pt x="117" y="510"/>
                </a:lnTo>
                <a:lnTo>
                  <a:pt x="115" y="511"/>
                </a:lnTo>
                <a:lnTo>
                  <a:pt x="115" y="511"/>
                </a:lnTo>
                <a:lnTo>
                  <a:pt x="117" y="510"/>
                </a:lnTo>
                <a:lnTo>
                  <a:pt x="117" y="510"/>
                </a:lnTo>
                <a:lnTo>
                  <a:pt x="122" y="506"/>
                </a:lnTo>
                <a:lnTo>
                  <a:pt x="126" y="502"/>
                </a:lnTo>
                <a:lnTo>
                  <a:pt x="126" y="502"/>
                </a:lnTo>
                <a:lnTo>
                  <a:pt x="126" y="501"/>
                </a:lnTo>
                <a:lnTo>
                  <a:pt x="125" y="500"/>
                </a:lnTo>
                <a:lnTo>
                  <a:pt x="125" y="500"/>
                </a:lnTo>
                <a:lnTo>
                  <a:pt x="112" y="504"/>
                </a:lnTo>
                <a:lnTo>
                  <a:pt x="106" y="507"/>
                </a:lnTo>
                <a:lnTo>
                  <a:pt x="101" y="511"/>
                </a:lnTo>
                <a:lnTo>
                  <a:pt x="101" y="511"/>
                </a:lnTo>
                <a:lnTo>
                  <a:pt x="106" y="505"/>
                </a:lnTo>
                <a:lnTo>
                  <a:pt x="112" y="501"/>
                </a:lnTo>
                <a:lnTo>
                  <a:pt x="125" y="492"/>
                </a:lnTo>
                <a:lnTo>
                  <a:pt x="125" y="492"/>
                </a:lnTo>
                <a:lnTo>
                  <a:pt x="125" y="491"/>
                </a:lnTo>
                <a:lnTo>
                  <a:pt x="125" y="491"/>
                </a:lnTo>
                <a:lnTo>
                  <a:pt x="123" y="490"/>
                </a:lnTo>
                <a:lnTo>
                  <a:pt x="123" y="490"/>
                </a:lnTo>
                <a:lnTo>
                  <a:pt x="109" y="497"/>
                </a:lnTo>
                <a:lnTo>
                  <a:pt x="109" y="497"/>
                </a:lnTo>
                <a:lnTo>
                  <a:pt x="100" y="502"/>
                </a:lnTo>
                <a:lnTo>
                  <a:pt x="99" y="502"/>
                </a:lnTo>
                <a:lnTo>
                  <a:pt x="99" y="502"/>
                </a:lnTo>
                <a:lnTo>
                  <a:pt x="105" y="497"/>
                </a:lnTo>
                <a:lnTo>
                  <a:pt x="105" y="497"/>
                </a:lnTo>
                <a:lnTo>
                  <a:pt x="115" y="490"/>
                </a:lnTo>
                <a:lnTo>
                  <a:pt x="120" y="486"/>
                </a:lnTo>
                <a:lnTo>
                  <a:pt x="125" y="482"/>
                </a:lnTo>
                <a:lnTo>
                  <a:pt x="125" y="482"/>
                </a:lnTo>
                <a:lnTo>
                  <a:pt x="125" y="480"/>
                </a:lnTo>
                <a:lnTo>
                  <a:pt x="124" y="480"/>
                </a:lnTo>
                <a:lnTo>
                  <a:pt x="124" y="480"/>
                </a:lnTo>
                <a:lnTo>
                  <a:pt x="111" y="485"/>
                </a:lnTo>
                <a:lnTo>
                  <a:pt x="104" y="488"/>
                </a:lnTo>
                <a:lnTo>
                  <a:pt x="99" y="492"/>
                </a:lnTo>
                <a:lnTo>
                  <a:pt x="99" y="492"/>
                </a:lnTo>
                <a:lnTo>
                  <a:pt x="105" y="487"/>
                </a:lnTo>
                <a:lnTo>
                  <a:pt x="112" y="482"/>
                </a:lnTo>
                <a:lnTo>
                  <a:pt x="119" y="476"/>
                </a:lnTo>
                <a:lnTo>
                  <a:pt x="125" y="469"/>
                </a:lnTo>
                <a:lnTo>
                  <a:pt x="125" y="469"/>
                </a:lnTo>
                <a:lnTo>
                  <a:pt x="130" y="507"/>
                </a:lnTo>
                <a:lnTo>
                  <a:pt x="130" y="507"/>
                </a:lnTo>
                <a:close/>
                <a:moveTo>
                  <a:pt x="97" y="37"/>
                </a:moveTo>
                <a:lnTo>
                  <a:pt x="97" y="37"/>
                </a:lnTo>
                <a:lnTo>
                  <a:pt x="97" y="37"/>
                </a:lnTo>
                <a:lnTo>
                  <a:pt x="96" y="37"/>
                </a:lnTo>
                <a:lnTo>
                  <a:pt x="96" y="37"/>
                </a:lnTo>
                <a:lnTo>
                  <a:pt x="74" y="53"/>
                </a:lnTo>
                <a:lnTo>
                  <a:pt x="53" y="71"/>
                </a:lnTo>
                <a:lnTo>
                  <a:pt x="53" y="71"/>
                </a:lnTo>
                <a:lnTo>
                  <a:pt x="28" y="91"/>
                </a:lnTo>
                <a:lnTo>
                  <a:pt x="28" y="91"/>
                </a:lnTo>
                <a:lnTo>
                  <a:pt x="15" y="100"/>
                </a:lnTo>
                <a:lnTo>
                  <a:pt x="15" y="100"/>
                </a:lnTo>
                <a:lnTo>
                  <a:pt x="11" y="104"/>
                </a:lnTo>
                <a:lnTo>
                  <a:pt x="12" y="101"/>
                </a:lnTo>
                <a:lnTo>
                  <a:pt x="12" y="101"/>
                </a:lnTo>
                <a:lnTo>
                  <a:pt x="20" y="91"/>
                </a:lnTo>
                <a:lnTo>
                  <a:pt x="28" y="82"/>
                </a:lnTo>
                <a:lnTo>
                  <a:pt x="37" y="74"/>
                </a:lnTo>
                <a:lnTo>
                  <a:pt x="46" y="66"/>
                </a:lnTo>
                <a:lnTo>
                  <a:pt x="66" y="49"/>
                </a:lnTo>
                <a:lnTo>
                  <a:pt x="84" y="33"/>
                </a:lnTo>
                <a:lnTo>
                  <a:pt x="84" y="33"/>
                </a:lnTo>
                <a:lnTo>
                  <a:pt x="86" y="32"/>
                </a:lnTo>
                <a:lnTo>
                  <a:pt x="86" y="32"/>
                </a:lnTo>
                <a:lnTo>
                  <a:pt x="90" y="27"/>
                </a:lnTo>
                <a:lnTo>
                  <a:pt x="90" y="27"/>
                </a:lnTo>
                <a:lnTo>
                  <a:pt x="90" y="27"/>
                </a:lnTo>
                <a:lnTo>
                  <a:pt x="90" y="27"/>
                </a:lnTo>
                <a:lnTo>
                  <a:pt x="97" y="37"/>
                </a:lnTo>
                <a:lnTo>
                  <a:pt x="97" y="37"/>
                </a:lnTo>
                <a:close/>
                <a:moveTo>
                  <a:pt x="76" y="15"/>
                </a:moveTo>
                <a:lnTo>
                  <a:pt x="76" y="15"/>
                </a:lnTo>
                <a:lnTo>
                  <a:pt x="83" y="20"/>
                </a:lnTo>
                <a:lnTo>
                  <a:pt x="89" y="26"/>
                </a:lnTo>
                <a:lnTo>
                  <a:pt x="89" y="26"/>
                </a:lnTo>
                <a:lnTo>
                  <a:pt x="88" y="26"/>
                </a:lnTo>
                <a:lnTo>
                  <a:pt x="88" y="26"/>
                </a:lnTo>
                <a:lnTo>
                  <a:pt x="68" y="43"/>
                </a:lnTo>
                <a:lnTo>
                  <a:pt x="46" y="59"/>
                </a:lnTo>
                <a:lnTo>
                  <a:pt x="46" y="59"/>
                </a:lnTo>
                <a:lnTo>
                  <a:pt x="28" y="74"/>
                </a:lnTo>
                <a:lnTo>
                  <a:pt x="28" y="74"/>
                </a:lnTo>
                <a:lnTo>
                  <a:pt x="19" y="80"/>
                </a:lnTo>
                <a:lnTo>
                  <a:pt x="19" y="80"/>
                </a:lnTo>
                <a:lnTo>
                  <a:pt x="14" y="84"/>
                </a:lnTo>
                <a:lnTo>
                  <a:pt x="11" y="86"/>
                </a:lnTo>
                <a:lnTo>
                  <a:pt x="12" y="84"/>
                </a:lnTo>
                <a:lnTo>
                  <a:pt x="12" y="84"/>
                </a:lnTo>
                <a:lnTo>
                  <a:pt x="19" y="78"/>
                </a:lnTo>
                <a:lnTo>
                  <a:pt x="26" y="72"/>
                </a:lnTo>
                <a:lnTo>
                  <a:pt x="33" y="66"/>
                </a:lnTo>
                <a:lnTo>
                  <a:pt x="39" y="59"/>
                </a:lnTo>
                <a:lnTo>
                  <a:pt x="39" y="59"/>
                </a:lnTo>
                <a:lnTo>
                  <a:pt x="59" y="41"/>
                </a:lnTo>
                <a:lnTo>
                  <a:pt x="78" y="23"/>
                </a:lnTo>
                <a:lnTo>
                  <a:pt x="78" y="23"/>
                </a:lnTo>
                <a:lnTo>
                  <a:pt x="79" y="22"/>
                </a:lnTo>
                <a:lnTo>
                  <a:pt x="78" y="21"/>
                </a:lnTo>
                <a:lnTo>
                  <a:pt x="78" y="21"/>
                </a:lnTo>
                <a:lnTo>
                  <a:pt x="77" y="21"/>
                </a:lnTo>
                <a:lnTo>
                  <a:pt x="77" y="21"/>
                </a:lnTo>
                <a:lnTo>
                  <a:pt x="68" y="27"/>
                </a:lnTo>
                <a:lnTo>
                  <a:pt x="60" y="32"/>
                </a:lnTo>
                <a:lnTo>
                  <a:pt x="42" y="45"/>
                </a:lnTo>
                <a:lnTo>
                  <a:pt x="26" y="58"/>
                </a:lnTo>
                <a:lnTo>
                  <a:pt x="10" y="72"/>
                </a:lnTo>
                <a:lnTo>
                  <a:pt x="10" y="72"/>
                </a:lnTo>
                <a:lnTo>
                  <a:pt x="10" y="72"/>
                </a:lnTo>
                <a:lnTo>
                  <a:pt x="10" y="72"/>
                </a:lnTo>
                <a:lnTo>
                  <a:pt x="16" y="67"/>
                </a:lnTo>
                <a:lnTo>
                  <a:pt x="22" y="59"/>
                </a:lnTo>
                <a:lnTo>
                  <a:pt x="35" y="45"/>
                </a:lnTo>
                <a:lnTo>
                  <a:pt x="35" y="45"/>
                </a:lnTo>
                <a:lnTo>
                  <a:pt x="58" y="26"/>
                </a:lnTo>
                <a:lnTo>
                  <a:pt x="58" y="26"/>
                </a:lnTo>
                <a:lnTo>
                  <a:pt x="63" y="23"/>
                </a:lnTo>
                <a:lnTo>
                  <a:pt x="64" y="22"/>
                </a:lnTo>
                <a:lnTo>
                  <a:pt x="64" y="20"/>
                </a:lnTo>
                <a:lnTo>
                  <a:pt x="64" y="20"/>
                </a:lnTo>
                <a:lnTo>
                  <a:pt x="68" y="17"/>
                </a:lnTo>
                <a:lnTo>
                  <a:pt x="68" y="17"/>
                </a:lnTo>
                <a:lnTo>
                  <a:pt x="68" y="16"/>
                </a:lnTo>
                <a:lnTo>
                  <a:pt x="68" y="16"/>
                </a:lnTo>
                <a:lnTo>
                  <a:pt x="68" y="15"/>
                </a:lnTo>
                <a:lnTo>
                  <a:pt x="67" y="15"/>
                </a:lnTo>
                <a:lnTo>
                  <a:pt x="67" y="15"/>
                </a:lnTo>
                <a:lnTo>
                  <a:pt x="53" y="26"/>
                </a:lnTo>
                <a:lnTo>
                  <a:pt x="39" y="37"/>
                </a:lnTo>
                <a:lnTo>
                  <a:pt x="26" y="48"/>
                </a:lnTo>
                <a:lnTo>
                  <a:pt x="12" y="58"/>
                </a:lnTo>
                <a:lnTo>
                  <a:pt x="12" y="58"/>
                </a:lnTo>
                <a:lnTo>
                  <a:pt x="13" y="57"/>
                </a:lnTo>
                <a:lnTo>
                  <a:pt x="13" y="57"/>
                </a:lnTo>
                <a:lnTo>
                  <a:pt x="20" y="48"/>
                </a:lnTo>
                <a:lnTo>
                  <a:pt x="20" y="48"/>
                </a:lnTo>
                <a:lnTo>
                  <a:pt x="33" y="35"/>
                </a:lnTo>
                <a:lnTo>
                  <a:pt x="33" y="35"/>
                </a:lnTo>
                <a:lnTo>
                  <a:pt x="44" y="24"/>
                </a:lnTo>
                <a:lnTo>
                  <a:pt x="55" y="11"/>
                </a:lnTo>
                <a:lnTo>
                  <a:pt x="55" y="11"/>
                </a:lnTo>
                <a:lnTo>
                  <a:pt x="55" y="10"/>
                </a:lnTo>
                <a:lnTo>
                  <a:pt x="55" y="10"/>
                </a:lnTo>
                <a:lnTo>
                  <a:pt x="53" y="10"/>
                </a:lnTo>
                <a:lnTo>
                  <a:pt x="53" y="10"/>
                </a:lnTo>
                <a:lnTo>
                  <a:pt x="35" y="25"/>
                </a:lnTo>
                <a:lnTo>
                  <a:pt x="26" y="32"/>
                </a:lnTo>
                <a:lnTo>
                  <a:pt x="18" y="40"/>
                </a:lnTo>
                <a:lnTo>
                  <a:pt x="18" y="40"/>
                </a:lnTo>
                <a:lnTo>
                  <a:pt x="22" y="32"/>
                </a:lnTo>
                <a:lnTo>
                  <a:pt x="27" y="24"/>
                </a:lnTo>
                <a:lnTo>
                  <a:pt x="33" y="18"/>
                </a:lnTo>
                <a:lnTo>
                  <a:pt x="39" y="13"/>
                </a:lnTo>
                <a:lnTo>
                  <a:pt x="48" y="10"/>
                </a:lnTo>
                <a:lnTo>
                  <a:pt x="52" y="9"/>
                </a:lnTo>
                <a:lnTo>
                  <a:pt x="56" y="9"/>
                </a:lnTo>
                <a:lnTo>
                  <a:pt x="61" y="9"/>
                </a:lnTo>
                <a:lnTo>
                  <a:pt x="66" y="11"/>
                </a:lnTo>
                <a:lnTo>
                  <a:pt x="71" y="12"/>
                </a:lnTo>
                <a:lnTo>
                  <a:pt x="76" y="15"/>
                </a:lnTo>
                <a:lnTo>
                  <a:pt x="76"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532">
            <a:extLst>
              <a:ext uri="{FF2B5EF4-FFF2-40B4-BE49-F238E27FC236}">
                <a16:creationId xmlns:a16="http://schemas.microsoft.com/office/drawing/2014/main" id="{7350EBCC-AFE3-4DD8-9207-C7D31FD2D0CD}"/>
              </a:ext>
            </a:extLst>
          </p:cNvPr>
          <p:cNvSpPr>
            <a:spLocks/>
          </p:cNvSpPr>
          <p:nvPr/>
        </p:nvSpPr>
        <p:spPr bwMode="auto">
          <a:xfrm>
            <a:off x="3313741" y="3863365"/>
            <a:ext cx="23813" cy="44450"/>
          </a:xfrm>
          <a:custGeom>
            <a:avLst/>
            <a:gdLst/>
            <a:ahLst/>
            <a:cxnLst>
              <a:cxn ang="0">
                <a:pos x="9" y="3"/>
              </a:cxn>
              <a:cxn ang="0">
                <a:pos x="9" y="3"/>
              </a:cxn>
              <a:cxn ang="0">
                <a:pos x="8" y="1"/>
              </a:cxn>
              <a:cxn ang="0">
                <a:pos x="7" y="0"/>
              </a:cxn>
              <a:cxn ang="0">
                <a:pos x="3" y="0"/>
              </a:cxn>
              <a:cxn ang="0">
                <a:pos x="1" y="2"/>
              </a:cxn>
              <a:cxn ang="0">
                <a:pos x="0" y="3"/>
              </a:cxn>
              <a:cxn ang="0">
                <a:pos x="0" y="5"/>
              </a:cxn>
              <a:cxn ang="0">
                <a:pos x="0" y="5"/>
              </a:cxn>
              <a:cxn ang="0">
                <a:pos x="3" y="16"/>
              </a:cxn>
              <a:cxn ang="0">
                <a:pos x="4" y="21"/>
              </a:cxn>
              <a:cxn ang="0">
                <a:pos x="7" y="26"/>
              </a:cxn>
              <a:cxn ang="0">
                <a:pos x="7" y="26"/>
              </a:cxn>
              <a:cxn ang="0">
                <a:pos x="8" y="27"/>
              </a:cxn>
              <a:cxn ang="0">
                <a:pos x="9" y="28"/>
              </a:cxn>
              <a:cxn ang="0">
                <a:pos x="12" y="27"/>
              </a:cxn>
              <a:cxn ang="0">
                <a:pos x="15" y="25"/>
              </a:cxn>
              <a:cxn ang="0">
                <a:pos x="15" y="23"/>
              </a:cxn>
              <a:cxn ang="0">
                <a:pos x="14" y="21"/>
              </a:cxn>
              <a:cxn ang="0">
                <a:pos x="14" y="21"/>
              </a:cxn>
              <a:cxn ang="0">
                <a:pos x="12" y="17"/>
              </a:cxn>
              <a:cxn ang="0">
                <a:pos x="11" y="12"/>
              </a:cxn>
              <a:cxn ang="0">
                <a:pos x="9" y="3"/>
              </a:cxn>
              <a:cxn ang="0">
                <a:pos x="9" y="3"/>
              </a:cxn>
            </a:cxnLst>
            <a:rect l="0" t="0" r="r" b="b"/>
            <a:pathLst>
              <a:path w="15" h="28">
                <a:moveTo>
                  <a:pt x="9" y="3"/>
                </a:moveTo>
                <a:lnTo>
                  <a:pt x="9" y="3"/>
                </a:lnTo>
                <a:lnTo>
                  <a:pt x="8" y="1"/>
                </a:lnTo>
                <a:lnTo>
                  <a:pt x="7" y="0"/>
                </a:lnTo>
                <a:lnTo>
                  <a:pt x="3" y="0"/>
                </a:lnTo>
                <a:lnTo>
                  <a:pt x="1" y="2"/>
                </a:lnTo>
                <a:lnTo>
                  <a:pt x="0" y="3"/>
                </a:lnTo>
                <a:lnTo>
                  <a:pt x="0" y="5"/>
                </a:lnTo>
                <a:lnTo>
                  <a:pt x="0" y="5"/>
                </a:lnTo>
                <a:lnTo>
                  <a:pt x="3" y="16"/>
                </a:lnTo>
                <a:lnTo>
                  <a:pt x="4" y="21"/>
                </a:lnTo>
                <a:lnTo>
                  <a:pt x="7" y="26"/>
                </a:lnTo>
                <a:lnTo>
                  <a:pt x="7" y="26"/>
                </a:lnTo>
                <a:lnTo>
                  <a:pt x="8" y="27"/>
                </a:lnTo>
                <a:lnTo>
                  <a:pt x="9" y="28"/>
                </a:lnTo>
                <a:lnTo>
                  <a:pt x="12" y="27"/>
                </a:lnTo>
                <a:lnTo>
                  <a:pt x="15" y="25"/>
                </a:lnTo>
                <a:lnTo>
                  <a:pt x="15" y="23"/>
                </a:lnTo>
                <a:lnTo>
                  <a:pt x="14" y="21"/>
                </a:lnTo>
                <a:lnTo>
                  <a:pt x="14" y="21"/>
                </a:lnTo>
                <a:lnTo>
                  <a:pt x="12" y="17"/>
                </a:lnTo>
                <a:lnTo>
                  <a:pt x="11" y="12"/>
                </a:lnTo>
                <a:lnTo>
                  <a:pt x="9" y="3"/>
                </a:lnTo>
                <a:lnTo>
                  <a:pt x="9"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533">
            <a:extLst>
              <a:ext uri="{FF2B5EF4-FFF2-40B4-BE49-F238E27FC236}">
                <a16:creationId xmlns:a16="http://schemas.microsoft.com/office/drawing/2014/main" id="{8A6F7249-79E6-4E44-AAAD-AE84E640D329}"/>
              </a:ext>
            </a:extLst>
          </p:cNvPr>
          <p:cNvSpPr>
            <a:spLocks/>
          </p:cNvSpPr>
          <p:nvPr/>
        </p:nvSpPr>
        <p:spPr bwMode="auto">
          <a:xfrm>
            <a:off x="3174041" y="3758590"/>
            <a:ext cx="1588" cy="1588"/>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41">
            <a:extLst>
              <a:ext uri="{FF2B5EF4-FFF2-40B4-BE49-F238E27FC236}">
                <a16:creationId xmlns:a16="http://schemas.microsoft.com/office/drawing/2014/main" id="{29987B8C-C9D1-48BF-8087-1B7176FBAF8A}"/>
              </a:ext>
            </a:extLst>
          </p:cNvPr>
          <p:cNvSpPr>
            <a:spLocks noEditPoints="1"/>
          </p:cNvSpPr>
          <p:nvPr/>
        </p:nvSpPr>
        <p:spPr bwMode="auto">
          <a:xfrm>
            <a:off x="3420501" y="3918494"/>
            <a:ext cx="209550" cy="227013"/>
          </a:xfrm>
          <a:custGeom>
            <a:avLst/>
            <a:gdLst/>
            <a:ahLst/>
            <a:cxnLst>
              <a:cxn ang="0">
                <a:pos x="83" y="143"/>
              </a:cxn>
              <a:cxn ang="0">
                <a:pos x="88" y="98"/>
              </a:cxn>
              <a:cxn ang="0">
                <a:pos x="132" y="60"/>
              </a:cxn>
              <a:cxn ang="0">
                <a:pos x="120" y="54"/>
              </a:cxn>
              <a:cxn ang="0">
                <a:pos x="89" y="2"/>
              </a:cxn>
              <a:cxn ang="0">
                <a:pos x="49" y="5"/>
              </a:cxn>
              <a:cxn ang="0">
                <a:pos x="0" y="55"/>
              </a:cxn>
              <a:cxn ang="0">
                <a:pos x="5" y="93"/>
              </a:cxn>
              <a:cxn ang="0">
                <a:pos x="16" y="85"/>
              </a:cxn>
              <a:cxn ang="0">
                <a:pos x="17" y="84"/>
              </a:cxn>
              <a:cxn ang="0">
                <a:pos x="18" y="68"/>
              </a:cxn>
              <a:cxn ang="0">
                <a:pos x="10" y="63"/>
              </a:cxn>
              <a:cxn ang="0">
                <a:pos x="9" y="60"/>
              </a:cxn>
              <a:cxn ang="0">
                <a:pos x="43" y="60"/>
              </a:cxn>
              <a:cxn ang="0">
                <a:pos x="53" y="60"/>
              </a:cxn>
              <a:cxn ang="0">
                <a:pos x="57" y="58"/>
              </a:cxn>
              <a:cxn ang="0">
                <a:pos x="45" y="60"/>
              </a:cxn>
              <a:cxn ang="0">
                <a:pos x="59" y="53"/>
              </a:cxn>
              <a:cxn ang="0">
                <a:pos x="75" y="31"/>
              </a:cxn>
              <a:cxn ang="0">
                <a:pos x="81" y="14"/>
              </a:cxn>
              <a:cxn ang="0">
                <a:pos x="65" y="19"/>
              </a:cxn>
              <a:cxn ang="0">
                <a:pos x="79" y="90"/>
              </a:cxn>
              <a:cxn ang="0">
                <a:pos x="122" y="79"/>
              </a:cxn>
              <a:cxn ang="0">
                <a:pos x="123" y="63"/>
              </a:cxn>
              <a:cxn ang="0">
                <a:pos x="77" y="112"/>
              </a:cxn>
              <a:cxn ang="0">
                <a:pos x="67" y="127"/>
              </a:cxn>
              <a:cxn ang="0">
                <a:pos x="77" y="66"/>
              </a:cxn>
              <a:cxn ang="0">
                <a:pos x="87" y="62"/>
              </a:cxn>
              <a:cxn ang="0">
                <a:pos x="63" y="83"/>
              </a:cxn>
              <a:cxn ang="0">
                <a:pos x="69" y="107"/>
              </a:cxn>
              <a:cxn ang="0">
                <a:pos x="65" y="112"/>
              </a:cxn>
              <a:cxn ang="0">
                <a:pos x="80" y="92"/>
              </a:cxn>
              <a:cxn ang="0">
                <a:pos x="76" y="96"/>
              </a:cxn>
              <a:cxn ang="0">
                <a:pos x="76" y="96"/>
              </a:cxn>
              <a:cxn ang="0">
                <a:pos x="62" y="95"/>
              </a:cxn>
              <a:cxn ang="0">
                <a:pos x="75" y="92"/>
              </a:cxn>
              <a:cxn ang="0">
                <a:pos x="66" y="86"/>
              </a:cxn>
              <a:cxn ang="0">
                <a:pos x="72" y="50"/>
              </a:cxn>
              <a:cxn ang="0">
                <a:pos x="57" y="19"/>
              </a:cxn>
              <a:cxn ang="0">
                <a:pos x="77" y="18"/>
              </a:cxn>
              <a:cxn ang="0">
                <a:pos x="75" y="20"/>
              </a:cxn>
              <a:cxn ang="0">
                <a:pos x="57" y="51"/>
              </a:cxn>
              <a:cxn ang="0">
                <a:pos x="40" y="84"/>
              </a:cxn>
              <a:cxn ang="0">
                <a:pos x="82" y="44"/>
              </a:cxn>
              <a:cxn ang="0">
                <a:pos x="47" y="84"/>
              </a:cxn>
              <a:cxn ang="0">
                <a:pos x="59" y="80"/>
              </a:cxn>
              <a:cxn ang="0">
                <a:pos x="82" y="45"/>
              </a:cxn>
              <a:cxn ang="0">
                <a:pos x="63" y="129"/>
              </a:cxn>
              <a:cxn ang="0">
                <a:pos x="77" y="129"/>
              </a:cxn>
              <a:cxn ang="0">
                <a:pos x="84" y="89"/>
              </a:cxn>
              <a:cxn ang="0">
                <a:pos x="92" y="87"/>
              </a:cxn>
              <a:cxn ang="0">
                <a:pos x="116" y="74"/>
              </a:cxn>
              <a:cxn ang="0">
                <a:pos x="119" y="85"/>
              </a:cxn>
              <a:cxn ang="0">
                <a:pos x="84" y="89"/>
              </a:cxn>
              <a:cxn ang="0">
                <a:pos x="114" y="63"/>
              </a:cxn>
              <a:cxn ang="0">
                <a:pos x="33" y="59"/>
              </a:cxn>
              <a:cxn ang="0">
                <a:pos x="23" y="65"/>
              </a:cxn>
              <a:cxn ang="0">
                <a:pos x="11" y="67"/>
              </a:cxn>
              <a:cxn ang="0">
                <a:pos x="35" y="68"/>
              </a:cxn>
            </a:cxnLst>
            <a:rect l="0" t="0" r="r" b="b"/>
            <a:pathLst>
              <a:path w="132" h="143">
                <a:moveTo>
                  <a:pt x="46" y="136"/>
                </a:moveTo>
                <a:lnTo>
                  <a:pt x="46" y="136"/>
                </a:lnTo>
                <a:lnTo>
                  <a:pt x="46" y="138"/>
                </a:lnTo>
                <a:lnTo>
                  <a:pt x="48" y="140"/>
                </a:lnTo>
                <a:lnTo>
                  <a:pt x="48" y="140"/>
                </a:lnTo>
                <a:lnTo>
                  <a:pt x="49" y="141"/>
                </a:lnTo>
                <a:lnTo>
                  <a:pt x="51" y="142"/>
                </a:lnTo>
                <a:lnTo>
                  <a:pt x="51" y="142"/>
                </a:lnTo>
                <a:lnTo>
                  <a:pt x="59" y="141"/>
                </a:lnTo>
                <a:lnTo>
                  <a:pt x="67" y="142"/>
                </a:lnTo>
                <a:lnTo>
                  <a:pt x="83" y="143"/>
                </a:lnTo>
                <a:lnTo>
                  <a:pt x="83" y="143"/>
                </a:lnTo>
                <a:lnTo>
                  <a:pt x="85" y="142"/>
                </a:lnTo>
                <a:lnTo>
                  <a:pt x="87" y="141"/>
                </a:lnTo>
                <a:lnTo>
                  <a:pt x="87" y="139"/>
                </a:lnTo>
                <a:lnTo>
                  <a:pt x="88" y="138"/>
                </a:lnTo>
                <a:lnTo>
                  <a:pt x="88" y="138"/>
                </a:lnTo>
                <a:lnTo>
                  <a:pt x="88" y="136"/>
                </a:lnTo>
                <a:lnTo>
                  <a:pt x="88" y="136"/>
                </a:lnTo>
                <a:lnTo>
                  <a:pt x="87" y="127"/>
                </a:lnTo>
                <a:lnTo>
                  <a:pt x="87" y="117"/>
                </a:lnTo>
                <a:lnTo>
                  <a:pt x="88" y="98"/>
                </a:lnTo>
                <a:lnTo>
                  <a:pt x="88" y="98"/>
                </a:lnTo>
                <a:lnTo>
                  <a:pt x="108" y="99"/>
                </a:lnTo>
                <a:lnTo>
                  <a:pt x="126" y="98"/>
                </a:lnTo>
                <a:lnTo>
                  <a:pt x="126" y="98"/>
                </a:lnTo>
                <a:lnTo>
                  <a:pt x="128" y="97"/>
                </a:lnTo>
                <a:lnTo>
                  <a:pt x="128" y="97"/>
                </a:lnTo>
                <a:lnTo>
                  <a:pt x="129" y="96"/>
                </a:lnTo>
                <a:lnTo>
                  <a:pt x="130" y="94"/>
                </a:lnTo>
                <a:lnTo>
                  <a:pt x="130" y="94"/>
                </a:lnTo>
                <a:lnTo>
                  <a:pt x="131" y="77"/>
                </a:lnTo>
                <a:lnTo>
                  <a:pt x="132" y="60"/>
                </a:lnTo>
                <a:lnTo>
                  <a:pt x="132" y="60"/>
                </a:lnTo>
                <a:lnTo>
                  <a:pt x="132" y="59"/>
                </a:lnTo>
                <a:lnTo>
                  <a:pt x="132" y="59"/>
                </a:lnTo>
                <a:lnTo>
                  <a:pt x="132" y="59"/>
                </a:lnTo>
                <a:lnTo>
                  <a:pt x="132" y="59"/>
                </a:lnTo>
                <a:lnTo>
                  <a:pt x="132" y="59"/>
                </a:lnTo>
                <a:lnTo>
                  <a:pt x="132" y="59"/>
                </a:lnTo>
                <a:lnTo>
                  <a:pt x="131" y="57"/>
                </a:lnTo>
                <a:lnTo>
                  <a:pt x="129" y="56"/>
                </a:lnTo>
                <a:lnTo>
                  <a:pt x="129" y="56"/>
                </a:lnTo>
                <a:lnTo>
                  <a:pt x="120" y="54"/>
                </a:lnTo>
                <a:lnTo>
                  <a:pt x="111" y="54"/>
                </a:lnTo>
                <a:lnTo>
                  <a:pt x="101" y="54"/>
                </a:lnTo>
                <a:lnTo>
                  <a:pt x="91" y="54"/>
                </a:lnTo>
                <a:lnTo>
                  <a:pt x="91" y="54"/>
                </a:lnTo>
                <a:lnTo>
                  <a:pt x="91" y="30"/>
                </a:lnTo>
                <a:lnTo>
                  <a:pt x="91" y="18"/>
                </a:lnTo>
                <a:lnTo>
                  <a:pt x="91" y="6"/>
                </a:lnTo>
                <a:lnTo>
                  <a:pt x="91" y="6"/>
                </a:lnTo>
                <a:lnTo>
                  <a:pt x="90" y="4"/>
                </a:lnTo>
                <a:lnTo>
                  <a:pt x="90" y="4"/>
                </a:lnTo>
                <a:lnTo>
                  <a:pt x="89" y="2"/>
                </a:lnTo>
                <a:lnTo>
                  <a:pt x="87" y="1"/>
                </a:lnTo>
                <a:lnTo>
                  <a:pt x="87" y="1"/>
                </a:lnTo>
                <a:lnTo>
                  <a:pt x="70" y="0"/>
                </a:lnTo>
                <a:lnTo>
                  <a:pt x="62" y="0"/>
                </a:lnTo>
                <a:lnTo>
                  <a:pt x="53" y="1"/>
                </a:lnTo>
                <a:lnTo>
                  <a:pt x="53" y="1"/>
                </a:lnTo>
                <a:lnTo>
                  <a:pt x="51" y="2"/>
                </a:lnTo>
                <a:lnTo>
                  <a:pt x="51" y="2"/>
                </a:lnTo>
                <a:lnTo>
                  <a:pt x="49" y="3"/>
                </a:lnTo>
                <a:lnTo>
                  <a:pt x="49" y="5"/>
                </a:lnTo>
                <a:lnTo>
                  <a:pt x="49" y="5"/>
                </a:lnTo>
                <a:lnTo>
                  <a:pt x="48" y="28"/>
                </a:lnTo>
                <a:lnTo>
                  <a:pt x="48" y="51"/>
                </a:lnTo>
                <a:lnTo>
                  <a:pt x="48" y="51"/>
                </a:lnTo>
                <a:lnTo>
                  <a:pt x="27" y="50"/>
                </a:lnTo>
                <a:lnTo>
                  <a:pt x="6" y="50"/>
                </a:lnTo>
                <a:lnTo>
                  <a:pt x="6" y="50"/>
                </a:lnTo>
                <a:lnTo>
                  <a:pt x="4" y="51"/>
                </a:lnTo>
                <a:lnTo>
                  <a:pt x="4" y="51"/>
                </a:lnTo>
                <a:lnTo>
                  <a:pt x="1" y="52"/>
                </a:lnTo>
                <a:lnTo>
                  <a:pt x="0" y="53"/>
                </a:lnTo>
                <a:lnTo>
                  <a:pt x="0" y="55"/>
                </a:lnTo>
                <a:lnTo>
                  <a:pt x="0" y="55"/>
                </a:lnTo>
                <a:lnTo>
                  <a:pt x="0" y="63"/>
                </a:lnTo>
                <a:lnTo>
                  <a:pt x="0" y="72"/>
                </a:lnTo>
                <a:lnTo>
                  <a:pt x="0" y="81"/>
                </a:lnTo>
                <a:lnTo>
                  <a:pt x="1" y="90"/>
                </a:lnTo>
                <a:lnTo>
                  <a:pt x="1" y="90"/>
                </a:lnTo>
                <a:lnTo>
                  <a:pt x="2" y="91"/>
                </a:lnTo>
                <a:lnTo>
                  <a:pt x="3" y="92"/>
                </a:lnTo>
                <a:lnTo>
                  <a:pt x="5" y="93"/>
                </a:lnTo>
                <a:lnTo>
                  <a:pt x="5" y="93"/>
                </a:lnTo>
                <a:lnTo>
                  <a:pt x="5" y="93"/>
                </a:lnTo>
                <a:lnTo>
                  <a:pt x="5" y="93"/>
                </a:lnTo>
                <a:lnTo>
                  <a:pt x="16" y="93"/>
                </a:lnTo>
                <a:lnTo>
                  <a:pt x="26" y="93"/>
                </a:lnTo>
                <a:lnTo>
                  <a:pt x="46" y="93"/>
                </a:lnTo>
                <a:lnTo>
                  <a:pt x="46" y="93"/>
                </a:lnTo>
                <a:lnTo>
                  <a:pt x="46" y="115"/>
                </a:lnTo>
                <a:lnTo>
                  <a:pt x="46" y="125"/>
                </a:lnTo>
                <a:lnTo>
                  <a:pt x="46" y="136"/>
                </a:lnTo>
                <a:lnTo>
                  <a:pt x="46" y="136"/>
                </a:lnTo>
                <a:close/>
                <a:moveTo>
                  <a:pt x="16" y="85"/>
                </a:moveTo>
                <a:lnTo>
                  <a:pt x="16" y="85"/>
                </a:lnTo>
                <a:lnTo>
                  <a:pt x="9" y="84"/>
                </a:lnTo>
                <a:lnTo>
                  <a:pt x="9" y="84"/>
                </a:lnTo>
                <a:lnTo>
                  <a:pt x="9" y="84"/>
                </a:lnTo>
                <a:lnTo>
                  <a:pt x="9" y="84"/>
                </a:lnTo>
                <a:lnTo>
                  <a:pt x="10" y="84"/>
                </a:lnTo>
                <a:lnTo>
                  <a:pt x="10" y="84"/>
                </a:lnTo>
                <a:lnTo>
                  <a:pt x="17" y="79"/>
                </a:lnTo>
                <a:lnTo>
                  <a:pt x="22" y="74"/>
                </a:lnTo>
                <a:lnTo>
                  <a:pt x="22" y="74"/>
                </a:lnTo>
                <a:lnTo>
                  <a:pt x="19" y="79"/>
                </a:lnTo>
                <a:lnTo>
                  <a:pt x="17" y="84"/>
                </a:lnTo>
                <a:lnTo>
                  <a:pt x="17" y="84"/>
                </a:lnTo>
                <a:lnTo>
                  <a:pt x="16" y="85"/>
                </a:lnTo>
                <a:lnTo>
                  <a:pt x="16" y="85"/>
                </a:lnTo>
                <a:close/>
                <a:moveTo>
                  <a:pt x="9" y="75"/>
                </a:moveTo>
                <a:lnTo>
                  <a:pt x="9" y="75"/>
                </a:lnTo>
                <a:lnTo>
                  <a:pt x="10" y="75"/>
                </a:lnTo>
                <a:lnTo>
                  <a:pt x="10" y="75"/>
                </a:lnTo>
                <a:lnTo>
                  <a:pt x="20" y="65"/>
                </a:lnTo>
                <a:lnTo>
                  <a:pt x="22" y="63"/>
                </a:lnTo>
                <a:lnTo>
                  <a:pt x="18" y="68"/>
                </a:lnTo>
                <a:lnTo>
                  <a:pt x="18" y="68"/>
                </a:lnTo>
                <a:lnTo>
                  <a:pt x="14" y="75"/>
                </a:lnTo>
                <a:lnTo>
                  <a:pt x="9" y="81"/>
                </a:lnTo>
                <a:lnTo>
                  <a:pt x="9" y="81"/>
                </a:lnTo>
                <a:lnTo>
                  <a:pt x="9" y="75"/>
                </a:lnTo>
                <a:lnTo>
                  <a:pt x="9" y="75"/>
                </a:lnTo>
                <a:close/>
                <a:moveTo>
                  <a:pt x="9" y="71"/>
                </a:moveTo>
                <a:lnTo>
                  <a:pt x="9" y="71"/>
                </a:lnTo>
                <a:lnTo>
                  <a:pt x="9" y="63"/>
                </a:lnTo>
                <a:lnTo>
                  <a:pt x="9" y="63"/>
                </a:lnTo>
                <a:lnTo>
                  <a:pt x="10" y="63"/>
                </a:lnTo>
                <a:lnTo>
                  <a:pt x="10" y="63"/>
                </a:lnTo>
                <a:lnTo>
                  <a:pt x="12" y="62"/>
                </a:lnTo>
                <a:lnTo>
                  <a:pt x="12" y="64"/>
                </a:lnTo>
                <a:lnTo>
                  <a:pt x="9" y="71"/>
                </a:lnTo>
                <a:lnTo>
                  <a:pt x="9" y="71"/>
                </a:lnTo>
                <a:close/>
                <a:moveTo>
                  <a:pt x="9" y="60"/>
                </a:moveTo>
                <a:lnTo>
                  <a:pt x="9" y="60"/>
                </a:lnTo>
                <a:lnTo>
                  <a:pt x="9" y="59"/>
                </a:lnTo>
                <a:lnTo>
                  <a:pt x="9" y="59"/>
                </a:lnTo>
                <a:lnTo>
                  <a:pt x="12" y="59"/>
                </a:lnTo>
                <a:lnTo>
                  <a:pt x="12" y="59"/>
                </a:lnTo>
                <a:lnTo>
                  <a:pt x="9" y="60"/>
                </a:lnTo>
                <a:lnTo>
                  <a:pt x="9" y="60"/>
                </a:lnTo>
                <a:close/>
                <a:moveTo>
                  <a:pt x="23" y="77"/>
                </a:moveTo>
                <a:lnTo>
                  <a:pt x="23" y="77"/>
                </a:lnTo>
                <a:lnTo>
                  <a:pt x="28" y="68"/>
                </a:lnTo>
                <a:lnTo>
                  <a:pt x="34" y="61"/>
                </a:lnTo>
                <a:lnTo>
                  <a:pt x="34" y="61"/>
                </a:lnTo>
                <a:lnTo>
                  <a:pt x="35" y="60"/>
                </a:lnTo>
                <a:lnTo>
                  <a:pt x="34" y="59"/>
                </a:lnTo>
                <a:lnTo>
                  <a:pt x="34" y="59"/>
                </a:lnTo>
                <a:lnTo>
                  <a:pt x="43" y="60"/>
                </a:lnTo>
                <a:lnTo>
                  <a:pt x="43" y="60"/>
                </a:lnTo>
                <a:lnTo>
                  <a:pt x="35" y="66"/>
                </a:lnTo>
                <a:lnTo>
                  <a:pt x="29" y="74"/>
                </a:lnTo>
                <a:lnTo>
                  <a:pt x="29" y="74"/>
                </a:lnTo>
                <a:lnTo>
                  <a:pt x="22" y="81"/>
                </a:lnTo>
                <a:lnTo>
                  <a:pt x="21" y="82"/>
                </a:lnTo>
                <a:lnTo>
                  <a:pt x="20" y="82"/>
                </a:lnTo>
                <a:lnTo>
                  <a:pt x="23" y="77"/>
                </a:lnTo>
                <a:lnTo>
                  <a:pt x="23" y="77"/>
                </a:lnTo>
                <a:close/>
                <a:moveTo>
                  <a:pt x="45" y="60"/>
                </a:moveTo>
                <a:lnTo>
                  <a:pt x="45" y="60"/>
                </a:lnTo>
                <a:lnTo>
                  <a:pt x="53" y="60"/>
                </a:lnTo>
                <a:lnTo>
                  <a:pt x="53" y="60"/>
                </a:lnTo>
                <a:lnTo>
                  <a:pt x="55" y="59"/>
                </a:lnTo>
                <a:lnTo>
                  <a:pt x="55" y="59"/>
                </a:lnTo>
                <a:lnTo>
                  <a:pt x="57" y="58"/>
                </a:lnTo>
                <a:lnTo>
                  <a:pt x="57" y="55"/>
                </a:lnTo>
                <a:lnTo>
                  <a:pt x="57" y="55"/>
                </a:lnTo>
                <a:lnTo>
                  <a:pt x="57" y="55"/>
                </a:lnTo>
                <a:lnTo>
                  <a:pt x="57" y="55"/>
                </a:lnTo>
                <a:lnTo>
                  <a:pt x="68" y="51"/>
                </a:lnTo>
                <a:lnTo>
                  <a:pt x="68" y="51"/>
                </a:lnTo>
                <a:lnTo>
                  <a:pt x="57" y="58"/>
                </a:lnTo>
                <a:lnTo>
                  <a:pt x="46" y="67"/>
                </a:lnTo>
                <a:lnTo>
                  <a:pt x="46" y="67"/>
                </a:lnTo>
                <a:lnTo>
                  <a:pt x="37" y="74"/>
                </a:lnTo>
                <a:lnTo>
                  <a:pt x="33" y="77"/>
                </a:lnTo>
                <a:lnTo>
                  <a:pt x="30" y="81"/>
                </a:lnTo>
                <a:lnTo>
                  <a:pt x="30" y="81"/>
                </a:lnTo>
                <a:lnTo>
                  <a:pt x="37" y="70"/>
                </a:lnTo>
                <a:lnTo>
                  <a:pt x="44" y="61"/>
                </a:lnTo>
                <a:lnTo>
                  <a:pt x="44" y="61"/>
                </a:lnTo>
                <a:lnTo>
                  <a:pt x="45" y="60"/>
                </a:lnTo>
                <a:lnTo>
                  <a:pt x="45" y="60"/>
                </a:lnTo>
                <a:close/>
                <a:moveTo>
                  <a:pt x="83" y="10"/>
                </a:moveTo>
                <a:lnTo>
                  <a:pt x="83" y="10"/>
                </a:lnTo>
                <a:lnTo>
                  <a:pt x="83" y="27"/>
                </a:lnTo>
                <a:lnTo>
                  <a:pt x="82" y="44"/>
                </a:lnTo>
                <a:lnTo>
                  <a:pt x="82" y="44"/>
                </a:lnTo>
                <a:lnTo>
                  <a:pt x="82" y="43"/>
                </a:lnTo>
                <a:lnTo>
                  <a:pt x="81" y="43"/>
                </a:lnTo>
                <a:lnTo>
                  <a:pt x="81" y="43"/>
                </a:lnTo>
                <a:lnTo>
                  <a:pt x="65" y="50"/>
                </a:lnTo>
                <a:lnTo>
                  <a:pt x="65" y="50"/>
                </a:lnTo>
                <a:lnTo>
                  <a:pt x="59" y="53"/>
                </a:lnTo>
                <a:lnTo>
                  <a:pt x="61" y="51"/>
                </a:lnTo>
                <a:lnTo>
                  <a:pt x="61" y="51"/>
                </a:lnTo>
                <a:lnTo>
                  <a:pt x="68" y="47"/>
                </a:lnTo>
                <a:lnTo>
                  <a:pt x="73" y="42"/>
                </a:lnTo>
                <a:lnTo>
                  <a:pt x="78" y="36"/>
                </a:lnTo>
                <a:lnTo>
                  <a:pt x="82" y="30"/>
                </a:lnTo>
                <a:lnTo>
                  <a:pt x="82" y="30"/>
                </a:lnTo>
                <a:lnTo>
                  <a:pt x="82" y="29"/>
                </a:lnTo>
                <a:lnTo>
                  <a:pt x="81" y="29"/>
                </a:lnTo>
                <a:lnTo>
                  <a:pt x="81" y="29"/>
                </a:lnTo>
                <a:lnTo>
                  <a:pt x="75" y="31"/>
                </a:lnTo>
                <a:lnTo>
                  <a:pt x="69" y="34"/>
                </a:lnTo>
                <a:lnTo>
                  <a:pt x="69" y="34"/>
                </a:lnTo>
                <a:lnTo>
                  <a:pt x="60" y="41"/>
                </a:lnTo>
                <a:lnTo>
                  <a:pt x="57" y="43"/>
                </a:lnTo>
                <a:lnTo>
                  <a:pt x="59" y="41"/>
                </a:lnTo>
                <a:lnTo>
                  <a:pt x="59" y="41"/>
                </a:lnTo>
                <a:lnTo>
                  <a:pt x="71" y="29"/>
                </a:lnTo>
                <a:lnTo>
                  <a:pt x="76" y="23"/>
                </a:lnTo>
                <a:lnTo>
                  <a:pt x="81" y="16"/>
                </a:lnTo>
                <a:lnTo>
                  <a:pt x="81" y="16"/>
                </a:lnTo>
                <a:lnTo>
                  <a:pt x="81" y="14"/>
                </a:lnTo>
                <a:lnTo>
                  <a:pt x="79" y="14"/>
                </a:lnTo>
                <a:lnTo>
                  <a:pt x="79" y="14"/>
                </a:lnTo>
                <a:lnTo>
                  <a:pt x="73" y="18"/>
                </a:lnTo>
                <a:lnTo>
                  <a:pt x="68" y="22"/>
                </a:lnTo>
                <a:lnTo>
                  <a:pt x="62" y="26"/>
                </a:lnTo>
                <a:lnTo>
                  <a:pt x="56" y="30"/>
                </a:lnTo>
                <a:lnTo>
                  <a:pt x="56" y="30"/>
                </a:lnTo>
                <a:lnTo>
                  <a:pt x="56" y="29"/>
                </a:lnTo>
                <a:lnTo>
                  <a:pt x="56" y="29"/>
                </a:lnTo>
                <a:lnTo>
                  <a:pt x="65" y="19"/>
                </a:lnTo>
                <a:lnTo>
                  <a:pt x="65" y="19"/>
                </a:lnTo>
                <a:lnTo>
                  <a:pt x="69" y="14"/>
                </a:lnTo>
                <a:lnTo>
                  <a:pt x="73" y="9"/>
                </a:lnTo>
                <a:lnTo>
                  <a:pt x="73" y="9"/>
                </a:lnTo>
                <a:lnTo>
                  <a:pt x="83" y="10"/>
                </a:lnTo>
                <a:lnTo>
                  <a:pt x="83" y="10"/>
                </a:lnTo>
                <a:close/>
                <a:moveTo>
                  <a:pt x="108" y="63"/>
                </a:moveTo>
                <a:lnTo>
                  <a:pt x="108" y="63"/>
                </a:lnTo>
                <a:lnTo>
                  <a:pt x="98" y="72"/>
                </a:lnTo>
                <a:lnTo>
                  <a:pt x="88" y="82"/>
                </a:lnTo>
                <a:lnTo>
                  <a:pt x="88" y="82"/>
                </a:lnTo>
                <a:lnTo>
                  <a:pt x="79" y="90"/>
                </a:lnTo>
                <a:lnTo>
                  <a:pt x="79" y="90"/>
                </a:lnTo>
                <a:lnTo>
                  <a:pt x="80" y="88"/>
                </a:lnTo>
                <a:lnTo>
                  <a:pt x="82" y="86"/>
                </a:lnTo>
                <a:lnTo>
                  <a:pt x="85" y="81"/>
                </a:lnTo>
                <a:lnTo>
                  <a:pt x="85" y="81"/>
                </a:lnTo>
                <a:lnTo>
                  <a:pt x="98" y="63"/>
                </a:lnTo>
                <a:lnTo>
                  <a:pt x="98" y="63"/>
                </a:lnTo>
                <a:lnTo>
                  <a:pt x="108" y="63"/>
                </a:lnTo>
                <a:lnTo>
                  <a:pt x="108" y="63"/>
                </a:lnTo>
                <a:close/>
                <a:moveTo>
                  <a:pt x="122" y="79"/>
                </a:moveTo>
                <a:lnTo>
                  <a:pt x="122" y="79"/>
                </a:lnTo>
                <a:lnTo>
                  <a:pt x="121" y="79"/>
                </a:lnTo>
                <a:lnTo>
                  <a:pt x="121" y="79"/>
                </a:lnTo>
                <a:lnTo>
                  <a:pt x="115" y="82"/>
                </a:lnTo>
                <a:lnTo>
                  <a:pt x="113" y="82"/>
                </a:lnTo>
                <a:lnTo>
                  <a:pt x="113" y="82"/>
                </a:lnTo>
                <a:lnTo>
                  <a:pt x="115" y="79"/>
                </a:lnTo>
                <a:lnTo>
                  <a:pt x="115" y="79"/>
                </a:lnTo>
                <a:lnTo>
                  <a:pt x="120" y="71"/>
                </a:lnTo>
                <a:lnTo>
                  <a:pt x="123" y="63"/>
                </a:lnTo>
                <a:lnTo>
                  <a:pt x="123" y="63"/>
                </a:lnTo>
                <a:lnTo>
                  <a:pt x="123" y="63"/>
                </a:lnTo>
                <a:lnTo>
                  <a:pt x="123" y="63"/>
                </a:lnTo>
                <a:lnTo>
                  <a:pt x="122" y="79"/>
                </a:lnTo>
                <a:lnTo>
                  <a:pt x="122" y="79"/>
                </a:lnTo>
                <a:close/>
                <a:moveTo>
                  <a:pt x="67" y="127"/>
                </a:moveTo>
                <a:lnTo>
                  <a:pt x="67" y="127"/>
                </a:lnTo>
                <a:lnTo>
                  <a:pt x="73" y="120"/>
                </a:lnTo>
                <a:lnTo>
                  <a:pt x="78" y="114"/>
                </a:lnTo>
                <a:lnTo>
                  <a:pt x="78" y="114"/>
                </a:lnTo>
                <a:lnTo>
                  <a:pt x="78" y="113"/>
                </a:lnTo>
                <a:lnTo>
                  <a:pt x="77" y="112"/>
                </a:lnTo>
                <a:lnTo>
                  <a:pt x="77" y="112"/>
                </a:lnTo>
                <a:lnTo>
                  <a:pt x="69" y="118"/>
                </a:lnTo>
                <a:lnTo>
                  <a:pt x="61" y="123"/>
                </a:lnTo>
                <a:lnTo>
                  <a:pt x="61" y="123"/>
                </a:lnTo>
                <a:lnTo>
                  <a:pt x="71" y="114"/>
                </a:lnTo>
                <a:lnTo>
                  <a:pt x="75" y="109"/>
                </a:lnTo>
                <a:lnTo>
                  <a:pt x="79" y="104"/>
                </a:lnTo>
                <a:lnTo>
                  <a:pt x="79" y="104"/>
                </a:lnTo>
                <a:lnTo>
                  <a:pt x="78" y="122"/>
                </a:lnTo>
                <a:lnTo>
                  <a:pt x="78" y="122"/>
                </a:lnTo>
                <a:lnTo>
                  <a:pt x="73" y="124"/>
                </a:lnTo>
                <a:lnTo>
                  <a:pt x="67" y="127"/>
                </a:lnTo>
                <a:lnTo>
                  <a:pt x="67" y="127"/>
                </a:lnTo>
                <a:close/>
                <a:moveTo>
                  <a:pt x="83" y="55"/>
                </a:moveTo>
                <a:lnTo>
                  <a:pt x="83" y="55"/>
                </a:lnTo>
                <a:lnTo>
                  <a:pt x="83" y="57"/>
                </a:lnTo>
                <a:lnTo>
                  <a:pt x="83" y="57"/>
                </a:lnTo>
                <a:lnTo>
                  <a:pt x="83" y="58"/>
                </a:lnTo>
                <a:lnTo>
                  <a:pt x="83" y="58"/>
                </a:lnTo>
                <a:lnTo>
                  <a:pt x="83" y="59"/>
                </a:lnTo>
                <a:lnTo>
                  <a:pt x="84" y="61"/>
                </a:lnTo>
                <a:lnTo>
                  <a:pt x="84" y="61"/>
                </a:lnTo>
                <a:lnTo>
                  <a:pt x="77" y="66"/>
                </a:lnTo>
                <a:lnTo>
                  <a:pt x="71" y="72"/>
                </a:lnTo>
                <a:lnTo>
                  <a:pt x="64" y="79"/>
                </a:lnTo>
                <a:lnTo>
                  <a:pt x="58" y="84"/>
                </a:lnTo>
                <a:lnTo>
                  <a:pt x="58" y="84"/>
                </a:lnTo>
                <a:lnTo>
                  <a:pt x="64" y="78"/>
                </a:lnTo>
                <a:lnTo>
                  <a:pt x="70" y="70"/>
                </a:lnTo>
                <a:lnTo>
                  <a:pt x="76" y="62"/>
                </a:lnTo>
                <a:lnTo>
                  <a:pt x="83" y="55"/>
                </a:lnTo>
                <a:lnTo>
                  <a:pt x="83" y="55"/>
                </a:lnTo>
                <a:close/>
                <a:moveTo>
                  <a:pt x="87" y="62"/>
                </a:moveTo>
                <a:lnTo>
                  <a:pt x="87" y="62"/>
                </a:lnTo>
                <a:lnTo>
                  <a:pt x="87" y="62"/>
                </a:lnTo>
                <a:lnTo>
                  <a:pt x="87" y="62"/>
                </a:lnTo>
                <a:lnTo>
                  <a:pt x="83" y="65"/>
                </a:lnTo>
                <a:lnTo>
                  <a:pt x="79" y="69"/>
                </a:lnTo>
                <a:lnTo>
                  <a:pt x="72" y="77"/>
                </a:lnTo>
                <a:lnTo>
                  <a:pt x="72" y="77"/>
                </a:lnTo>
                <a:lnTo>
                  <a:pt x="54" y="95"/>
                </a:lnTo>
                <a:lnTo>
                  <a:pt x="54" y="95"/>
                </a:lnTo>
                <a:lnTo>
                  <a:pt x="54" y="89"/>
                </a:lnTo>
                <a:lnTo>
                  <a:pt x="54" y="89"/>
                </a:lnTo>
                <a:lnTo>
                  <a:pt x="63" y="83"/>
                </a:lnTo>
                <a:lnTo>
                  <a:pt x="71" y="76"/>
                </a:lnTo>
                <a:lnTo>
                  <a:pt x="78" y="68"/>
                </a:lnTo>
                <a:lnTo>
                  <a:pt x="87" y="62"/>
                </a:lnTo>
                <a:lnTo>
                  <a:pt x="87" y="62"/>
                </a:lnTo>
                <a:close/>
                <a:moveTo>
                  <a:pt x="79" y="103"/>
                </a:moveTo>
                <a:lnTo>
                  <a:pt x="79" y="103"/>
                </a:lnTo>
                <a:lnTo>
                  <a:pt x="79" y="102"/>
                </a:lnTo>
                <a:lnTo>
                  <a:pt x="78" y="102"/>
                </a:lnTo>
                <a:lnTo>
                  <a:pt x="78" y="102"/>
                </a:lnTo>
                <a:lnTo>
                  <a:pt x="73" y="104"/>
                </a:lnTo>
                <a:lnTo>
                  <a:pt x="69" y="107"/>
                </a:lnTo>
                <a:lnTo>
                  <a:pt x="60" y="113"/>
                </a:lnTo>
                <a:lnTo>
                  <a:pt x="60" y="113"/>
                </a:lnTo>
                <a:lnTo>
                  <a:pt x="70" y="104"/>
                </a:lnTo>
                <a:lnTo>
                  <a:pt x="75" y="100"/>
                </a:lnTo>
                <a:lnTo>
                  <a:pt x="80" y="95"/>
                </a:lnTo>
                <a:lnTo>
                  <a:pt x="80" y="95"/>
                </a:lnTo>
                <a:lnTo>
                  <a:pt x="79" y="103"/>
                </a:lnTo>
                <a:lnTo>
                  <a:pt x="79" y="103"/>
                </a:lnTo>
                <a:close/>
                <a:moveTo>
                  <a:pt x="55" y="118"/>
                </a:moveTo>
                <a:lnTo>
                  <a:pt x="55" y="118"/>
                </a:lnTo>
                <a:lnTo>
                  <a:pt x="65" y="112"/>
                </a:lnTo>
                <a:lnTo>
                  <a:pt x="70" y="108"/>
                </a:lnTo>
                <a:lnTo>
                  <a:pt x="76" y="105"/>
                </a:lnTo>
                <a:lnTo>
                  <a:pt x="76" y="105"/>
                </a:lnTo>
                <a:lnTo>
                  <a:pt x="71" y="111"/>
                </a:lnTo>
                <a:lnTo>
                  <a:pt x="66" y="116"/>
                </a:lnTo>
                <a:lnTo>
                  <a:pt x="55" y="125"/>
                </a:lnTo>
                <a:lnTo>
                  <a:pt x="55" y="125"/>
                </a:lnTo>
                <a:lnTo>
                  <a:pt x="55" y="118"/>
                </a:lnTo>
                <a:lnTo>
                  <a:pt x="55" y="118"/>
                </a:lnTo>
                <a:close/>
                <a:moveTo>
                  <a:pt x="80" y="92"/>
                </a:moveTo>
                <a:lnTo>
                  <a:pt x="80" y="92"/>
                </a:lnTo>
                <a:lnTo>
                  <a:pt x="80" y="92"/>
                </a:lnTo>
                <a:lnTo>
                  <a:pt x="80" y="92"/>
                </a:lnTo>
                <a:lnTo>
                  <a:pt x="79" y="92"/>
                </a:lnTo>
                <a:lnTo>
                  <a:pt x="79" y="92"/>
                </a:lnTo>
                <a:lnTo>
                  <a:pt x="81" y="91"/>
                </a:lnTo>
                <a:lnTo>
                  <a:pt x="81" y="91"/>
                </a:lnTo>
                <a:lnTo>
                  <a:pt x="81" y="91"/>
                </a:lnTo>
                <a:lnTo>
                  <a:pt x="81" y="91"/>
                </a:lnTo>
                <a:lnTo>
                  <a:pt x="80" y="92"/>
                </a:lnTo>
                <a:lnTo>
                  <a:pt x="80" y="92"/>
                </a:lnTo>
                <a:close/>
                <a:moveTo>
                  <a:pt x="76" y="96"/>
                </a:moveTo>
                <a:lnTo>
                  <a:pt x="76" y="96"/>
                </a:lnTo>
                <a:lnTo>
                  <a:pt x="71" y="101"/>
                </a:lnTo>
                <a:lnTo>
                  <a:pt x="65" y="105"/>
                </a:lnTo>
                <a:lnTo>
                  <a:pt x="60" y="110"/>
                </a:lnTo>
                <a:lnTo>
                  <a:pt x="55" y="115"/>
                </a:lnTo>
                <a:lnTo>
                  <a:pt x="55" y="115"/>
                </a:lnTo>
                <a:lnTo>
                  <a:pt x="54" y="108"/>
                </a:lnTo>
                <a:lnTo>
                  <a:pt x="54" y="108"/>
                </a:lnTo>
                <a:lnTo>
                  <a:pt x="65" y="101"/>
                </a:lnTo>
                <a:lnTo>
                  <a:pt x="76" y="96"/>
                </a:lnTo>
                <a:lnTo>
                  <a:pt x="76" y="96"/>
                </a:lnTo>
                <a:close/>
                <a:moveTo>
                  <a:pt x="75" y="92"/>
                </a:moveTo>
                <a:lnTo>
                  <a:pt x="75" y="92"/>
                </a:lnTo>
                <a:lnTo>
                  <a:pt x="75" y="93"/>
                </a:lnTo>
                <a:lnTo>
                  <a:pt x="75" y="94"/>
                </a:lnTo>
                <a:lnTo>
                  <a:pt x="75" y="94"/>
                </a:lnTo>
                <a:lnTo>
                  <a:pt x="65" y="99"/>
                </a:lnTo>
                <a:lnTo>
                  <a:pt x="54" y="105"/>
                </a:lnTo>
                <a:lnTo>
                  <a:pt x="54" y="105"/>
                </a:lnTo>
                <a:lnTo>
                  <a:pt x="54" y="100"/>
                </a:lnTo>
                <a:lnTo>
                  <a:pt x="54" y="100"/>
                </a:lnTo>
                <a:lnTo>
                  <a:pt x="62" y="95"/>
                </a:lnTo>
                <a:lnTo>
                  <a:pt x="69" y="89"/>
                </a:lnTo>
                <a:lnTo>
                  <a:pt x="81" y="75"/>
                </a:lnTo>
                <a:lnTo>
                  <a:pt x="81" y="75"/>
                </a:lnTo>
                <a:lnTo>
                  <a:pt x="88" y="67"/>
                </a:lnTo>
                <a:lnTo>
                  <a:pt x="88" y="67"/>
                </a:lnTo>
                <a:lnTo>
                  <a:pt x="93" y="62"/>
                </a:lnTo>
                <a:lnTo>
                  <a:pt x="93" y="62"/>
                </a:lnTo>
                <a:lnTo>
                  <a:pt x="96" y="62"/>
                </a:lnTo>
                <a:lnTo>
                  <a:pt x="96" y="62"/>
                </a:lnTo>
                <a:lnTo>
                  <a:pt x="85" y="78"/>
                </a:lnTo>
                <a:lnTo>
                  <a:pt x="75" y="92"/>
                </a:lnTo>
                <a:lnTo>
                  <a:pt x="75" y="92"/>
                </a:lnTo>
                <a:close/>
                <a:moveTo>
                  <a:pt x="67" y="87"/>
                </a:moveTo>
                <a:lnTo>
                  <a:pt x="67" y="87"/>
                </a:lnTo>
                <a:lnTo>
                  <a:pt x="62" y="92"/>
                </a:lnTo>
                <a:lnTo>
                  <a:pt x="57" y="96"/>
                </a:lnTo>
                <a:lnTo>
                  <a:pt x="57" y="96"/>
                </a:lnTo>
                <a:lnTo>
                  <a:pt x="55" y="97"/>
                </a:lnTo>
                <a:lnTo>
                  <a:pt x="59" y="93"/>
                </a:lnTo>
                <a:lnTo>
                  <a:pt x="59" y="93"/>
                </a:lnTo>
                <a:lnTo>
                  <a:pt x="66" y="86"/>
                </a:lnTo>
                <a:lnTo>
                  <a:pt x="66" y="86"/>
                </a:lnTo>
                <a:lnTo>
                  <a:pt x="78" y="75"/>
                </a:lnTo>
                <a:lnTo>
                  <a:pt x="89" y="62"/>
                </a:lnTo>
                <a:lnTo>
                  <a:pt x="89" y="62"/>
                </a:lnTo>
                <a:lnTo>
                  <a:pt x="91" y="62"/>
                </a:lnTo>
                <a:lnTo>
                  <a:pt x="91" y="62"/>
                </a:lnTo>
                <a:lnTo>
                  <a:pt x="84" y="68"/>
                </a:lnTo>
                <a:lnTo>
                  <a:pt x="79" y="75"/>
                </a:lnTo>
                <a:lnTo>
                  <a:pt x="67" y="87"/>
                </a:lnTo>
                <a:lnTo>
                  <a:pt x="67" y="87"/>
                </a:lnTo>
                <a:close/>
                <a:moveTo>
                  <a:pt x="72" y="50"/>
                </a:moveTo>
                <a:lnTo>
                  <a:pt x="72" y="50"/>
                </a:lnTo>
                <a:lnTo>
                  <a:pt x="72" y="49"/>
                </a:lnTo>
                <a:lnTo>
                  <a:pt x="72" y="49"/>
                </a:lnTo>
                <a:lnTo>
                  <a:pt x="78" y="47"/>
                </a:lnTo>
                <a:lnTo>
                  <a:pt x="78" y="47"/>
                </a:lnTo>
                <a:lnTo>
                  <a:pt x="72" y="50"/>
                </a:lnTo>
                <a:lnTo>
                  <a:pt x="72" y="50"/>
                </a:lnTo>
                <a:close/>
                <a:moveTo>
                  <a:pt x="64" y="17"/>
                </a:moveTo>
                <a:lnTo>
                  <a:pt x="64" y="17"/>
                </a:lnTo>
                <a:lnTo>
                  <a:pt x="56" y="25"/>
                </a:lnTo>
                <a:lnTo>
                  <a:pt x="56" y="25"/>
                </a:lnTo>
                <a:lnTo>
                  <a:pt x="57" y="19"/>
                </a:lnTo>
                <a:lnTo>
                  <a:pt x="57" y="19"/>
                </a:lnTo>
                <a:lnTo>
                  <a:pt x="66" y="14"/>
                </a:lnTo>
                <a:lnTo>
                  <a:pt x="66" y="14"/>
                </a:lnTo>
                <a:lnTo>
                  <a:pt x="70" y="12"/>
                </a:lnTo>
                <a:lnTo>
                  <a:pt x="69" y="13"/>
                </a:lnTo>
                <a:lnTo>
                  <a:pt x="64" y="17"/>
                </a:lnTo>
                <a:lnTo>
                  <a:pt x="64" y="17"/>
                </a:lnTo>
                <a:close/>
                <a:moveTo>
                  <a:pt x="75" y="20"/>
                </a:moveTo>
                <a:lnTo>
                  <a:pt x="75" y="20"/>
                </a:lnTo>
                <a:lnTo>
                  <a:pt x="77" y="18"/>
                </a:lnTo>
                <a:lnTo>
                  <a:pt x="77" y="18"/>
                </a:lnTo>
                <a:lnTo>
                  <a:pt x="74" y="22"/>
                </a:lnTo>
                <a:lnTo>
                  <a:pt x="66" y="31"/>
                </a:lnTo>
                <a:lnTo>
                  <a:pt x="66" y="31"/>
                </a:lnTo>
                <a:lnTo>
                  <a:pt x="57" y="40"/>
                </a:lnTo>
                <a:lnTo>
                  <a:pt x="57" y="40"/>
                </a:lnTo>
                <a:lnTo>
                  <a:pt x="56" y="33"/>
                </a:lnTo>
                <a:lnTo>
                  <a:pt x="56" y="33"/>
                </a:lnTo>
                <a:lnTo>
                  <a:pt x="61" y="30"/>
                </a:lnTo>
                <a:lnTo>
                  <a:pt x="66" y="27"/>
                </a:lnTo>
                <a:lnTo>
                  <a:pt x="75" y="20"/>
                </a:lnTo>
                <a:lnTo>
                  <a:pt x="75" y="20"/>
                </a:lnTo>
                <a:close/>
                <a:moveTo>
                  <a:pt x="74" y="34"/>
                </a:moveTo>
                <a:lnTo>
                  <a:pt x="74" y="34"/>
                </a:lnTo>
                <a:lnTo>
                  <a:pt x="77" y="32"/>
                </a:lnTo>
                <a:lnTo>
                  <a:pt x="78" y="32"/>
                </a:lnTo>
                <a:lnTo>
                  <a:pt x="78" y="33"/>
                </a:lnTo>
                <a:lnTo>
                  <a:pt x="77" y="34"/>
                </a:lnTo>
                <a:lnTo>
                  <a:pt x="71" y="41"/>
                </a:lnTo>
                <a:lnTo>
                  <a:pt x="71" y="41"/>
                </a:lnTo>
                <a:lnTo>
                  <a:pt x="64" y="47"/>
                </a:lnTo>
                <a:lnTo>
                  <a:pt x="57" y="51"/>
                </a:lnTo>
                <a:lnTo>
                  <a:pt x="57" y="51"/>
                </a:lnTo>
                <a:lnTo>
                  <a:pt x="57" y="45"/>
                </a:lnTo>
                <a:lnTo>
                  <a:pt x="57" y="45"/>
                </a:lnTo>
                <a:lnTo>
                  <a:pt x="65" y="40"/>
                </a:lnTo>
                <a:lnTo>
                  <a:pt x="74" y="34"/>
                </a:lnTo>
                <a:lnTo>
                  <a:pt x="74" y="34"/>
                </a:lnTo>
                <a:close/>
                <a:moveTo>
                  <a:pt x="68" y="52"/>
                </a:moveTo>
                <a:lnTo>
                  <a:pt x="68" y="52"/>
                </a:lnTo>
                <a:lnTo>
                  <a:pt x="53" y="66"/>
                </a:lnTo>
                <a:lnTo>
                  <a:pt x="46" y="75"/>
                </a:lnTo>
                <a:lnTo>
                  <a:pt x="40" y="84"/>
                </a:lnTo>
                <a:lnTo>
                  <a:pt x="40" y="84"/>
                </a:lnTo>
                <a:lnTo>
                  <a:pt x="40" y="84"/>
                </a:lnTo>
                <a:lnTo>
                  <a:pt x="40" y="84"/>
                </a:lnTo>
                <a:lnTo>
                  <a:pt x="28" y="85"/>
                </a:lnTo>
                <a:lnTo>
                  <a:pt x="28" y="85"/>
                </a:lnTo>
                <a:lnTo>
                  <a:pt x="48" y="68"/>
                </a:lnTo>
                <a:lnTo>
                  <a:pt x="58" y="60"/>
                </a:lnTo>
                <a:lnTo>
                  <a:pt x="68" y="52"/>
                </a:lnTo>
                <a:lnTo>
                  <a:pt x="68" y="52"/>
                </a:lnTo>
                <a:close/>
                <a:moveTo>
                  <a:pt x="82" y="45"/>
                </a:moveTo>
                <a:lnTo>
                  <a:pt x="82" y="45"/>
                </a:lnTo>
                <a:lnTo>
                  <a:pt x="82" y="44"/>
                </a:lnTo>
                <a:lnTo>
                  <a:pt x="82" y="44"/>
                </a:lnTo>
                <a:lnTo>
                  <a:pt x="83" y="52"/>
                </a:lnTo>
                <a:lnTo>
                  <a:pt x="83" y="52"/>
                </a:lnTo>
                <a:lnTo>
                  <a:pt x="82" y="52"/>
                </a:lnTo>
                <a:lnTo>
                  <a:pt x="82" y="52"/>
                </a:lnTo>
                <a:lnTo>
                  <a:pt x="64" y="66"/>
                </a:lnTo>
                <a:lnTo>
                  <a:pt x="55" y="74"/>
                </a:lnTo>
                <a:lnTo>
                  <a:pt x="47" y="82"/>
                </a:lnTo>
                <a:lnTo>
                  <a:pt x="47" y="82"/>
                </a:lnTo>
                <a:lnTo>
                  <a:pt x="47" y="83"/>
                </a:lnTo>
                <a:lnTo>
                  <a:pt x="47" y="84"/>
                </a:lnTo>
                <a:lnTo>
                  <a:pt x="48" y="84"/>
                </a:lnTo>
                <a:lnTo>
                  <a:pt x="49" y="84"/>
                </a:lnTo>
                <a:lnTo>
                  <a:pt x="49" y="84"/>
                </a:lnTo>
                <a:lnTo>
                  <a:pt x="62" y="70"/>
                </a:lnTo>
                <a:lnTo>
                  <a:pt x="62" y="70"/>
                </a:lnTo>
                <a:lnTo>
                  <a:pt x="73" y="62"/>
                </a:lnTo>
                <a:lnTo>
                  <a:pt x="73" y="62"/>
                </a:lnTo>
                <a:lnTo>
                  <a:pt x="73" y="61"/>
                </a:lnTo>
                <a:lnTo>
                  <a:pt x="73" y="61"/>
                </a:lnTo>
                <a:lnTo>
                  <a:pt x="64" y="74"/>
                </a:lnTo>
                <a:lnTo>
                  <a:pt x="59" y="80"/>
                </a:lnTo>
                <a:lnTo>
                  <a:pt x="54" y="86"/>
                </a:lnTo>
                <a:lnTo>
                  <a:pt x="54" y="86"/>
                </a:lnTo>
                <a:lnTo>
                  <a:pt x="52" y="85"/>
                </a:lnTo>
                <a:lnTo>
                  <a:pt x="52" y="85"/>
                </a:lnTo>
                <a:lnTo>
                  <a:pt x="50" y="84"/>
                </a:lnTo>
                <a:lnTo>
                  <a:pt x="50" y="84"/>
                </a:lnTo>
                <a:lnTo>
                  <a:pt x="42" y="84"/>
                </a:lnTo>
                <a:lnTo>
                  <a:pt x="42" y="84"/>
                </a:lnTo>
                <a:lnTo>
                  <a:pt x="52" y="74"/>
                </a:lnTo>
                <a:lnTo>
                  <a:pt x="61" y="63"/>
                </a:lnTo>
                <a:lnTo>
                  <a:pt x="82" y="45"/>
                </a:lnTo>
                <a:lnTo>
                  <a:pt x="82" y="45"/>
                </a:lnTo>
                <a:close/>
                <a:moveTo>
                  <a:pt x="55" y="133"/>
                </a:moveTo>
                <a:lnTo>
                  <a:pt x="55" y="133"/>
                </a:lnTo>
                <a:lnTo>
                  <a:pt x="55" y="129"/>
                </a:lnTo>
                <a:lnTo>
                  <a:pt x="55" y="129"/>
                </a:lnTo>
                <a:lnTo>
                  <a:pt x="60" y="126"/>
                </a:lnTo>
                <a:lnTo>
                  <a:pt x="64" y="123"/>
                </a:lnTo>
                <a:lnTo>
                  <a:pt x="73" y="117"/>
                </a:lnTo>
                <a:lnTo>
                  <a:pt x="73" y="117"/>
                </a:lnTo>
                <a:lnTo>
                  <a:pt x="68" y="123"/>
                </a:lnTo>
                <a:lnTo>
                  <a:pt x="63" y="129"/>
                </a:lnTo>
                <a:lnTo>
                  <a:pt x="63" y="129"/>
                </a:lnTo>
                <a:lnTo>
                  <a:pt x="63" y="130"/>
                </a:lnTo>
                <a:lnTo>
                  <a:pt x="64" y="130"/>
                </a:lnTo>
                <a:lnTo>
                  <a:pt x="64" y="130"/>
                </a:lnTo>
                <a:lnTo>
                  <a:pt x="70" y="128"/>
                </a:lnTo>
                <a:lnTo>
                  <a:pt x="70" y="128"/>
                </a:lnTo>
                <a:lnTo>
                  <a:pt x="75" y="125"/>
                </a:lnTo>
                <a:lnTo>
                  <a:pt x="75" y="125"/>
                </a:lnTo>
                <a:lnTo>
                  <a:pt x="77" y="125"/>
                </a:lnTo>
                <a:lnTo>
                  <a:pt x="78" y="126"/>
                </a:lnTo>
                <a:lnTo>
                  <a:pt x="77" y="129"/>
                </a:lnTo>
                <a:lnTo>
                  <a:pt x="77" y="129"/>
                </a:lnTo>
                <a:lnTo>
                  <a:pt x="78" y="130"/>
                </a:lnTo>
                <a:lnTo>
                  <a:pt x="78" y="130"/>
                </a:lnTo>
                <a:lnTo>
                  <a:pt x="78" y="130"/>
                </a:lnTo>
                <a:lnTo>
                  <a:pt x="79" y="134"/>
                </a:lnTo>
                <a:lnTo>
                  <a:pt x="79" y="134"/>
                </a:lnTo>
                <a:lnTo>
                  <a:pt x="67" y="133"/>
                </a:lnTo>
                <a:lnTo>
                  <a:pt x="55" y="133"/>
                </a:lnTo>
                <a:lnTo>
                  <a:pt x="55" y="133"/>
                </a:lnTo>
                <a:close/>
                <a:moveTo>
                  <a:pt x="84" y="89"/>
                </a:moveTo>
                <a:lnTo>
                  <a:pt x="84" y="89"/>
                </a:lnTo>
                <a:lnTo>
                  <a:pt x="83" y="90"/>
                </a:lnTo>
                <a:lnTo>
                  <a:pt x="83" y="90"/>
                </a:lnTo>
                <a:lnTo>
                  <a:pt x="93" y="81"/>
                </a:lnTo>
                <a:lnTo>
                  <a:pt x="103" y="70"/>
                </a:lnTo>
                <a:lnTo>
                  <a:pt x="103" y="70"/>
                </a:lnTo>
                <a:lnTo>
                  <a:pt x="109" y="65"/>
                </a:lnTo>
                <a:lnTo>
                  <a:pt x="110" y="65"/>
                </a:lnTo>
                <a:lnTo>
                  <a:pt x="109" y="66"/>
                </a:lnTo>
                <a:lnTo>
                  <a:pt x="105" y="72"/>
                </a:lnTo>
                <a:lnTo>
                  <a:pt x="105" y="72"/>
                </a:lnTo>
                <a:lnTo>
                  <a:pt x="92" y="87"/>
                </a:lnTo>
                <a:lnTo>
                  <a:pt x="92" y="87"/>
                </a:lnTo>
                <a:lnTo>
                  <a:pt x="92" y="88"/>
                </a:lnTo>
                <a:lnTo>
                  <a:pt x="95" y="88"/>
                </a:lnTo>
                <a:lnTo>
                  <a:pt x="95" y="88"/>
                </a:lnTo>
                <a:lnTo>
                  <a:pt x="104" y="81"/>
                </a:lnTo>
                <a:lnTo>
                  <a:pt x="112" y="74"/>
                </a:lnTo>
                <a:lnTo>
                  <a:pt x="112" y="74"/>
                </a:lnTo>
                <a:lnTo>
                  <a:pt x="116" y="69"/>
                </a:lnTo>
                <a:lnTo>
                  <a:pt x="117" y="69"/>
                </a:lnTo>
                <a:lnTo>
                  <a:pt x="117" y="70"/>
                </a:lnTo>
                <a:lnTo>
                  <a:pt x="116" y="74"/>
                </a:lnTo>
                <a:lnTo>
                  <a:pt x="116" y="74"/>
                </a:lnTo>
                <a:lnTo>
                  <a:pt x="106" y="87"/>
                </a:lnTo>
                <a:lnTo>
                  <a:pt x="106" y="87"/>
                </a:lnTo>
                <a:lnTo>
                  <a:pt x="106" y="88"/>
                </a:lnTo>
                <a:lnTo>
                  <a:pt x="107" y="88"/>
                </a:lnTo>
                <a:lnTo>
                  <a:pt x="107" y="88"/>
                </a:lnTo>
                <a:lnTo>
                  <a:pt x="115" y="84"/>
                </a:lnTo>
                <a:lnTo>
                  <a:pt x="118" y="83"/>
                </a:lnTo>
                <a:lnTo>
                  <a:pt x="119" y="84"/>
                </a:lnTo>
                <a:lnTo>
                  <a:pt x="119" y="85"/>
                </a:lnTo>
                <a:lnTo>
                  <a:pt x="119" y="85"/>
                </a:lnTo>
                <a:lnTo>
                  <a:pt x="119" y="86"/>
                </a:lnTo>
                <a:lnTo>
                  <a:pt x="120" y="87"/>
                </a:lnTo>
                <a:lnTo>
                  <a:pt x="121" y="87"/>
                </a:lnTo>
                <a:lnTo>
                  <a:pt x="121" y="86"/>
                </a:lnTo>
                <a:lnTo>
                  <a:pt x="121" y="86"/>
                </a:lnTo>
                <a:lnTo>
                  <a:pt x="122" y="83"/>
                </a:lnTo>
                <a:lnTo>
                  <a:pt x="122" y="83"/>
                </a:lnTo>
                <a:lnTo>
                  <a:pt x="122" y="90"/>
                </a:lnTo>
                <a:lnTo>
                  <a:pt x="122" y="90"/>
                </a:lnTo>
                <a:lnTo>
                  <a:pt x="103" y="90"/>
                </a:lnTo>
                <a:lnTo>
                  <a:pt x="84" y="89"/>
                </a:lnTo>
                <a:lnTo>
                  <a:pt x="84" y="89"/>
                </a:lnTo>
                <a:close/>
                <a:moveTo>
                  <a:pt x="114" y="63"/>
                </a:moveTo>
                <a:lnTo>
                  <a:pt x="114" y="63"/>
                </a:lnTo>
                <a:lnTo>
                  <a:pt x="120" y="63"/>
                </a:lnTo>
                <a:lnTo>
                  <a:pt x="120" y="63"/>
                </a:lnTo>
                <a:lnTo>
                  <a:pt x="109" y="71"/>
                </a:lnTo>
                <a:lnTo>
                  <a:pt x="100" y="81"/>
                </a:lnTo>
                <a:lnTo>
                  <a:pt x="100" y="81"/>
                </a:lnTo>
                <a:lnTo>
                  <a:pt x="107" y="72"/>
                </a:lnTo>
                <a:lnTo>
                  <a:pt x="111" y="67"/>
                </a:lnTo>
                <a:lnTo>
                  <a:pt x="114" y="63"/>
                </a:lnTo>
                <a:lnTo>
                  <a:pt x="114" y="63"/>
                </a:lnTo>
                <a:close/>
                <a:moveTo>
                  <a:pt x="69" y="9"/>
                </a:moveTo>
                <a:lnTo>
                  <a:pt x="69" y="9"/>
                </a:lnTo>
                <a:lnTo>
                  <a:pt x="57" y="17"/>
                </a:lnTo>
                <a:lnTo>
                  <a:pt x="57" y="17"/>
                </a:lnTo>
                <a:lnTo>
                  <a:pt x="57" y="9"/>
                </a:lnTo>
                <a:lnTo>
                  <a:pt x="57" y="9"/>
                </a:lnTo>
                <a:lnTo>
                  <a:pt x="69" y="9"/>
                </a:lnTo>
                <a:lnTo>
                  <a:pt x="69" y="9"/>
                </a:lnTo>
                <a:close/>
                <a:moveTo>
                  <a:pt x="33" y="59"/>
                </a:moveTo>
                <a:lnTo>
                  <a:pt x="33" y="59"/>
                </a:lnTo>
                <a:lnTo>
                  <a:pt x="33" y="59"/>
                </a:lnTo>
                <a:lnTo>
                  <a:pt x="33" y="59"/>
                </a:lnTo>
                <a:lnTo>
                  <a:pt x="28" y="63"/>
                </a:lnTo>
                <a:lnTo>
                  <a:pt x="24" y="68"/>
                </a:lnTo>
                <a:lnTo>
                  <a:pt x="16" y="78"/>
                </a:lnTo>
                <a:lnTo>
                  <a:pt x="16" y="78"/>
                </a:lnTo>
                <a:lnTo>
                  <a:pt x="12" y="80"/>
                </a:lnTo>
                <a:lnTo>
                  <a:pt x="15" y="77"/>
                </a:lnTo>
                <a:lnTo>
                  <a:pt x="20" y="70"/>
                </a:lnTo>
                <a:lnTo>
                  <a:pt x="20" y="70"/>
                </a:lnTo>
                <a:lnTo>
                  <a:pt x="23" y="65"/>
                </a:lnTo>
                <a:lnTo>
                  <a:pt x="26" y="61"/>
                </a:lnTo>
                <a:lnTo>
                  <a:pt x="26" y="61"/>
                </a:lnTo>
                <a:lnTo>
                  <a:pt x="26" y="59"/>
                </a:lnTo>
                <a:lnTo>
                  <a:pt x="24" y="59"/>
                </a:lnTo>
                <a:lnTo>
                  <a:pt x="24" y="59"/>
                </a:lnTo>
                <a:lnTo>
                  <a:pt x="20" y="63"/>
                </a:lnTo>
                <a:lnTo>
                  <a:pt x="15" y="67"/>
                </a:lnTo>
                <a:lnTo>
                  <a:pt x="15" y="67"/>
                </a:lnTo>
                <a:lnTo>
                  <a:pt x="11" y="69"/>
                </a:lnTo>
                <a:lnTo>
                  <a:pt x="11" y="69"/>
                </a:lnTo>
                <a:lnTo>
                  <a:pt x="11" y="67"/>
                </a:lnTo>
                <a:lnTo>
                  <a:pt x="16" y="59"/>
                </a:lnTo>
                <a:lnTo>
                  <a:pt x="16" y="59"/>
                </a:lnTo>
                <a:lnTo>
                  <a:pt x="16" y="59"/>
                </a:lnTo>
                <a:lnTo>
                  <a:pt x="16" y="59"/>
                </a:lnTo>
                <a:lnTo>
                  <a:pt x="33" y="59"/>
                </a:lnTo>
                <a:lnTo>
                  <a:pt x="33" y="59"/>
                </a:lnTo>
                <a:close/>
                <a:moveTo>
                  <a:pt x="19" y="85"/>
                </a:moveTo>
                <a:lnTo>
                  <a:pt x="19" y="85"/>
                </a:lnTo>
                <a:lnTo>
                  <a:pt x="24" y="81"/>
                </a:lnTo>
                <a:lnTo>
                  <a:pt x="28" y="78"/>
                </a:lnTo>
                <a:lnTo>
                  <a:pt x="35" y="68"/>
                </a:lnTo>
                <a:lnTo>
                  <a:pt x="35" y="68"/>
                </a:lnTo>
                <a:lnTo>
                  <a:pt x="39" y="65"/>
                </a:lnTo>
                <a:lnTo>
                  <a:pt x="34" y="71"/>
                </a:lnTo>
                <a:lnTo>
                  <a:pt x="34" y="71"/>
                </a:lnTo>
                <a:lnTo>
                  <a:pt x="25" y="84"/>
                </a:lnTo>
                <a:lnTo>
                  <a:pt x="25" y="84"/>
                </a:lnTo>
                <a:lnTo>
                  <a:pt x="25" y="85"/>
                </a:lnTo>
                <a:lnTo>
                  <a:pt x="25" y="85"/>
                </a:lnTo>
                <a:lnTo>
                  <a:pt x="19" y="85"/>
                </a:lnTo>
                <a:lnTo>
                  <a:pt x="19" y="8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536">
            <a:extLst>
              <a:ext uri="{FF2B5EF4-FFF2-40B4-BE49-F238E27FC236}">
                <a16:creationId xmlns:a16="http://schemas.microsoft.com/office/drawing/2014/main" id="{CD89447C-2235-471A-8CBA-8E583C63839A}"/>
              </a:ext>
            </a:extLst>
          </p:cNvPr>
          <p:cNvSpPr>
            <a:spLocks noEditPoints="1"/>
          </p:cNvSpPr>
          <p:nvPr/>
        </p:nvSpPr>
        <p:spPr bwMode="auto">
          <a:xfrm>
            <a:off x="2665247" y="4262606"/>
            <a:ext cx="285750" cy="85725"/>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18">
            <a:extLst>
              <a:ext uri="{FF2B5EF4-FFF2-40B4-BE49-F238E27FC236}">
                <a16:creationId xmlns:a16="http://schemas.microsoft.com/office/drawing/2014/main" id="{7B01FB33-52FC-45B0-8148-CF5436F27412}"/>
              </a:ext>
            </a:extLst>
          </p:cNvPr>
          <p:cNvSpPr>
            <a:spLocks/>
          </p:cNvSpPr>
          <p:nvPr/>
        </p:nvSpPr>
        <p:spPr bwMode="auto">
          <a:xfrm>
            <a:off x="2781134" y="4622461"/>
            <a:ext cx="169863" cy="441325"/>
          </a:xfrm>
          <a:custGeom>
            <a:avLst/>
            <a:gdLst/>
            <a:ahLst/>
            <a:cxnLst>
              <a:cxn ang="0">
                <a:pos x="11" y="124"/>
              </a:cxn>
              <a:cxn ang="0">
                <a:pos x="18" y="63"/>
              </a:cxn>
              <a:cxn ang="0">
                <a:pos x="28" y="36"/>
              </a:cxn>
              <a:cxn ang="0">
                <a:pos x="43" y="18"/>
              </a:cxn>
              <a:cxn ang="0">
                <a:pos x="59" y="10"/>
              </a:cxn>
              <a:cxn ang="0">
                <a:pos x="69" y="9"/>
              </a:cxn>
              <a:cxn ang="0">
                <a:pos x="83" y="18"/>
              </a:cxn>
              <a:cxn ang="0">
                <a:pos x="93" y="38"/>
              </a:cxn>
              <a:cxn ang="0">
                <a:pos x="97" y="63"/>
              </a:cxn>
              <a:cxn ang="0">
                <a:pos x="98" y="130"/>
              </a:cxn>
              <a:cxn ang="0">
                <a:pos x="94" y="183"/>
              </a:cxn>
              <a:cxn ang="0">
                <a:pos x="90" y="225"/>
              </a:cxn>
              <a:cxn ang="0">
                <a:pos x="85" y="249"/>
              </a:cxn>
              <a:cxn ang="0">
                <a:pos x="71" y="266"/>
              </a:cxn>
              <a:cxn ang="0">
                <a:pos x="63" y="269"/>
              </a:cxn>
              <a:cxn ang="0">
                <a:pos x="54" y="268"/>
              </a:cxn>
              <a:cxn ang="0">
                <a:pos x="45" y="254"/>
              </a:cxn>
              <a:cxn ang="0">
                <a:pos x="40" y="233"/>
              </a:cxn>
              <a:cxn ang="0">
                <a:pos x="35" y="179"/>
              </a:cxn>
              <a:cxn ang="0">
                <a:pos x="37" y="123"/>
              </a:cxn>
              <a:cxn ang="0">
                <a:pos x="42" y="98"/>
              </a:cxn>
              <a:cxn ang="0">
                <a:pos x="48" y="90"/>
              </a:cxn>
              <a:cxn ang="0">
                <a:pos x="54" y="87"/>
              </a:cxn>
              <a:cxn ang="0">
                <a:pos x="67" y="95"/>
              </a:cxn>
              <a:cxn ang="0">
                <a:pos x="74" y="107"/>
              </a:cxn>
              <a:cxn ang="0">
                <a:pos x="74" y="132"/>
              </a:cxn>
              <a:cxn ang="0">
                <a:pos x="72" y="169"/>
              </a:cxn>
              <a:cxn ang="0">
                <a:pos x="67" y="204"/>
              </a:cxn>
              <a:cxn ang="0">
                <a:pos x="70" y="209"/>
              </a:cxn>
              <a:cxn ang="0">
                <a:pos x="75" y="206"/>
              </a:cxn>
              <a:cxn ang="0">
                <a:pos x="81" y="170"/>
              </a:cxn>
              <a:cxn ang="0">
                <a:pos x="83" y="117"/>
              </a:cxn>
              <a:cxn ang="0">
                <a:pos x="79" y="95"/>
              </a:cxn>
              <a:cxn ang="0">
                <a:pos x="67" y="82"/>
              </a:cxn>
              <a:cxn ang="0">
                <a:pos x="58" y="80"/>
              </a:cxn>
              <a:cxn ang="0">
                <a:pos x="47" y="81"/>
              </a:cxn>
              <a:cxn ang="0">
                <a:pos x="36" y="91"/>
              </a:cxn>
              <a:cxn ang="0">
                <a:pos x="29" y="122"/>
              </a:cxn>
              <a:cxn ang="0">
                <a:pos x="26" y="170"/>
              </a:cxn>
              <a:cxn ang="0">
                <a:pos x="30" y="218"/>
              </a:cxn>
              <a:cxn ang="0">
                <a:pos x="34" y="255"/>
              </a:cxn>
              <a:cxn ang="0">
                <a:pos x="42" y="271"/>
              </a:cxn>
              <a:cxn ang="0">
                <a:pos x="54" y="277"/>
              </a:cxn>
              <a:cxn ang="0">
                <a:pos x="65" y="277"/>
              </a:cxn>
              <a:cxn ang="0">
                <a:pos x="79" y="271"/>
              </a:cxn>
              <a:cxn ang="0">
                <a:pos x="92" y="254"/>
              </a:cxn>
              <a:cxn ang="0">
                <a:pos x="101" y="211"/>
              </a:cxn>
              <a:cxn ang="0">
                <a:pos x="106" y="149"/>
              </a:cxn>
              <a:cxn ang="0">
                <a:pos x="107" y="88"/>
              </a:cxn>
              <a:cxn ang="0">
                <a:pos x="103" y="42"/>
              </a:cxn>
              <a:cxn ang="0">
                <a:pos x="92" y="17"/>
              </a:cxn>
              <a:cxn ang="0">
                <a:pos x="80" y="5"/>
              </a:cxn>
              <a:cxn ang="0">
                <a:pos x="71" y="1"/>
              </a:cxn>
              <a:cxn ang="0">
                <a:pos x="59" y="0"/>
              </a:cxn>
              <a:cxn ang="0">
                <a:pos x="38" y="11"/>
              </a:cxn>
              <a:cxn ang="0">
                <a:pos x="20" y="32"/>
              </a:cxn>
              <a:cxn ang="0">
                <a:pos x="15" y="43"/>
              </a:cxn>
              <a:cxn ang="0">
                <a:pos x="7" y="83"/>
              </a:cxn>
              <a:cxn ang="0">
                <a:pos x="0" y="153"/>
              </a:cxn>
              <a:cxn ang="0">
                <a:pos x="1" y="156"/>
              </a:cxn>
              <a:cxn ang="0">
                <a:pos x="7" y="156"/>
              </a:cxn>
              <a:cxn ang="0">
                <a:pos x="9" y="153"/>
              </a:cxn>
            </a:cxnLst>
            <a:rect l="0" t="0" r="r" b="b"/>
            <a:pathLst>
              <a:path w="107" h="278">
                <a:moveTo>
                  <a:pt x="9" y="153"/>
                </a:moveTo>
                <a:lnTo>
                  <a:pt x="9" y="153"/>
                </a:lnTo>
                <a:lnTo>
                  <a:pt x="11" y="124"/>
                </a:lnTo>
                <a:lnTo>
                  <a:pt x="13" y="94"/>
                </a:lnTo>
                <a:lnTo>
                  <a:pt x="15" y="79"/>
                </a:lnTo>
                <a:lnTo>
                  <a:pt x="18" y="63"/>
                </a:lnTo>
                <a:lnTo>
                  <a:pt x="22" y="49"/>
                </a:lnTo>
                <a:lnTo>
                  <a:pt x="28" y="36"/>
                </a:lnTo>
                <a:lnTo>
                  <a:pt x="28" y="36"/>
                </a:lnTo>
                <a:lnTo>
                  <a:pt x="34" y="26"/>
                </a:lnTo>
                <a:lnTo>
                  <a:pt x="38" y="22"/>
                </a:lnTo>
                <a:lnTo>
                  <a:pt x="43" y="18"/>
                </a:lnTo>
                <a:lnTo>
                  <a:pt x="49" y="14"/>
                </a:lnTo>
                <a:lnTo>
                  <a:pt x="54" y="11"/>
                </a:lnTo>
                <a:lnTo>
                  <a:pt x="59" y="10"/>
                </a:lnTo>
                <a:lnTo>
                  <a:pt x="65" y="9"/>
                </a:lnTo>
                <a:lnTo>
                  <a:pt x="65" y="9"/>
                </a:lnTo>
                <a:lnTo>
                  <a:pt x="69" y="9"/>
                </a:lnTo>
                <a:lnTo>
                  <a:pt x="72" y="10"/>
                </a:lnTo>
                <a:lnTo>
                  <a:pt x="78" y="13"/>
                </a:lnTo>
                <a:lnTo>
                  <a:pt x="83" y="18"/>
                </a:lnTo>
                <a:lnTo>
                  <a:pt x="87" y="24"/>
                </a:lnTo>
                <a:lnTo>
                  <a:pt x="90" y="31"/>
                </a:lnTo>
                <a:lnTo>
                  <a:pt x="93" y="38"/>
                </a:lnTo>
                <a:lnTo>
                  <a:pt x="96" y="51"/>
                </a:lnTo>
                <a:lnTo>
                  <a:pt x="96" y="51"/>
                </a:lnTo>
                <a:lnTo>
                  <a:pt x="97" y="63"/>
                </a:lnTo>
                <a:lnTo>
                  <a:pt x="98" y="76"/>
                </a:lnTo>
                <a:lnTo>
                  <a:pt x="99" y="103"/>
                </a:lnTo>
                <a:lnTo>
                  <a:pt x="98" y="130"/>
                </a:lnTo>
                <a:lnTo>
                  <a:pt x="96" y="155"/>
                </a:lnTo>
                <a:lnTo>
                  <a:pt x="96" y="155"/>
                </a:lnTo>
                <a:lnTo>
                  <a:pt x="94" y="183"/>
                </a:lnTo>
                <a:lnTo>
                  <a:pt x="92" y="211"/>
                </a:lnTo>
                <a:lnTo>
                  <a:pt x="92" y="211"/>
                </a:lnTo>
                <a:lnTo>
                  <a:pt x="90" y="225"/>
                </a:lnTo>
                <a:lnTo>
                  <a:pt x="89" y="233"/>
                </a:lnTo>
                <a:lnTo>
                  <a:pt x="87" y="241"/>
                </a:lnTo>
                <a:lnTo>
                  <a:pt x="85" y="249"/>
                </a:lnTo>
                <a:lnTo>
                  <a:pt x="81" y="255"/>
                </a:lnTo>
                <a:lnTo>
                  <a:pt x="77" y="261"/>
                </a:lnTo>
                <a:lnTo>
                  <a:pt x="71" y="266"/>
                </a:lnTo>
                <a:lnTo>
                  <a:pt x="71" y="266"/>
                </a:lnTo>
                <a:lnTo>
                  <a:pt x="67" y="268"/>
                </a:lnTo>
                <a:lnTo>
                  <a:pt x="63" y="269"/>
                </a:lnTo>
                <a:lnTo>
                  <a:pt x="60" y="270"/>
                </a:lnTo>
                <a:lnTo>
                  <a:pt x="57" y="269"/>
                </a:lnTo>
                <a:lnTo>
                  <a:pt x="54" y="268"/>
                </a:lnTo>
                <a:lnTo>
                  <a:pt x="52" y="266"/>
                </a:lnTo>
                <a:lnTo>
                  <a:pt x="48" y="261"/>
                </a:lnTo>
                <a:lnTo>
                  <a:pt x="45" y="254"/>
                </a:lnTo>
                <a:lnTo>
                  <a:pt x="42" y="247"/>
                </a:lnTo>
                <a:lnTo>
                  <a:pt x="40" y="233"/>
                </a:lnTo>
                <a:lnTo>
                  <a:pt x="40" y="233"/>
                </a:lnTo>
                <a:lnTo>
                  <a:pt x="37" y="206"/>
                </a:lnTo>
                <a:lnTo>
                  <a:pt x="35" y="179"/>
                </a:lnTo>
                <a:lnTo>
                  <a:pt x="35" y="179"/>
                </a:lnTo>
                <a:lnTo>
                  <a:pt x="35" y="161"/>
                </a:lnTo>
                <a:lnTo>
                  <a:pt x="35" y="141"/>
                </a:lnTo>
                <a:lnTo>
                  <a:pt x="37" y="123"/>
                </a:lnTo>
                <a:lnTo>
                  <a:pt x="41" y="105"/>
                </a:lnTo>
                <a:lnTo>
                  <a:pt x="41" y="105"/>
                </a:lnTo>
                <a:lnTo>
                  <a:pt x="42" y="98"/>
                </a:lnTo>
                <a:lnTo>
                  <a:pt x="46" y="92"/>
                </a:lnTo>
                <a:lnTo>
                  <a:pt x="46" y="92"/>
                </a:lnTo>
                <a:lnTo>
                  <a:pt x="48" y="90"/>
                </a:lnTo>
                <a:lnTo>
                  <a:pt x="50" y="88"/>
                </a:lnTo>
                <a:lnTo>
                  <a:pt x="52" y="87"/>
                </a:lnTo>
                <a:lnTo>
                  <a:pt x="54" y="87"/>
                </a:lnTo>
                <a:lnTo>
                  <a:pt x="59" y="88"/>
                </a:lnTo>
                <a:lnTo>
                  <a:pt x="63" y="91"/>
                </a:lnTo>
                <a:lnTo>
                  <a:pt x="67" y="95"/>
                </a:lnTo>
                <a:lnTo>
                  <a:pt x="70" y="99"/>
                </a:lnTo>
                <a:lnTo>
                  <a:pt x="73" y="103"/>
                </a:lnTo>
                <a:lnTo>
                  <a:pt x="74" y="107"/>
                </a:lnTo>
                <a:lnTo>
                  <a:pt x="74" y="107"/>
                </a:lnTo>
                <a:lnTo>
                  <a:pt x="74" y="120"/>
                </a:lnTo>
                <a:lnTo>
                  <a:pt x="74" y="132"/>
                </a:lnTo>
                <a:lnTo>
                  <a:pt x="74" y="132"/>
                </a:lnTo>
                <a:lnTo>
                  <a:pt x="73" y="150"/>
                </a:lnTo>
                <a:lnTo>
                  <a:pt x="72" y="169"/>
                </a:lnTo>
                <a:lnTo>
                  <a:pt x="70" y="186"/>
                </a:lnTo>
                <a:lnTo>
                  <a:pt x="67" y="204"/>
                </a:lnTo>
                <a:lnTo>
                  <a:pt x="67" y="204"/>
                </a:lnTo>
                <a:lnTo>
                  <a:pt x="66" y="205"/>
                </a:lnTo>
                <a:lnTo>
                  <a:pt x="67" y="207"/>
                </a:lnTo>
                <a:lnTo>
                  <a:pt x="70" y="209"/>
                </a:lnTo>
                <a:lnTo>
                  <a:pt x="73" y="209"/>
                </a:lnTo>
                <a:lnTo>
                  <a:pt x="74" y="208"/>
                </a:lnTo>
                <a:lnTo>
                  <a:pt x="75" y="206"/>
                </a:lnTo>
                <a:lnTo>
                  <a:pt x="75" y="206"/>
                </a:lnTo>
                <a:lnTo>
                  <a:pt x="79" y="188"/>
                </a:lnTo>
                <a:lnTo>
                  <a:pt x="81" y="170"/>
                </a:lnTo>
                <a:lnTo>
                  <a:pt x="82" y="132"/>
                </a:lnTo>
                <a:lnTo>
                  <a:pt x="82" y="132"/>
                </a:lnTo>
                <a:lnTo>
                  <a:pt x="83" y="117"/>
                </a:lnTo>
                <a:lnTo>
                  <a:pt x="82" y="110"/>
                </a:lnTo>
                <a:lnTo>
                  <a:pt x="81" y="102"/>
                </a:lnTo>
                <a:lnTo>
                  <a:pt x="79" y="95"/>
                </a:lnTo>
                <a:lnTo>
                  <a:pt x="75" y="89"/>
                </a:lnTo>
                <a:lnTo>
                  <a:pt x="70" y="84"/>
                </a:lnTo>
                <a:lnTo>
                  <a:pt x="67" y="82"/>
                </a:lnTo>
                <a:lnTo>
                  <a:pt x="63" y="81"/>
                </a:lnTo>
                <a:lnTo>
                  <a:pt x="63" y="81"/>
                </a:lnTo>
                <a:lnTo>
                  <a:pt x="58" y="80"/>
                </a:lnTo>
                <a:lnTo>
                  <a:pt x="54" y="79"/>
                </a:lnTo>
                <a:lnTo>
                  <a:pt x="50" y="80"/>
                </a:lnTo>
                <a:lnTo>
                  <a:pt x="47" y="81"/>
                </a:lnTo>
                <a:lnTo>
                  <a:pt x="43" y="83"/>
                </a:lnTo>
                <a:lnTo>
                  <a:pt x="40" y="85"/>
                </a:lnTo>
                <a:lnTo>
                  <a:pt x="36" y="91"/>
                </a:lnTo>
                <a:lnTo>
                  <a:pt x="33" y="99"/>
                </a:lnTo>
                <a:lnTo>
                  <a:pt x="31" y="106"/>
                </a:lnTo>
                <a:lnTo>
                  <a:pt x="29" y="122"/>
                </a:lnTo>
                <a:lnTo>
                  <a:pt x="29" y="122"/>
                </a:lnTo>
                <a:lnTo>
                  <a:pt x="26" y="146"/>
                </a:lnTo>
                <a:lnTo>
                  <a:pt x="26" y="170"/>
                </a:lnTo>
                <a:lnTo>
                  <a:pt x="27" y="194"/>
                </a:lnTo>
                <a:lnTo>
                  <a:pt x="30" y="218"/>
                </a:lnTo>
                <a:lnTo>
                  <a:pt x="30" y="218"/>
                </a:lnTo>
                <a:lnTo>
                  <a:pt x="31" y="235"/>
                </a:lnTo>
                <a:lnTo>
                  <a:pt x="32" y="245"/>
                </a:lnTo>
                <a:lnTo>
                  <a:pt x="34" y="255"/>
                </a:lnTo>
                <a:lnTo>
                  <a:pt x="38" y="264"/>
                </a:lnTo>
                <a:lnTo>
                  <a:pt x="40" y="268"/>
                </a:lnTo>
                <a:lnTo>
                  <a:pt x="42" y="271"/>
                </a:lnTo>
                <a:lnTo>
                  <a:pt x="46" y="274"/>
                </a:lnTo>
                <a:lnTo>
                  <a:pt x="50" y="276"/>
                </a:lnTo>
                <a:lnTo>
                  <a:pt x="54" y="277"/>
                </a:lnTo>
                <a:lnTo>
                  <a:pt x="59" y="278"/>
                </a:lnTo>
                <a:lnTo>
                  <a:pt x="59" y="278"/>
                </a:lnTo>
                <a:lnTo>
                  <a:pt x="65" y="277"/>
                </a:lnTo>
                <a:lnTo>
                  <a:pt x="70" y="276"/>
                </a:lnTo>
                <a:lnTo>
                  <a:pt x="75" y="274"/>
                </a:lnTo>
                <a:lnTo>
                  <a:pt x="79" y="271"/>
                </a:lnTo>
                <a:lnTo>
                  <a:pt x="83" y="267"/>
                </a:lnTo>
                <a:lnTo>
                  <a:pt x="86" y="264"/>
                </a:lnTo>
                <a:lnTo>
                  <a:pt x="92" y="254"/>
                </a:lnTo>
                <a:lnTo>
                  <a:pt x="95" y="244"/>
                </a:lnTo>
                <a:lnTo>
                  <a:pt x="98" y="232"/>
                </a:lnTo>
                <a:lnTo>
                  <a:pt x="101" y="211"/>
                </a:lnTo>
                <a:lnTo>
                  <a:pt x="101" y="211"/>
                </a:lnTo>
                <a:lnTo>
                  <a:pt x="104" y="180"/>
                </a:lnTo>
                <a:lnTo>
                  <a:pt x="106" y="149"/>
                </a:lnTo>
                <a:lnTo>
                  <a:pt x="107" y="118"/>
                </a:lnTo>
                <a:lnTo>
                  <a:pt x="107" y="88"/>
                </a:lnTo>
                <a:lnTo>
                  <a:pt x="107" y="88"/>
                </a:lnTo>
                <a:lnTo>
                  <a:pt x="106" y="64"/>
                </a:lnTo>
                <a:lnTo>
                  <a:pt x="105" y="53"/>
                </a:lnTo>
                <a:lnTo>
                  <a:pt x="103" y="42"/>
                </a:lnTo>
                <a:lnTo>
                  <a:pt x="100" y="31"/>
                </a:lnTo>
                <a:lnTo>
                  <a:pt x="95" y="21"/>
                </a:lnTo>
                <a:lnTo>
                  <a:pt x="92" y="17"/>
                </a:lnTo>
                <a:lnTo>
                  <a:pt x="89" y="12"/>
                </a:lnTo>
                <a:lnTo>
                  <a:pt x="85" y="8"/>
                </a:lnTo>
                <a:lnTo>
                  <a:pt x="80" y="5"/>
                </a:lnTo>
                <a:lnTo>
                  <a:pt x="80" y="5"/>
                </a:lnTo>
                <a:lnTo>
                  <a:pt x="76" y="2"/>
                </a:lnTo>
                <a:lnTo>
                  <a:pt x="71" y="1"/>
                </a:lnTo>
                <a:lnTo>
                  <a:pt x="67" y="0"/>
                </a:lnTo>
                <a:lnTo>
                  <a:pt x="63" y="0"/>
                </a:lnTo>
                <a:lnTo>
                  <a:pt x="59" y="0"/>
                </a:lnTo>
                <a:lnTo>
                  <a:pt x="54" y="2"/>
                </a:lnTo>
                <a:lnTo>
                  <a:pt x="46" y="6"/>
                </a:lnTo>
                <a:lnTo>
                  <a:pt x="38" y="11"/>
                </a:lnTo>
                <a:lnTo>
                  <a:pt x="31" y="18"/>
                </a:lnTo>
                <a:lnTo>
                  <a:pt x="25" y="25"/>
                </a:lnTo>
                <a:lnTo>
                  <a:pt x="20" y="32"/>
                </a:lnTo>
                <a:lnTo>
                  <a:pt x="20" y="32"/>
                </a:lnTo>
                <a:lnTo>
                  <a:pt x="17" y="37"/>
                </a:lnTo>
                <a:lnTo>
                  <a:pt x="15" y="43"/>
                </a:lnTo>
                <a:lnTo>
                  <a:pt x="11" y="56"/>
                </a:lnTo>
                <a:lnTo>
                  <a:pt x="9" y="69"/>
                </a:lnTo>
                <a:lnTo>
                  <a:pt x="7" y="83"/>
                </a:lnTo>
                <a:lnTo>
                  <a:pt x="7" y="83"/>
                </a:lnTo>
                <a:lnTo>
                  <a:pt x="3" y="118"/>
                </a:lnTo>
                <a:lnTo>
                  <a:pt x="0" y="153"/>
                </a:lnTo>
                <a:lnTo>
                  <a:pt x="0" y="153"/>
                </a:lnTo>
                <a:lnTo>
                  <a:pt x="0" y="155"/>
                </a:lnTo>
                <a:lnTo>
                  <a:pt x="1" y="156"/>
                </a:lnTo>
                <a:lnTo>
                  <a:pt x="2" y="157"/>
                </a:lnTo>
                <a:lnTo>
                  <a:pt x="4" y="157"/>
                </a:lnTo>
                <a:lnTo>
                  <a:pt x="7" y="156"/>
                </a:lnTo>
                <a:lnTo>
                  <a:pt x="8" y="155"/>
                </a:lnTo>
                <a:lnTo>
                  <a:pt x="9" y="153"/>
                </a:lnTo>
                <a:lnTo>
                  <a:pt x="9" y="15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5">
            <a:extLst>
              <a:ext uri="{FF2B5EF4-FFF2-40B4-BE49-F238E27FC236}">
                <a16:creationId xmlns:a16="http://schemas.microsoft.com/office/drawing/2014/main" id="{2F8D3E20-37E4-454D-B0CC-11008F8FD5D5}"/>
              </a:ext>
            </a:extLst>
          </p:cNvPr>
          <p:cNvSpPr>
            <a:spLocks noEditPoints="1"/>
          </p:cNvSpPr>
          <p:nvPr/>
        </p:nvSpPr>
        <p:spPr bwMode="auto">
          <a:xfrm>
            <a:off x="2048036" y="2339814"/>
            <a:ext cx="1104900" cy="584200"/>
          </a:xfrm>
          <a:custGeom>
            <a:avLst/>
            <a:gdLst>
              <a:gd name="T0" fmla="*/ 92 w 709"/>
              <a:gd name="T1" fmla="*/ 250 h 376"/>
              <a:gd name="T2" fmla="*/ 33 w 709"/>
              <a:gd name="T3" fmla="*/ 265 h 376"/>
              <a:gd name="T4" fmla="*/ 155 w 709"/>
              <a:gd name="T5" fmla="*/ 255 h 376"/>
              <a:gd name="T6" fmla="*/ 238 w 709"/>
              <a:gd name="T7" fmla="*/ 332 h 376"/>
              <a:gd name="T8" fmla="*/ 391 w 709"/>
              <a:gd name="T9" fmla="*/ 291 h 376"/>
              <a:gd name="T10" fmla="*/ 605 w 709"/>
              <a:gd name="T11" fmla="*/ 320 h 376"/>
              <a:gd name="T12" fmla="*/ 555 w 709"/>
              <a:gd name="T13" fmla="*/ 258 h 376"/>
              <a:gd name="T14" fmla="*/ 573 w 709"/>
              <a:gd name="T15" fmla="*/ 210 h 376"/>
              <a:gd name="T16" fmla="*/ 652 w 709"/>
              <a:gd name="T17" fmla="*/ 174 h 376"/>
              <a:gd name="T18" fmla="*/ 569 w 709"/>
              <a:gd name="T19" fmla="*/ 140 h 376"/>
              <a:gd name="T20" fmla="*/ 239 w 709"/>
              <a:gd name="T21" fmla="*/ 57 h 376"/>
              <a:gd name="T22" fmla="*/ 228 w 709"/>
              <a:gd name="T23" fmla="*/ 3 h 376"/>
              <a:gd name="T24" fmla="*/ 43 w 709"/>
              <a:gd name="T25" fmla="*/ 56 h 376"/>
              <a:gd name="T26" fmla="*/ 11 w 709"/>
              <a:gd name="T27" fmla="*/ 213 h 376"/>
              <a:gd name="T28" fmla="*/ 60 w 709"/>
              <a:gd name="T29" fmla="*/ 175 h 376"/>
              <a:gd name="T30" fmla="*/ 61 w 709"/>
              <a:gd name="T31" fmla="*/ 109 h 376"/>
              <a:gd name="T32" fmla="*/ 78 w 709"/>
              <a:gd name="T33" fmla="*/ 143 h 376"/>
              <a:gd name="T34" fmla="*/ 157 w 709"/>
              <a:gd name="T35" fmla="*/ 190 h 376"/>
              <a:gd name="T36" fmla="*/ 144 w 709"/>
              <a:gd name="T37" fmla="*/ 115 h 376"/>
              <a:gd name="T38" fmla="*/ 126 w 709"/>
              <a:gd name="T39" fmla="*/ 151 h 376"/>
              <a:gd name="T40" fmla="*/ 85 w 709"/>
              <a:gd name="T41" fmla="*/ 163 h 376"/>
              <a:gd name="T42" fmla="*/ 75 w 709"/>
              <a:gd name="T43" fmla="*/ 176 h 376"/>
              <a:gd name="T44" fmla="*/ 113 w 709"/>
              <a:gd name="T45" fmla="*/ 188 h 376"/>
              <a:gd name="T46" fmla="*/ 161 w 709"/>
              <a:gd name="T47" fmla="*/ 209 h 376"/>
              <a:gd name="T48" fmla="*/ 298 w 709"/>
              <a:gd name="T49" fmla="*/ 182 h 376"/>
              <a:gd name="T50" fmla="*/ 197 w 709"/>
              <a:gd name="T51" fmla="*/ 199 h 376"/>
              <a:gd name="T52" fmla="*/ 300 w 709"/>
              <a:gd name="T53" fmla="*/ 178 h 376"/>
              <a:gd name="T54" fmla="*/ 379 w 709"/>
              <a:gd name="T55" fmla="*/ 256 h 376"/>
              <a:gd name="T56" fmla="*/ 259 w 709"/>
              <a:gd name="T57" fmla="*/ 278 h 376"/>
              <a:gd name="T58" fmla="*/ 281 w 709"/>
              <a:gd name="T59" fmla="*/ 303 h 376"/>
              <a:gd name="T60" fmla="*/ 313 w 709"/>
              <a:gd name="T61" fmla="*/ 299 h 376"/>
              <a:gd name="T62" fmla="*/ 393 w 709"/>
              <a:gd name="T63" fmla="*/ 269 h 376"/>
              <a:gd name="T64" fmla="*/ 352 w 709"/>
              <a:gd name="T65" fmla="*/ 199 h 376"/>
              <a:gd name="T66" fmla="*/ 411 w 709"/>
              <a:gd name="T67" fmla="*/ 275 h 376"/>
              <a:gd name="T68" fmla="*/ 415 w 709"/>
              <a:gd name="T69" fmla="*/ 240 h 376"/>
              <a:gd name="T70" fmla="*/ 437 w 709"/>
              <a:gd name="T71" fmla="*/ 250 h 376"/>
              <a:gd name="T72" fmla="*/ 522 w 709"/>
              <a:gd name="T73" fmla="*/ 249 h 376"/>
              <a:gd name="T74" fmla="*/ 531 w 709"/>
              <a:gd name="T75" fmla="*/ 224 h 376"/>
              <a:gd name="T76" fmla="*/ 478 w 709"/>
              <a:gd name="T77" fmla="*/ 202 h 376"/>
              <a:gd name="T78" fmla="*/ 289 w 709"/>
              <a:gd name="T79" fmla="*/ 80 h 376"/>
              <a:gd name="T80" fmla="*/ 443 w 709"/>
              <a:gd name="T81" fmla="*/ 119 h 376"/>
              <a:gd name="T82" fmla="*/ 571 w 709"/>
              <a:gd name="T83" fmla="*/ 187 h 376"/>
              <a:gd name="T84" fmla="*/ 246 w 709"/>
              <a:gd name="T85" fmla="*/ 99 h 376"/>
              <a:gd name="T86" fmla="*/ 222 w 709"/>
              <a:gd name="T87" fmla="*/ 25 h 376"/>
              <a:gd name="T88" fmla="*/ 199 w 709"/>
              <a:gd name="T89" fmla="*/ 58 h 376"/>
              <a:gd name="T90" fmla="*/ 267 w 709"/>
              <a:gd name="T91" fmla="*/ 115 h 376"/>
              <a:gd name="T92" fmla="*/ 433 w 709"/>
              <a:gd name="T93" fmla="*/ 164 h 376"/>
              <a:gd name="T94" fmla="*/ 244 w 709"/>
              <a:gd name="T95" fmla="*/ 150 h 376"/>
              <a:gd name="T96" fmla="*/ 88 w 709"/>
              <a:gd name="T97" fmla="*/ 26 h 376"/>
              <a:gd name="T98" fmla="*/ 97 w 709"/>
              <a:gd name="T99" fmla="*/ 64 h 376"/>
              <a:gd name="T100" fmla="*/ 73 w 709"/>
              <a:gd name="T101" fmla="*/ 96 h 376"/>
              <a:gd name="T102" fmla="*/ 71 w 709"/>
              <a:gd name="T103" fmla="*/ 43 h 376"/>
              <a:gd name="T104" fmla="*/ 64 w 709"/>
              <a:gd name="T105" fmla="*/ 52 h 376"/>
              <a:gd name="T106" fmla="*/ 35 w 709"/>
              <a:gd name="T107" fmla="*/ 126 h 376"/>
              <a:gd name="T108" fmla="*/ 35 w 709"/>
              <a:gd name="T109" fmla="*/ 126 h 376"/>
              <a:gd name="T110" fmla="*/ 19 w 709"/>
              <a:gd name="T111" fmla="*/ 18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9" h="376">
                <a:moveTo>
                  <a:pt x="11" y="213"/>
                </a:moveTo>
                <a:cubicBezTo>
                  <a:pt x="14" y="208"/>
                  <a:pt x="14" y="208"/>
                  <a:pt x="14" y="208"/>
                </a:cubicBezTo>
                <a:cubicBezTo>
                  <a:pt x="29" y="213"/>
                  <a:pt x="29" y="213"/>
                  <a:pt x="29" y="213"/>
                </a:cubicBezTo>
                <a:cubicBezTo>
                  <a:pt x="45" y="219"/>
                  <a:pt x="51" y="221"/>
                  <a:pt x="66" y="224"/>
                </a:cubicBezTo>
                <a:cubicBezTo>
                  <a:pt x="72" y="225"/>
                  <a:pt x="76" y="226"/>
                  <a:pt x="77" y="228"/>
                </a:cubicBezTo>
                <a:cubicBezTo>
                  <a:pt x="77" y="229"/>
                  <a:pt x="82" y="231"/>
                  <a:pt x="86" y="232"/>
                </a:cubicBezTo>
                <a:cubicBezTo>
                  <a:pt x="96" y="235"/>
                  <a:pt x="95" y="235"/>
                  <a:pt x="97" y="235"/>
                </a:cubicBezTo>
                <a:cubicBezTo>
                  <a:pt x="97" y="235"/>
                  <a:pt x="95" y="242"/>
                  <a:pt x="92" y="250"/>
                </a:cubicBezTo>
                <a:cubicBezTo>
                  <a:pt x="89" y="263"/>
                  <a:pt x="80" y="273"/>
                  <a:pt x="72" y="284"/>
                </a:cubicBezTo>
                <a:cubicBezTo>
                  <a:pt x="71" y="285"/>
                  <a:pt x="69" y="287"/>
                  <a:pt x="68" y="288"/>
                </a:cubicBezTo>
                <a:cubicBezTo>
                  <a:pt x="62" y="293"/>
                  <a:pt x="46" y="290"/>
                  <a:pt x="45" y="283"/>
                </a:cubicBezTo>
                <a:cubicBezTo>
                  <a:pt x="44" y="282"/>
                  <a:pt x="46" y="281"/>
                  <a:pt x="48" y="280"/>
                </a:cubicBezTo>
                <a:cubicBezTo>
                  <a:pt x="48" y="280"/>
                  <a:pt x="48" y="280"/>
                  <a:pt x="48" y="280"/>
                </a:cubicBezTo>
                <a:cubicBezTo>
                  <a:pt x="48" y="280"/>
                  <a:pt x="50" y="280"/>
                  <a:pt x="51" y="279"/>
                </a:cubicBezTo>
                <a:cubicBezTo>
                  <a:pt x="54" y="278"/>
                  <a:pt x="58" y="276"/>
                  <a:pt x="61" y="275"/>
                </a:cubicBezTo>
                <a:cubicBezTo>
                  <a:pt x="88" y="250"/>
                  <a:pt x="46" y="246"/>
                  <a:pt x="33" y="265"/>
                </a:cubicBezTo>
                <a:cubicBezTo>
                  <a:pt x="32" y="268"/>
                  <a:pt x="31" y="271"/>
                  <a:pt x="31" y="272"/>
                </a:cubicBezTo>
                <a:cubicBezTo>
                  <a:pt x="32" y="273"/>
                  <a:pt x="32" y="276"/>
                  <a:pt x="31" y="279"/>
                </a:cubicBezTo>
                <a:cubicBezTo>
                  <a:pt x="28" y="288"/>
                  <a:pt x="29" y="293"/>
                  <a:pt x="35" y="298"/>
                </a:cubicBezTo>
                <a:cubicBezTo>
                  <a:pt x="48" y="309"/>
                  <a:pt x="62" y="307"/>
                  <a:pt x="79" y="293"/>
                </a:cubicBezTo>
                <a:cubicBezTo>
                  <a:pt x="85" y="288"/>
                  <a:pt x="91" y="282"/>
                  <a:pt x="91" y="281"/>
                </a:cubicBezTo>
                <a:cubicBezTo>
                  <a:pt x="96" y="273"/>
                  <a:pt x="100" y="265"/>
                  <a:pt x="104" y="254"/>
                </a:cubicBezTo>
                <a:cubicBezTo>
                  <a:pt x="107" y="247"/>
                  <a:pt x="110" y="241"/>
                  <a:pt x="111" y="240"/>
                </a:cubicBezTo>
                <a:cubicBezTo>
                  <a:pt x="113" y="240"/>
                  <a:pt x="153" y="253"/>
                  <a:pt x="155" y="255"/>
                </a:cubicBezTo>
                <a:cubicBezTo>
                  <a:pt x="157" y="257"/>
                  <a:pt x="156" y="257"/>
                  <a:pt x="200" y="273"/>
                </a:cubicBezTo>
                <a:cubicBezTo>
                  <a:pt x="235" y="285"/>
                  <a:pt x="241" y="287"/>
                  <a:pt x="241" y="290"/>
                </a:cubicBezTo>
                <a:cubicBezTo>
                  <a:pt x="241" y="292"/>
                  <a:pt x="239" y="294"/>
                  <a:pt x="237" y="296"/>
                </a:cubicBezTo>
                <a:cubicBezTo>
                  <a:pt x="233" y="299"/>
                  <a:pt x="230" y="305"/>
                  <a:pt x="233" y="307"/>
                </a:cubicBezTo>
                <a:cubicBezTo>
                  <a:pt x="234" y="308"/>
                  <a:pt x="233" y="311"/>
                  <a:pt x="231" y="316"/>
                </a:cubicBezTo>
                <a:cubicBezTo>
                  <a:pt x="228" y="324"/>
                  <a:pt x="228" y="325"/>
                  <a:pt x="231" y="328"/>
                </a:cubicBezTo>
                <a:cubicBezTo>
                  <a:pt x="233" y="330"/>
                  <a:pt x="235" y="333"/>
                  <a:pt x="236" y="334"/>
                </a:cubicBezTo>
                <a:cubicBezTo>
                  <a:pt x="236" y="335"/>
                  <a:pt x="237" y="334"/>
                  <a:pt x="238" y="332"/>
                </a:cubicBezTo>
                <a:cubicBezTo>
                  <a:pt x="263" y="324"/>
                  <a:pt x="307" y="310"/>
                  <a:pt x="329" y="315"/>
                </a:cubicBezTo>
                <a:cubicBezTo>
                  <a:pt x="334" y="316"/>
                  <a:pt x="343" y="318"/>
                  <a:pt x="349" y="319"/>
                </a:cubicBezTo>
                <a:cubicBezTo>
                  <a:pt x="399" y="331"/>
                  <a:pt x="449" y="342"/>
                  <a:pt x="498" y="358"/>
                </a:cubicBezTo>
                <a:cubicBezTo>
                  <a:pt x="532" y="368"/>
                  <a:pt x="563" y="376"/>
                  <a:pt x="566" y="375"/>
                </a:cubicBezTo>
                <a:cubicBezTo>
                  <a:pt x="575" y="372"/>
                  <a:pt x="569" y="362"/>
                  <a:pt x="559" y="363"/>
                </a:cubicBezTo>
                <a:cubicBezTo>
                  <a:pt x="553" y="363"/>
                  <a:pt x="544" y="361"/>
                  <a:pt x="499" y="347"/>
                </a:cubicBezTo>
                <a:cubicBezTo>
                  <a:pt x="437" y="332"/>
                  <a:pt x="395" y="325"/>
                  <a:pt x="345" y="306"/>
                </a:cubicBezTo>
                <a:cubicBezTo>
                  <a:pt x="346" y="304"/>
                  <a:pt x="378" y="294"/>
                  <a:pt x="391" y="291"/>
                </a:cubicBezTo>
                <a:cubicBezTo>
                  <a:pt x="395" y="291"/>
                  <a:pt x="403" y="289"/>
                  <a:pt x="409" y="287"/>
                </a:cubicBezTo>
                <a:cubicBezTo>
                  <a:pt x="416" y="285"/>
                  <a:pt x="421" y="284"/>
                  <a:pt x="422" y="284"/>
                </a:cubicBezTo>
                <a:cubicBezTo>
                  <a:pt x="422" y="284"/>
                  <a:pt x="425" y="284"/>
                  <a:pt x="428" y="283"/>
                </a:cubicBezTo>
                <a:cubicBezTo>
                  <a:pt x="431" y="282"/>
                  <a:pt x="437" y="281"/>
                  <a:pt x="442" y="281"/>
                </a:cubicBezTo>
                <a:cubicBezTo>
                  <a:pt x="446" y="281"/>
                  <a:pt x="451" y="280"/>
                  <a:pt x="452" y="279"/>
                </a:cubicBezTo>
                <a:cubicBezTo>
                  <a:pt x="458" y="276"/>
                  <a:pt x="470" y="279"/>
                  <a:pt x="524" y="298"/>
                </a:cubicBezTo>
                <a:cubicBezTo>
                  <a:pt x="554" y="309"/>
                  <a:pt x="584" y="319"/>
                  <a:pt x="591" y="320"/>
                </a:cubicBezTo>
                <a:cubicBezTo>
                  <a:pt x="601" y="322"/>
                  <a:pt x="603" y="322"/>
                  <a:pt x="605" y="320"/>
                </a:cubicBezTo>
                <a:cubicBezTo>
                  <a:pt x="607" y="318"/>
                  <a:pt x="608" y="316"/>
                  <a:pt x="608" y="315"/>
                </a:cubicBezTo>
                <a:cubicBezTo>
                  <a:pt x="607" y="313"/>
                  <a:pt x="596" y="309"/>
                  <a:pt x="590" y="308"/>
                </a:cubicBezTo>
                <a:cubicBezTo>
                  <a:pt x="587" y="308"/>
                  <a:pt x="567" y="302"/>
                  <a:pt x="546" y="294"/>
                </a:cubicBezTo>
                <a:cubicBezTo>
                  <a:pt x="524" y="287"/>
                  <a:pt x="501" y="279"/>
                  <a:pt x="494" y="276"/>
                </a:cubicBezTo>
                <a:cubicBezTo>
                  <a:pt x="481" y="272"/>
                  <a:pt x="481" y="272"/>
                  <a:pt x="481" y="272"/>
                </a:cubicBezTo>
                <a:cubicBezTo>
                  <a:pt x="486" y="270"/>
                  <a:pt x="486" y="270"/>
                  <a:pt x="486" y="270"/>
                </a:cubicBezTo>
                <a:cubicBezTo>
                  <a:pt x="496" y="267"/>
                  <a:pt x="513" y="263"/>
                  <a:pt x="522" y="262"/>
                </a:cubicBezTo>
                <a:cubicBezTo>
                  <a:pt x="549" y="260"/>
                  <a:pt x="553" y="259"/>
                  <a:pt x="555" y="258"/>
                </a:cubicBezTo>
                <a:cubicBezTo>
                  <a:pt x="557" y="257"/>
                  <a:pt x="562" y="258"/>
                  <a:pt x="575" y="261"/>
                </a:cubicBezTo>
                <a:cubicBezTo>
                  <a:pt x="601" y="270"/>
                  <a:pt x="616" y="273"/>
                  <a:pt x="619" y="272"/>
                </a:cubicBezTo>
                <a:cubicBezTo>
                  <a:pt x="621" y="272"/>
                  <a:pt x="623" y="270"/>
                  <a:pt x="623" y="268"/>
                </a:cubicBezTo>
                <a:cubicBezTo>
                  <a:pt x="624" y="264"/>
                  <a:pt x="623" y="264"/>
                  <a:pt x="612" y="260"/>
                </a:cubicBezTo>
                <a:cubicBezTo>
                  <a:pt x="605" y="258"/>
                  <a:pt x="596" y="255"/>
                  <a:pt x="592" y="254"/>
                </a:cubicBezTo>
                <a:cubicBezTo>
                  <a:pt x="578" y="252"/>
                  <a:pt x="562" y="246"/>
                  <a:pt x="561" y="244"/>
                </a:cubicBezTo>
                <a:cubicBezTo>
                  <a:pt x="560" y="242"/>
                  <a:pt x="561" y="238"/>
                  <a:pt x="566" y="230"/>
                </a:cubicBezTo>
                <a:cubicBezTo>
                  <a:pt x="569" y="223"/>
                  <a:pt x="572" y="215"/>
                  <a:pt x="573" y="210"/>
                </a:cubicBezTo>
                <a:cubicBezTo>
                  <a:pt x="575" y="202"/>
                  <a:pt x="575" y="202"/>
                  <a:pt x="575" y="202"/>
                </a:cubicBezTo>
                <a:cubicBezTo>
                  <a:pt x="583" y="205"/>
                  <a:pt x="583" y="205"/>
                  <a:pt x="583" y="205"/>
                </a:cubicBezTo>
                <a:cubicBezTo>
                  <a:pt x="662" y="230"/>
                  <a:pt x="661" y="230"/>
                  <a:pt x="666" y="225"/>
                </a:cubicBezTo>
                <a:cubicBezTo>
                  <a:pt x="672" y="220"/>
                  <a:pt x="670" y="218"/>
                  <a:pt x="643" y="211"/>
                </a:cubicBezTo>
                <a:cubicBezTo>
                  <a:pt x="630" y="207"/>
                  <a:pt x="619" y="204"/>
                  <a:pt x="619" y="203"/>
                </a:cubicBezTo>
                <a:cubicBezTo>
                  <a:pt x="619" y="203"/>
                  <a:pt x="621" y="201"/>
                  <a:pt x="625" y="200"/>
                </a:cubicBezTo>
                <a:cubicBezTo>
                  <a:pt x="636" y="195"/>
                  <a:pt x="644" y="189"/>
                  <a:pt x="648" y="181"/>
                </a:cubicBezTo>
                <a:cubicBezTo>
                  <a:pt x="652" y="174"/>
                  <a:pt x="652" y="174"/>
                  <a:pt x="652" y="174"/>
                </a:cubicBezTo>
                <a:cubicBezTo>
                  <a:pt x="667" y="179"/>
                  <a:pt x="667" y="179"/>
                  <a:pt x="667" y="179"/>
                </a:cubicBezTo>
                <a:cubicBezTo>
                  <a:pt x="697" y="190"/>
                  <a:pt x="700" y="191"/>
                  <a:pt x="705" y="189"/>
                </a:cubicBezTo>
                <a:cubicBezTo>
                  <a:pt x="707" y="187"/>
                  <a:pt x="709" y="185"/>
                  <a:pt x="709" y="184"/>
                </a:cubicBezTo>
                <a:cubicBezTo>
                  <a:pt x="709" y="181"/>
                  <a:pt x="698" y="176"/>
                  <a:pt x="692" y="176"/>
                </a:cubicBezTo>
                <a:cubicBezTo>
                  <a:pt x="686" y="177"/>
                  <a:pt x="676" y="173"/>
                  <a:pt x="655" y="163"/>
                </a:cubicBezTo>
                <a:cubicBezTo>
                  <a:pt x="651" y="161"/>
                  <a:pt x="645" y="159"/>
                  <a:pt x="642" y="159"/>
                </a:cubicBezTo>
                <a:cubicBezTo>
                  <a:pt x="636" y="160"/>
                  <a:pt x="622" y="156"/>
                  <a:pt x="593" y="147"/>
                </a:cubicBezTo>
                <a:cubicBezTo>
                  <a:pt x="581" y="143"/>
                  <a:pt x="570" y="140"/>
                  <a:pt x="569" y="140"/>
                </a:cubicBezTo>
                <a:cubicBezTo>
                  <a:pt x="567" y="140"/>
                  <a:pt x="557" y="138"/>
                  <a:pt x="546" y="134"/>
                </a:cubicBezTo>
                <a:cubicBezTo>
                  <a:pt x="518" y="125"/>
                  <a:pt x="483" y="116"/>
                  <a:pt x="458" y="111"/>
                </a:cubicBezTo>
                <a:cubicBezTo>
                  <a:pt x="445" y="108"/>
                  <a:pt x="426" y="103"/>
                  <a:pt x="413" y="99"/>
                </a:cubicBezTo>
                <a:cubicBezTo>
                  <a:pt x="393" y="93"/>
                  <a:pt x="380" y="89"/>
                  <a:pt x="348" y="83"/>
                </a:cubicBezTo>
                <a:cubicBezTo>
                  <a:pt x="341" y="81"/>
                  <a:pt x="325" y="77"/>
                  <a:pt x="313" y="74"/>
                </a:cubicBezTo>
                <a:cubicBezTo>
                  <a:pt x="300" y="71"/>
                  <a:pt x="289" y="68"/>
                  <a:pt x="288" y="68"/>
                </a:cubicBezTo>
                <a:cubicBezTo>
                  <a:pt x="284" y="69"/>
                  <a:pt x="278" y="68"/>
                  <a:pt x="266" y="64"/>
                </a:cubicBezTo>
                <a:cubicBezTo>
                  <a:pt x="261" y="63"/>
                  <a:pt x="249" y="59"/>
                  <a:pt x="239" y="57"/>
                </a:cubicBezTo>
                <a:cubicBezTo>
                  <a:pt x="229" y="54"/>
                  <a:pt x="221" y="51"/>
                  <a:pt x="221" y="51"/>
                </a:cubicBezTo>
                <a:cubicBezTo>
                  <a:pt x="222" y="50"/>
                  <a:pt x="224" y="47"/>
                  <a:pt x="226" y="45"/>
                </a:cubicBezTo>
                <a:cubicBezTo>
                  <a:pt x="230" y="40"/>
                  <a:pt x="237" y="28"/>
                  <a:pt x="235" y="27"/>
                </a:cubicBezTo>
                <a:cubicBezTo>
                  <a:pt x="234" y="27"/>
                  <a:pt x="235" y="25"/>
                  <a:pt x="236" y="24"/>
                </a:cubicBezTo>
                <a:cubicBezTo>
                  <a:pt x="237" y="22"/>
                  <a:pt x="238" y="19"/>
                  <a:pt x="238" y="17"/>
                </a:cubicBezTo>
                <a:cubicBezTo>
                  <a:pt x="237" y="15"/>
                  <a:pt x="238" y="14"/>
                  <a:pt x="238" y="13"/>
                </a:cubicBezTo>
                <a:cubicBezTo>
                  <a:pt x="238" y="12"/>
                  <a:pt x="237" y="10"/>
                  <a:pt x="236" y="8"/>
                </a:cubicBezTo>
                <a:cubicBezTo>
                  <a:pt x="234" y="5"/>
                  <a:pt x="232" y="4"/>
                  <a:pt x="228" y="3"/>
                </a:cubicBezTo>
                <a:cubicBezTo>
                  <a:pt x="227" y="2"/>
                  <a:pt x="225" y="2"/>
                  <a:pt x="224" y="2"/>
                </a:cubicBezTo>
                <a:cubicBezTo>
                  <a:pt x="216" y="0"/>
                  <a:pt x="214" y="0"/>
                  <a:pt x="205" y="5"/>
                </a:cubicBezTo>
                <a:cubicBezTo>
                  <a:pt x="194" y="11"/>
                  <a:pt x="188" y="17"/>
                  <a:pt x="181" y="28"/>
                </a:cubicBezTo>
                <a:cubicBezTo>
                  <a:pt x="177" y="36"/>
                  <a:pt x="176" y="37"/>
                  <a:pt x="172" y="37"/>
                </a:cubicBezTo>
                <a:cubicBezTo>
                  <a:pt x="147" y="33"/>
                  <a:pt x="124" y="20"/>
                  <a:pt x="99" y="17"/>
                </a:cubicBezTo>
                <a:cubicBezTo>
                  <a:pt x="98" y="17"/>
                  <a:pt x="90" y="15"/>
                  <a:pt x="82" y="12"/>
                </a:cubicBezTo>
                <a:cubicBezTo>
                  <a:pt x="58" y="4"/>
                  <a:pt x="60" y="3"/>
                  <a:pt x="51" y="29"/>
                </a:cubicBezTo>
                <a:cubicBezTo>
                  <a:pt x="48" y="41"/>
                  <a:pt x="44" y="53"/>
                  <a:pt x="43" y="56"/>
                </a:cubicBezTo>
                <a:cubicBezTo>
                  <a:pt x="42" y="63"/>
                  <a:pt x="42" y="63"/>
                  <a:pt x="38" y="74"/>
                </a:cubicBezTo>
                <a:cubicBezTo>
                  <a:pt x="36" y="80"/>
                  <a:pt x="33" y="85"/>
                  <a:pt x="32" y="86"/>
                </a:cubicBezTo>
                <a:cubicBezTo>
                  <a:pt x="30" y="87"/>
                  <a:pt x="30" y="88"/>
                  <a:pt x="31" y="90"/>
                </a:cubicBezTo>
                <a:cubicBezTo>
                  <a:pt x="33" y="93"/>
                  <a:pt x="32" y="97"/>
                  <a:pt x="25" y="119"/>
                </a:cubicBezTo>
                <a:cubicBezTo>
                  <a:pt x="20" y="133"/>
                  <a:pt x="16" y="146"/>
                  <a:pt x="17" y="147"/>
                </a:cubicBezTo>
                <a:cubicBezTo>
                  <a:pt x="17" y="149"/>
                  <a:pt x="17" y="151"/>
                  <a:pt x="7" y="185"/>
                </a:cubicBezTo>
                <a:cubicBezTo>
                  <a:pt x="1" y="204"/>
                  <a:pt x="0" y="210"/>
                  <a:pt x="1" y="212"/>
                </a:cubicBezTo>
                <a:cubicBezTo>
                  <a:pt x="4" y="217"/>
                  <a:pt x="7" y="217"/>
                  <a:pt x="11" y="213"/>
                </a:cubicBezTo>
                <a:close/>
                <a:moveTo>
                  <a:pt x="50" y="207"/>
                </a:moveTo>
                <a:cubicBezTo>
                  <a:pt x="38" y="203"/>
                  <a:pt x="38" y="203"/>
                  <a:pt x="38" y="203"/>
                </a:cubicBezTo>
                <a:cubicBezTo>
                  <a:pt x="39" y="195"/>
                  <a:pt x="39" y="195"/>
                  <a:pt x="39" y="195"/>
                </a:cubicBezTo>
                <a:cubicBezTo>
                  <a:pt x="40" y="191"/>
                  <a:pt x="42" y="184"/>
                  <a:pt x="43" y="179"/>
                </a:cubicBezTo>
                <a:cubicBezTo>
                  <a:pt x="44" y="174"/>
                  <a:pt x="45" y="168"/>
                  <a:pt x="46" y="166"/>
                </a:cubicBezTo>
                <a:cubicBezTo>
                  <a:pt x="48" y="161"/>
                  <a:pt x="49" y="161"/>
                  <a:pt x="54" y="163"/>
                </a:cubicBezTo>
                <a:cubicBezTo>
                  <a:pt x="55" y="163"/>
                  <a:pt x="56" y="163"/>
                  <a:pt x="57" y="163"/>
                </a:cubicBezTo>
                <a:cubicBezTo>
                  <a:pt x="63" y="166"/>
                  <a:pt x="63" y="167"/>
                  <a:pt x="60" y="175"/>
                </a:cubicBezTo>
                <a:cubicBezTo>
                  <a:pt x="58" y="182"/>
                  <a:pt x="58" y="184"/>
                  <a:pt x="61" y="201"/>
                </a:cubicBezTo>
                <a:cubicBezTo>
                  <a:pt x="62" y="206"/>
                  <a:pt x="62" y="211"/>
                  <a:pt x="62" y="211"/>
                </a:cubicBezTo>
                <a:cubicBezTo>
                  <a:pt x="62" y="211"/>
                  <a:pt x="57" y="209"/>
                  <a:pt x="50" y="207"/>
                </a:cubicBezTo>
                <a:close/>
                <a:moveTo>
                  <a:pt x="68" y="157"/>
                </a:moveTo>
                <a:cubicBezTo>
                  <a:pt x="59" y="154"/>
                  <a:pt x="59" y="154"/>
                  <a:pt x="59" y="154"/>
                </a:cubicBezTo>
                <a:cubicBezTo>
                  <a:pt x="54" y="152"/>
                  <a:pt x="50" y="150"/>
                  <a:pt x="51" y="149"/>
                </a:cubicBezTo>
                <a:cubicBezTo>
                  <a:pt x="51" y="148"/>
                  <a:pt x="53" y="139"/>
                  <a:pt x="56" y="129"/>
                </a:cubicBezTo>
                <a:cubicBezTo>
                  <a:pt x="59" y="119"/>
                  <a:pt x="61" y="110"/>
                  <a:pt x="61" y="109"/>
                </a:cubicBezTo>
                <a:cubicBezTo>
                  <a:pt x="61" y="108"/>
                  <a:pt x="61" y="107"/>
                  <a:pt x="62" y="106"/>
                </a:cubicBezTo>
                <a:cubicBezTo>
                  <a:pt x="63" y="104"/>
                  <a:pt x="68" y="105"/>
                  <a:pt x="77" y="108"/>
                </a:cubicBezTo>
                <a:cubicBezTo>
                  <a:pt x="84" y="110"/>
                  <a:pt x="95" y="113"/>
                  <a:pt x="101" y="115"/>
                </a:cubicBezTo>
                <a:cubicBezTo>
                  <a:pt x="105" y="116"/>
                  <a:pt x="108" y="116"/>
                  <a:pt x="110" y="117"/>
                </a:cubicBezTo>
                <a:cubicBezTo>
                  <a:pt x="112" y="118"/>
                  <a:pt x="111" y="118"/>
                  <a:pt x="108" y="119"/>
                </a:cubicBezTo>
                <a:cubicBezTo>
                  <a:pt x="105" y="120"/>
                  <a:pt x="102" y="122"/>
                  <a:pt x="100" y="124"/>
                </a:cubicBezTo>
                <a:cubicBezTo>
                  <a:pt x="98" y="125"/>
                  <a:pt x="93" y="129"/>
                  <a:pt x="89" y="133"/>
                </a:cubicBezTo>
                <a:cubicBezTo>
                  <a:pt x="84" y="136"/>
                  <a:pt x="79" y="141"/>
                  <a:pt x="78" y="143"/>
                </a:cubicBezTo>
                <a:cubicBezTo>
                  <a:pt x="77" y="145"/>
                  <a:pt x="74" y="149"/>
                  <a:pt x="72" y="152"/>
                </a:cubicBezTo>
                <a:lnTo>
                  <a:pt x="68" y="157"/>
                </a:lnTo>
                <a:close/>
                <a:moveTo>
                  <a:pt x="143" y="162"/>
                </a:moveTo>
                <a:cubicBezTo>
                  <a:pt x="147" y="153"/>
                  <a:pt x="150" y="144"/>
                  <a:pt x="151" y="144"/>
                </a:cubicBezTo>
                <a:cubicBezTo>
                  <a:pt x="152" y="144"/>
                  <a:pt x="152" y="144"/>
                  <a:pt x="152" y="144"/>
                </a:cubicBezTo>
                <a:cubicBezTo>
                  <a:pt x="156" y="144"/>
                  <a:pt x="162" y="159"/>
                  <a:pt x="163" y="169"/>
                </a:cubicBezTo>
                <a:cubicBezTo>
                  <a:pt x="164" y="179"/>
                  <a:pt x="164" y="184"/>
                  <a:pt x="160" y="188"/>
                </a:cubicBezTo>
                <a:cubicBezTo>
                  <a:pt x="159" y="190"/>
                  <a:pt x="157" y="190"/>
                  <a:pt x="157" y="190"/>
                </a:cubicBezTo>
                <a:cubicBezTo>
                  <a:pt x="156" y="189"/>
                  <a:pt x="151" y="187"/>
                  <a:pt x="145" y="185"/>
                </a:cubicBezTo>
                <a:cubicBezTo>
                  <a:pt x="136" y="180"/>
                  <a:pt x="136" y="180"/>
                  <a:pt x="136" y="180"/>
                </a:cubicBezTo>
                <a:lnTo>
                  <a:pt x="143" y="162"/>
                </a:lnTo>
                <a:close/>
                <a:moveTo>
                  <a:pt x="144" y="115"/>
                </a:moveTo>
                <a:cubicBezTo>
                  <a:pt x="144" y="115"/>
                  <a:pt x="144" y="115"/>
                  <a:pt x="144" y="115"/>
                </a:cubicBezTo>
                <a:cubicBezTo>
                  <a:pt x="145" y="115"/>
                  <a:pt x="146" y="116"/>
                  <a:pt x="146" y="117"/>
                </a:cubicBezTo>
                <a:cubicBezTo>
                  <a:pt x="146" y="118"/>
                  <a:pt x="145" y="118"/>
                  <a:pt x="144" y="118"/>
                </a:cubicBezTo>
                <a:cubicBezTo>
                  <a:pt x="141" y="117"/>
                  <a:pt x="141" y="116"/>
                  <a:pt x="144" y="115"/>
                </a:cubicBezTo>
                <a:close/>
                <a:moveTo>
                  <a:pt x="123" y="213"/>
                </a:moveTo>
                <a:cubicBezTo>
                  <a:pt x="124" y="212"/>
                  <a:pt x="127" y="206"/>
                  <a:pt x="129" y="200"/>
                </a:cubicBezTo>
                <a:cubicBezTo>
                  <a:pt x="133" y="190"/>
                  <a:pt x="133" y="190"/>
                  <a:pt x="133" y="190"/>
                </a:cubicBezTo>
                <a:cubicBezTo>
                  <a:pt x="139" y="193"/>
                  <a:pt x="139" y="193"/>
                  <a:pt x="139" y="193"/>
                </a:cubicBezTo>
                <a:cubicBezTo>
                  <a:pt x="154" y="200"/>
                  <a:pt x="154" y="200"/>
                  <a:pt x="142" y="207"/>
                </a:cubicBezTo>
                <a:cubicBezTo>
                  <a:pt x="133" y="213"/>
                  <a:pt x="118" y="217"/>
                  <a:pt x="123" y="213"/>
                </a:cubicBezTo>
                <a:close/>
                <a:moveTo>
                  <a:pt x="116" y="173"/>
                </a:moveTo>
                <a:cubicBezTo>
                  <a:pt x="113" y="171"/>
                  <a:pt x="119" y="158"/>
                  <a:pt x="126" y="151"/>
                </a:cubicBezTo>
                <a:cubicBezTo>
                  <a:pt x="129" y="148"/>
                  <a:pt x="132" y="145"/>
                  <a:pt x="133" y="145"/>
                </a:cubicBezTo>
                <a:cubicBezTo>
                  <a:pt x="134" y="145"/>
                  <a:pt x="126" y="168"/>
                  <a:pt x="122" y="175"/>
                </a:cubicBezTo>
                <a:cubicBezTo>
                  <a:pt x="122" y="176"/>
                  <a:pt x="119" y="175"/>
                  <a:pt x="116" y="173"/>
                </a:cubicBezTo>
                <a:close/>
                <a:moveTo>
                  <a:pt x="137" y="131"/>
                </a:moveTo>
                <a:cubicBezTo>
                  <a:pt x="135" y="132"/>
                  <a:pt x="131" y="133"/>
                  <a:pt x="130" y="133"/>
                </a:cubicBezTo>
                <a:cubicBezTo>
                  <a:pt x="116" y="132"/>
                  <a:pt x="108" y="156"/>
                  <a:pt x="103" y="167"/>
                </a:cubicBezTo>
                <a:cubicBezTo>
                  <a:pt x="102" y="169"/>
                  <a:pt x="100" y="170"/>
                  <a:pt x="95" y="168"/>
                </a:cubicBezTo>
                <a:cubicBezTo>
                  <a:pt x="91" y="167"/>
                  <a:pt x="87" y="165"/>
                  <a:pt x="85" y="163"/>
                </a:cubicBezTo>
                <a:cubicBezTo>
                  <a:pt x="82" y="161"/>
                  <a:pt x="82" y="160"/>
                  <a:pt x="87" y="154"/>
                </a:cubicBezTo>
                <a:cubicBezTo>
                  <a:pt x="95" y="143"/>
                  <a:pt x="102" y="137"/>
                  <a:pt x="113" y="130"/>
                </a:cubicBezTo>
                <a:cubicBezTo>
                  <a:pt x="124" y="122"/>
                  <a:pt x="125" y="128"/>
                  <a:pt x="138" y="129"/>
                </a:cubicBezTo>
                <a:cubicBezTo>
                  <a:pt x="141" y="130"/>
                  <a:pt x="141" y="130"/>
                  <a:pt x="137" y="131"/>
                </a:cubicBezTo>
                <a:close/>
                <a:moveTo>
                  <a:pt x="109" y="208"/>
                </a:moveTo>
                <a:cubicBezTo>
                  <a:pt x="106" y="216"/>
                  <a:pt x="105" y="216"/>
                  <a:pt x="99" y="216"/>
                </a:cubicBezTo>
                <a:cubicBezTo>
                  <a:pt x="88" y="215"/>
                  <a:pt x="83" y="212"/>
                  <a:pt x="78" y="202"/>
                </a:cubicBezTo>
                <a:cubicBezTo>
                  <a:pt x="75" y="197"/>
                  <a:pt x="73" y="180"/>
                  <a:pt x="75" y="176"/>
                </a:cubicBezTo>
                <a:cubicBezTo>
                  <a:pt x="76" y="173"/>
                  <a:pt x="76" y="172"/>
                  <a:pt x="81" y="174"/>
                </a:cubicBezTo>
                <a:cubicBezTo>
                  <a:pt x="83" y="174"/>
                  <a:pt x="85" y="175"/>
                  <a:pt x="88" y="176"/>
                </a:cubicBezTo>
                <a:cubicBezTo>
                  <a:pt x="95" y="178"/>
                  <a:pt x="100" y="181"/>
                  <a:pt x="100" y="182"/>
                </a:cubicBezTo>
                <a:cubicBezTo>
                  <a:pt x="100" y="183"/>
                  <a:pt x="100" y="186"/>
                  <a:pt x="101" y="189"/>
                </a:cubicBezTo>
                <a:cubicBezTo>
                  <a:pt x="102" y="194"/>
                  <a:pt x="104" y="195"/>
                  <a:pt x="106" y="196"/>
                </a:cubicBezTo>
                <a:cubicBezTo>
                  <a:pt x="112" y="196"/>
                  <a:pt x="113" y="199"/>
                  <a:pt x="109" y="208"/>
                </a:cubicBezTo>
                <a:close/>
                <a:moveTo>
                  <a:pt x="118" y="188"/>
                </a:moveTo>
                <a:cubicBezTo>
                  <a:pt x="117" y="191"/>
                  <a:pt x="114" y="191"/>
                  <a:pt x="113" y="188"/>
                </a:cubicBezTo>
                <a:cubicBezTo>
                  <a:pt x="112" y="186"/>
                  <a:pt x="113" y="184"/>
                  <a:pt x="116" y="185"/>
                </a:cubicBezTo>
                <a:cubicBezTo>
                  <a:pt x="117" y="186"/>
                  <a:pt x="118" y="187"/>
                  <a:pt x="118" y="188"/>
                </a:cubicBezTo>
                <a:close/>
                <a:moveTo>
                  <a:pt x="205" y="262"/>
                </a:moveTo>
                <a:cubicBezTo>
                  <a:pt x="183" y="255"/>
                  <a:pt x="165" y="248"/>
                  <a:pt x="164" y="248"/>
                </a:cubicBezTo>
                <a:cubicBezTo>
                  <a:pt x="164" y="247"/>
                  <a:pt x="154" y="243"/>
                  <a:pt x="141" y="238"/>
                </a:cubicBezTo>
                <a:cubicBezTo>
                  <a:pt x="119" y="229"/>
                  <a:pt x="119" y="229"/>
                  <a:pt x="119" y="229"/>
                </a:cubicBezTo>
                <a:cubicBezTo>
                  <a:pt x="125" y="228"/>
                  <a:pt x="125" y="228"/>
                  <a:pt x="125" y="228"/>
                </a:cubicBezTo>
                <a:cubicBezTo>
                  <a:pt x="135" y="226"/>
                  <a:pt x="153" y="216"/>
                  <a:pt x="161" y="209"/>
                </a:cubicBezTo>
                <a:cubicBezTo>
                  <a:pt x="167" y="204"/>
                  <a:pt x="167" y="204"/>
                  <a:pt x="179" y="206"/>
                </a:cubicBezTo>
                <a:cubicBezTo>
                  <a:pt x="196" y="209"/>
                  <a:pt x="208" y="212"/>
                  <a:pt x="232" y="219"/>
                </a:cubicBezTo>
                <a:cubicBezTo>
                  <a:pt x="242" y="222"/>
                  <a:pt x="253" y="225"/>
                  <a:pt x="255" y="225"/>
                </a:cubicBezTo>
                <a:cubicBezTo>
                  <a:pt x="256" y="225"/>
                  <a:pt x="257" y="225"/>
                  <a:pt x="257" y="226"/>
                </a:cubicBezTo>
                <a:cubicBezTo>
                  <a:pt x="262" y="227"/>
                  <a:pt x="261" y="232"/>
                  <a:pt x="254" y="253"/>
                </a:cubicBezTo>
                <a:cubicBezTo>
                  <a:pt x="246" y="276"/>
                  <a:pt x="246" y="276"/>
                  <a:pt x="246" y="276"/>
                </a:cubicBezTo>
                <a:lnTo>
                  <a:pt x="205" y="262"/>
                </a:lnTo>
                <a:close/>
                <a:moveTo>
                  <a:pt x="298" y="182"/>
                </a:moveTo>
                <a:cubicBezTo>
                  <a:pt x="296" y="181"/>
                  <a:pt x="278" y="189"/>
                  <a:pt x="271" y="194"/>
                </a:cubicBezTo>
                <a:cubicBezTo>
                  <a:pt x="268" y="196"/>
                  <a:pt x="264" y="201"/>
                  <a:pt x="263" y="204"/>
                </a:cubicBezTo>
                <a:cubicBezTo>
                  <a:pt x="260" y="209"/>
                  <a:pt x="260" y="210"/>
                  <a:pt x="262" y="210"/>
                </a:cubicBezTo>
                <a:cubicBezTo>
                  <a:pt x="264" y="210"/>
                  <a:pt x="265" y="211"/>
                  <a:pt x="265" y="213"/>
                </a:cubicBezTo>
                <a:cubicBezTo>
                  <a:pt x="266" y="215"/>
                  <a:pt x="266" y="217"/>
                  <a:pt x="266" y="217"/>
                </a:cubicBezTo>
                <a:cubicBezTo>
                  <a:pt x="265" y="217"/>
                  <a:pt x="243" y="211"/>
                  <a:pt x="230" y="207"/>
                </a:cubicBezTo>
                <a:cubicBezTo>
                  <a:pt x="224" y="205"/>
                  <a:pt x="217" y="204"/>
                  <a:pt x="214" y="204"/>
                </a:cubicBezTo>
                <a:cubicBezTo>
                  <a:pt x="212" y="203"/>
                  <a:pt x="204" y="201"/>
                  <a:pt x="197" y="199"/>
                </a:cubicBezTo>
                <a:cubicBezTo>
                  <a:pt x="189" y="197"/>
                  <a:pt x="181" y="195"/>
                  <a:pt x="177" y="195"/>
                </a:cubicBezTo>
                <a:cubicBezTo>
                  <a:pt x="172" y="194"/>
                  <a:pt x="172" y="194"/>
                  <a:pt x="173" y="192"/>
                </a:cubicBezTo>
                <a:cubicBezTo>
                  <a:pt x="179" y="186"/>
                  <a:pt x="178" y="156"/>
                  <a:pt x="172" y="147"/>
                </a:cubicBezTo>
                <a:cubicBezTo>
                  <a:pt x="170" y="144"/>
                  <a:pt x="169" y="141"/>
                  <a:pt x="169" y="141"/>
                </a:cubicBezTo>
                <a:cubicBezTo>
                  <a:pt x="170" y="140"/>
                  <a:pt x="201" y="149"/>
                  <a:pt x="235" y="160"/>
                </a:cubicBezTo>
                <a:cubicBezTo>
                  <a:pt x="247" y="164"/>
                  <a:pt x="262" y="168"/>
                  <a:pt x="268" y="169"/>
                </a:cubicBezTo>
                <a:cubicBezTo>
                  <a:pt x="273" y="170"/>
                  <a:pt x="285" y="173"/>
                  <a:pt x="293" y="175"/>
                </a:cubicBezTo>
                <a:cubicBezTo>
                  <a:pt x="296" y="176"/>
                  <a:pt x="299" y="177"/>
                  <a:pt x="300" y="178"/>
                </a:cubicBezTo>
                <a:cubicBezTo>
                  <a:pt x="306" y="180"/>
                  <a:pt x="306" y="181"/>
                  <a:pt x="303" y="182"/>
                </a:cubicBezTo>
                <a:cubicBezTo>
                  <a:pt x="301" y="182"/>
                  <a:pt x="299" y="183"/>
                  <a:pt x="298" y="182"/>
                </a:cubicBezTo>
                <a:close/>
                <a:moveTo>
                  <a:pt x="307" y="237"/>
                </a:moveTo>
                <a:cubicBezTo>
                  <a:pt x="314" y="237"/>
                  <a:pt x="322" y="239"/>
                  <a:pt x="332" y="242"/>
                </a:cubicBezTo>
                <a:cubicBezTo>
                  <a:pt x="339" y="245"/>
                  <a:pt x="348" y="247"/>
                  <a:pt x="351" y="247"/>
                </a:cubicBezTo>
                <a:cubicBezTo>
                  <a:pt x="354" y="247"/>
                  <a:pt x="359" y="249"/>
                  <a:pt x="362" y="250"/>
                </a:cubicBezTo>
                <a:cubicBezTo>
                  <a:pt x="365" y="252"/>
                  <a:pt x="370" y="254"/>
                  <a:pt x="374" y="255"/>
                </a:cubicBezTo>
                <a:cubicBezTo>
                  <a:pt x="376" y="255"/>
                  <a:pt x="378" y="256"/>
                  <a:pt x="379" y="256"/>
                </a:cubicBezTo>
                <a:cubicBezTo>
                  <a:pt x="380" y="256"/>
                  <a:pt x="381" y="257"/>
                  <a:pt x="381" y="257"/>
                </a:cubicBezTo>
                <a:cubicBezTo>
                  <a:pt x="381" y="258"/>
                  <a:pt x="375" y="259"/>
                  <a:pt x="368" y="261"/>
                </a:cubicBezTo>
                <a:cubicBezTo>
                  <a:pt x="362" y="263"/>
                  <a:pt x="355" y="265"/>
                  <a:pt x="354" y="265"/>
                </a:cubicBezTo>
                <a:cubicBezTo>
                  <a:pt x="352" y="266"/>
                  <a:pt x="347" y="267"/>
                  <a:pt x="342" y="268"/>
                </a:cubicBezTo>
                <a:cubicBezTo>
                  <a:pt x="336" y="269"/>
                  <a:pt x="327" y="272"/>
                  <a:pt x="320" y="274"/>
                </a:cubicBezTo>
                <a:cubicBezTo>
                  <a:pt x="314" y="277"/>
                  <a:pt x="302" y="281"/>
                  <a:pt x="294" y="283"/>
                </a:cubicBezTo>
                <a:cubicBezTo>
                  <a:pt x="282" y="287"/>
                  <a:pt x="279" y="287"/>
                  <a:pt x="269" y="284"/>
                </a:cubicBezTo>
                <a:cubicBezTo>
                  <a:pt x="259" y="281"/>
                  <a:pt x="258" y="281"/>
                  <a:pt x="259" y="278"/>
                </a:cubicBezTo>
                <a:cubicBezTo>
                  <a:pt x="259" y="276"/>
                  <a:pt x="263" y="265"/>
                  <a:pt x="267" y="253"/>
                </a:cubicBezTo>
                <a:cubicBezTo>
                  <a:pt x="274" y="232"/>
                  <a:pt x="274" y="232"/>
                  <a:pt x="274" y="232"/>
                </a:cubicBezTo>
                <a:cubicBezTo>
                  <a:pt x="278" y="233"/>
                  <a:pt x="278" y="233"/>
                  <a:pt x="278" y="233"/>
                </a:cubicBezTo>
                <a:cubicBezTo>
                  <a:pt x="285" y="236"/>
                  <a:pt x="297" y="237"/>
                  <a:pt x="307" y="237"/>
                </a:cubicBezTo>
                <a:close/>
                <a:moveTo>
                  <a:pt x="258" y="313"/>
                </a:moveTo>
                <a:cubicBezTo>
                  <a:pt x="250" y="316"/>
                  <a:pt x="243" y="310"/>
                  <a:pt x="249" y="307"/>
                </a:cubicBezTo>
                <a:cubicBezTo>
                  <a:pt x="256" y="302"/>
                  <a:pt x="274" y="299"/>
                  <a:pt x="279" y="301"/>
                </a:cubicBezTo>
                <a:cubicBezTo>
                  <a:pt x="281" y="301"/>
                  <a:pt x="281" y="302"/>
                  <a:pt x="281" y="303"/>
                </a:cubicBezTo>
                <a:cubicBezTo>
                  <a:pt x="284" y="310"/>
                  <a:pt x="266" y="309"/>
                  <a:pt x="258" y="313"/>
                </a:cubicBezTo>
                <a:close/>
                <a:moveTo>
                  <a:pt x="394" y="273"/>
                </a:moveTo>
                <a:cubicBezTo>
                  <a:pt x="393" y="273"/>
                  <a:pt x="392" y="273"/>
                  <a:pt x="391" y="274"/>
                </a:cubicBezTo>
                <a:cubicBezTo>
                  <a:pt x="391" y="274"/>
                  <a:pt x="391" y="274"/>
                  <a:pt x="391" y="274"/>
                </a:cubicBezTo>
                <a:cubicBezTo>
                  <a:pt x="390" y="278"/>
                  <a:pt x="387" y="281"/>
                  <a:pt x="385" y="281"/>
                </a:cubicBezTo>
                <a:cubicBezTo>
                  <a:pt x="384" y="280"/>
                  <a:pt x="380" y="281"/>
                  <a:pt x="376" y="283"/>
                </a:cubicBezTo>
                <a:cubicBezTo>
                  <a:pt x="359" y="286"/>
                  <a:pt x="342" y="290"/>
                  <a:pt x="325" y="295"/>
                </a:cubicBezTo>
                <a:cubicBezTo>
                  <a:pt x="322" y="296"/>
                  <a:pt x="317" y="299"/>
                  <a:pt x="313" y="299"/>
                </a:cubicBezTo>
                <a:cubicBezTo>
                  <a:pt x="311" y="299"/>
                  <a:pt x="309" y="298"/>
                  <a:pt x="306" y="297"/>
                </a:cubicBezTo>
                <a:cubicBezTo>
                  <a:pt x="306" y="297"/>
                  <a:pt x="305" y="297"/>
                  <a:pt x="304" y="296"/>
                </a:cubicBezTo>
                <a:cubicBezTo>
                  <a:pt x="303" y="296"/>
                  <a:pt x="303" y="296"/>
                  <a:pt x="303" y="296"/>
                </a:cubicBezTo>
                <a:cubicBezTo>
                  <a:pt x="299" y="295"/>
                  <a:pt x="292" y="294"/>
                  <a:pt x="294" y="293"/>
                </a:cubicBezTo>
                <a:cubicBezTo>
                  <a:pt x="296" y="292"/>
                  <a:pt x="300" y="290"/>
                  <a:pt x="304" y="289"/>
                </a:cubicBezTo>
                <a:cubicBezTo>
                  <a:pt x="320" y="282"/>
                  <a:pt x="375" y="265"/>
                  <a:pt x="392" y="268"/>
                </a:cubicBezTo>
                <a:cubicBezTo>
                  <a:pt x="392" y="268"/>
                  <a:pt x="392" y="269"/>
                  <a:pt x="392" y="269"/>
                </a:cubicBezTo>
                <a:cubicBezTo>
                  <a:pt x="392" y="269"/>
                  <a:pt x="393" y="269"/>
                  <a:pt x="393" y="269"/>
                </a:cubicBezTo>
                <a:cubicBezTo>
                  <a:pt x="395" y="270"/>
                  <a:pt x="397" y="271"/>
                  <a:pt x="394" y="273"/>
                </a:cubicBezTo>
                <a:close/>
                <a:moveTo>
                  <a:pt x="396" y="249"/>
                </a:moveTo>
                <a:cubicBezTo>
                  <a:pt x="395" y="249"/>
                  <a:pt x="389" y="247"/>
                  <a:pt x="382" y="245"/>
                </a:cubicBezTo>
                <a:cubicBezTo>
                  <a:pt x="353" y="239"/>
                  <a:pt x="337" y="227"/>
                  <a:pt x="311" y="226"/>
                </a:cubicBezTo>
                <a:cubicBezTo>
                  <a:pt x="302" y="227"/>
                  <a:pt x="301" y="226"/>
                  <a:pt x="307" y="224"/>
                </a:cubicBezTo>
                <a:cubicBezTo>
                  <a:pt x="310" y="223"/>
                  <a:pt x="316" y="221"/>
                  <a:pt x="319" y="219"/>
                </a:cubicBezTo>
                <a:cubicBezTo>
                  <a:pt x="323" y="217"/>
                  <a:pt x="329" y="215"/>
                  <a:pt x="333" y="215"/>
                </a:cubicBezTo>
                <a:cubicBezTo>
                  <a:pt x="340" y="214"/>
                  <a:pt x="350" y="206"/>
                  <a:pt x="352" y="199"/>
                </a:cubicBezTo>
                <a:cubicBezTo>
                  <a:pt x="354" y="194"/>
                  <a:pt x="353" y="194"/>
                  <a:pt x="367" y="198"/>
                </a:cubicBezTo>
                <a:cubicBezTo>
                  <a:pt x="372" y="200"/>
                  <a:pt x="384" y="203"/>
                  <a:pt x="393" y="206"/>
                </a:cubicBezTo>
                <a:cubicBezTo>
                  <a:pt x="410" y="210"/>
                  <a:pt x="410" y="210"/>
                  <a:pt x="410" y="210"/>
                </a:cubicBezTo>
                <a:cubicBezTo>
                  <a:pt x="407" y="222"/>
                  <a:pt x="407" y="222"/>
                  <a:pt x="407" y="222"/>
                </a:cubicBezTo>
                <a:cubicBezTo>
                  <a:pt x="403" y="241"/>
                  <a:pt x="399" y="251"/>
                  <a:pt x="396" y="249"/>
                </a:cubicBezTo>
                <a:close/>
                <a:moveTo>
                  <a:pt x="426" y="271"/>
                </a:moveTo>
                <a:cubicBezTo>
                  <a:pt x="423" y="272"/>
                  <a:pt x="421" y="273"/>
                  <a:pt x="420" y="273"/>
                </a:cubicBezTo>
                <a:cubicBezTo>
                  <a:pt x="419" y="273"/>
                  <a:pt x="415" y="274"/>
                  <a:pt x="411" y="275"/>
                </a:cubicBezTo>
                <a:cubicBezTo>
                  <a:pt x="405" y="277"/>
                  <a:pt x="403" y="277"/>
                  <a:pt x="403" y="275"/>
                </a:cubicBezTo>
                <a:cubicBezTo>
                  <a:pt x="403" y="267"/>
                  <a:pt x="409" y="264"/>
                  <a:pt x="422" y="267"/>
                </a:cubicBezTo>
                <a:cubicBezTo>
                  <a:pt x="431" y="269"/>
                  <a:pt x="431" y="269"/>
                  <a:pt x="431" y="269"/>
                </a:cubicBezTo>
                <a:lnTo>
                  <a:pt x="426" y="271"/>
                </a:lnTo>
                <a:close/>
                <a:moveTo>
                  <a:pt x="437" y="250"/>
                </a:moveTo>
                <a:cubicBezTo>
                  <a:pt x="435" y="250"/>
                  <a:pt x="429" y="252"/>
                  <a:pt x="423" y="252"/>
                </a:cubicBezTo>
                <a:cubicBezTo>
                  <a:pt x="418" y="253"/>
                  <a:pt x="413" y="254"/>
                  <a:pt x="412" y="253"/>
                </a:cubicBezTo>
                <a:cubicBezTo>
                  <a:pt x="411" y="253"/>
                  <a:pt x="413" y="247"/>
                  <a:pt x="415" y="240"/>
                </a:cubicBezTo>
                <a:cubicBezTo>
                  <a:pt x="417" y="233"/>
                  <a:pt x="419" y="225"/>
                  <a:pt x="420" y="222"/>
                </a:cubicBezTo>
                <a:cubicBezTo>
                  <a:pt x="422" y="216"/>
                  <a:pt x="423" y="216"/>
                  <a:pt x="428" y="217"/>
                </a:cubicBezTo>
                <a:cubicBezTo>
                  <a:pt x="431" y="218"/>
                  <a:pt x="434" y="219"/>
                  <a:pt x="435" y="219"/>
                </a:cubicBezTo>
                <a:cubicBezTo>
                  <a:pt x="435" y="219"/>
                  <a:pt x="447" y="223"/>
                  <a:pt x="462" y="228"/>
                </a:cubicBezTo>
                <a:cubicBezTo>
                  <a:pt x="488" y="237"/>
                  <a:pt x="488" y="237"/>
                  <a:pt x="488" y="237"/>
                </a:cubicBezTo>
                <a:cubicBezTo>
                  <a:pt x="476" y="241"/>
                  <a:pt x="476" y="241"/>
                  <a:pt x="476" y="241"/>
                </a:cubicBezTo>
                <a:cubicBezTo>
                  <a:pt x="469" y="243"/>
                  <a:pt x="458" y="246"/>
                  <a:pt x="451" y="247"/>
                </a:cubicBezTo>
                <a:cubicBezTo>
                  <a:pt x="445" y="248"/>
                  <a:pt x="438" y="249"/>
                  <a:pt x="437" y="250"/>
                </a:cubicBezTo>
                <a:close/>
                <a:moveTo>
                  <a:pt x="522" y="249"/>
                </a:moveTo>
                <a:cubicBezTo>
                  <a:pt x="520" y="249"/>
                  <a:pt x="517" y="250"/>
                  <a:pt x="517" y="250"/>
                </a:cubicBezTo>
                <a:cubicBezTo>
                  <a:pt x="515" y="249"/>
                  <a:pt x="495" y="253"/>
                  <a:pt x="470" y="260"/>
                </a:cubicBezTo>
                <a:cubicBezTo>
                  <a:pt x="459" y="263"/>
                  <a:pt x="449" y="264"/>
                  <a:pt x="447" y="264"/>
                </a:cubicBezTo>
                <a:cubicBezTo>
                  <a:pt x="437" y="260"/>
                  <a:pt x="493" y="248"/>
                  <a:pt x="498" y="247"/>
                </a:cubicBezTo>
                <a:cubicBezTo>
                  <a:pt x="505" y="245"/>
                  <a:pt x="512" y="244"/>
                  <a:pt x="517" y="245"/>
                </a:cubicBezTo>
                <a:cubicBezTo>
                  <a:pt x="520" y="246"/>
                  <a:pt x="522" y="247"/>
                  <a:pt x="523" y="247"/>
                </a:cubicBezTo>
                <a:cubicBezTo>
                  <a:pt x="525" y="247"/>
                  <a:pt x="524" y="248"/>
                  <a:pt x="522" y="249"/>
                </a:cubicBezTo>
                <a:close/>
                <a:moveTo>
                  <a:pt x="544" y="241"/>
                </a:moveTo>
                <a:cubicBezTo>
                  <a:pt x="543" y="241"/>
                  <a:pt x="541" y="240"/>
                  <a:pt x="540" y="240"/>
                </a:cubicBezTo>
                <a:cubicBezTo>
                  <a:pt x="538" y="240"/>
                  <a:pt x="537" y="239"/>
                  <a:pt x="536" y="238"/>
                </a:cubicBezTo>
                <a:cubicBezTo>
                  <a:pt x="535" y="237"/>
                  <a:pt x="537" y="236"/>
                  <a:pt x="542" y="235"/>
                </a:cubicBezTo>
                <a:cubicBezTo>
                  <a:pt x="545" y="234"/>
                  <a:pt x="548" y="234"/>
                  <a:pt x="551" y="234"/>
                </a:cubicBezTo>
                <a:cubicBezTo>
                  <a:pt x="551" y="236"/>
                  <a:pt x="546" y="242"/>
                  <a:pt x="544" y="241"/>
                </a:cubicBezTo>
                <a:close/>
                <a:moveTo>
                  <a:pt x="561" y="211"/>
                </a:moveTo>
                <a:cubicBezTo>
                  <a:pt x="558" y="220"/>
                  <a:pt x="559" y="219"/>
                  <a:pt x="531" y="224"/>
                </a:cubicBezTo>
                <a:cubicBezTo>
                  <a:pt x="527" y="225"/>
                  <a:pt x="520" y="227"/>
                  <a:pt x="516" y="228"/>
                </a:cubicBezTo>
                <a:cubicBezTo>
                  <a:pt x="509" y="231"/>
                  <a:pt x="507" y="231"/>
                  <a:pt x="496" y="227"/>
                </a:cubicBezTo>
                <a:cubicBezTo>
                  <a:pt x="489" y="225"/>
                  <a:pt x="477" y="221"/>
                  <a:pt x="470" y="219"/>
                </a:cubicBezTo>
                <a:cubicBezTo>
                  <a:pt x="463" y="217"/>
                  <a:pt x="456" y="214"/>
                  <a:pt x="455" y="213"/>
                </a:cubicBezTo>
                <a:cubicBezTo>
                  <a:pt x="453" y="211"/>
                  <a:pt x="454" y="211"/>
                  <a:pt x="456" y="212"/>
                </a:cubicBezTo>
                <a:cubicBezTo>
                  <a:pt x="457" y="213"/>
                  <a:pt x="459" y="212"/>
                  <a:pt x="459" y="211"/>
                </a:cubicBezTo>
                <a:cubicBezTo>
                  <a:pt x="460" y="210"/>
                  <a:pt x="462" y="209"/>
                  <a:pt x="464" y="209"/>
                </a:cubicBezTo>
                <a:cubicBezTo>
                  <a:pt x="467" y="209"/>
                  <a:pt x="473" y="206"/>
                  <a:pt x="478" y="202"/>
                </a:cubicBezTo>
                <a:cubicBezTo>
                  <a:pt x="483" y="198"/>
                  <a:pt x="488" y="196"/>
                  <a:pt x="488" y="196"/>
                </a:cubicBezTo>
                <a:cubicBezTo>
                  <a:pt x="489" y="196"/>
                  <a:pt x="491" y="192"/>
                  <a:pt x="493" y="187"/>
                </a:cubicBezTo>
                <a:cubicBezTo>
                  <a:pt x="495" y="182"/>
                  <a:pt x="497" y="178"/>
                  <a:pt x="498" y="177"/>
                </a:cubicBezTo>
                <a:cubicBezTo>
                  <a:pt x="498" y="177"/>
                  <a:pt x="513" y="182"/>
                  <a:pt x="531" y="188"/>
                </a:cubicBezTo>
                <a:cubicBezTo>
                  <a:pt x="536" y="190"/>
                  <a:pt x="540" y="191"/>
                  <a:pt x="543" y="192"/>
                </a:cubicBezTo>
                <a:cubicBezTo>
                  <a:pt x="567" y="200"/>
                  <a:pt x="565" y="201"/>
                  <a:pt x="561" y="211"/>
                </a:cubicBezTo>
                <a:close/>
                <a:moveTo>
                  <a:pt x="257" y="72"/>
                </a:moveTo>
                <a:cubicBezTo>
                  <a:pt x="277" y="77"/>
                  <a:pt x="288" y="80"/>
                  <a:pt x="289" y="80"/>
                </a:cubicBezTo>
                <a:cubicBezTo>
                  <a:pt x="290" y="80"/>
                  <a:pt x="296" y="81"/>
                  <a:pt x="302" y="83"/>
                </a:cubicBezTo>
                <a:cubicBezTo>
                  <a:pt x="309" y="85"/>
                  <a:pt x="314" y="86"/>
                  <a:pt x="315" y="86"/>
                </a:cubicBezTo>
                <a:cubicBezTo>
                  <a:pt x="315" y="85"/>
                  <a:pt x="319" y="86"/>
                  <a:pt x="325" y="88"/>
                </a:cubicBezTo>
                <a:cubicBezTo>
                  <a:pt x="339" y="93"/>
                  <a:pt x="348" y="95"/>
                  <a:pt x="350" y="95"/>
                </a:cubicBezTo>
                <a:cubicBezTo>
                  <a:pt x="351" y="95"/>
                  <a:pt x="354" y="95"/>
                  <a:pt x="357" y="96"/>
                </a:cubicBezTo>
                <a:cubicBezTo>
                  <a:pt x="359" y="96"/>
                  <a:pt x="368" y="98"/>
                  <a:pt x="378" y="100"/>
                </a:cubicBezTo>
                <a:cubicBezTo>
                  <a:pt x="387" y="103"/>
                  <a:pt x="395" y="105"/>
                  <a:pt x="396" y="105"/>
                </a:cubicBezTo>
                <a:cubicBezTo>
                  <a:pt x="405" y="108"/>
                  <a:pt x="437" y="118"/>
                  <a:pt x="443" y="119"/>
                </a:cubicBezTo>
                <a:cubicBezTo>
                  <a:pt x="471" y="124"/>
                  <a:pt x="518" y="137"/>
                  <a:pt x="544" y="145"/>
                </a:cubicBezTo>
                <a:cubicBezTo>
                  <a:pt x="565" y="151"/>
                  <a:pt x="585" y="157"/>
                  <a:pt x="593" y="158"/>
                </a:cubicBezTo>
                <a:cubicBezTo>
                  <a:pt x="594" y="158"/>
                  <a:pt x="595" y="158"/>
                  <a:pt x="595" y="158"/>
                </a:cubicBezTo>
                <a:cubicBezTo>
                  <a:pt x="597" y="159"/>
                  <a:pt x="598" y="160"/>
                  <a:pt x="596" y="161"/>
                </a:cubicBezTo>
                <a:cubicBezTo>
                  <a:pt x="595" y="162"/>
                  <a:pt x="594" y="163"/>
                  <a:pt x="593" y="163"/>
                </a:cubicBezTo>
                <a:cubicBezTo>
                  <a:pt x="592" y="162"/>
                  <a:pt x="588" y="164"/>
                  <a:pt x="583" y="166"/>
                </a:cubicBezTo>
                <a:cubicBezTo>
                  <a:pt x="574" y="171"/>
                  <a:pt x="571" y="175"/>
                  <a:pt x="572" y="183"/>
                </a:cubicBezTo>
                <a:cubicBezTo>
                  <a:pt x="572" y="185"/>
                  <a:pt x="572" y="187"/>
                  <a:pt x="571" y="187"/>
                </a:cubicBezTo>
                <a:cubicBezTo>
                  <a:pt x="571" y="188"/>
                  <a:pt x="559" y="184"/>
                  <a:pt x="545" y="180"/>
                </a:cubicBezTo>
                <a:cubicBezTo>
                  <a:pt x="515" y="170"/>
                  <a:pt x="491" y="163"/>
                  <a:pt x="482" y="163"/>
                </a:cubicBezTo>
                <a:cubicBezTo>
                  <a:pt x="479" y="162"/>
                  <a:pt x="473" y="161"/>
                  <a:pt x="469" y="160"/>
                </a:cubicBezTo>
                <a:cubicBezTo>
                  <a:pt x="465" y="158"/>
                  <a:pt x="454" y="156"/>
                  <a:pt x="446" y="155"/>
                </a:cubicBezTo>
                <a:cubicBezTo>
                  <a:pt x="432" y="152"/>
                  <a:pt x="398" y="143"/>
                  <a:pt x="347" y="127"/>
                </a:cubicBezTo>
                <a:cubicBezTo>
                  <a:pt x="337" y="124"/>
                  <a:pt x="326" y="121"/>
                  <a:pt x="323" y="121"/>
                </a:cubicBezTo>
                <a:cubicBezTo>
                  <a:pt x="320" y="120"/>
                  <a:pt x="306" y="116"/>
                  <a:pt x="292" y="112"/>
                </a:cubicBezTo>
                <a:cubicBezTo>
                  <a:pt x="277" y="107"/>
                  <a:pt x="257" y="102"/>
                  <a:pt x="246" y="99"/>
                </a:cubicBezTo>
                <a:cubicBezTo>
                  <a:pt x="235" y="97"/>
                  <a:pt x="224" y="95"/>
                  <a:pt x="221" y="94"/>
                </a:cubicBezTo>
                <a:cubicBezTo>
                  <a:pt x="214" y="92"/>
                  <a:pt x="195" y="84"/>
                  <a:pt x="195" y="84"/>
                </a:cubicBezTo>
                <a:cubicBezTo>
                  <a:pt x="196" y="82"/>
                  <a:pt x="216" y="62"/>
                  <a:pt x="217" y="62"/>
                </a:cubicBezTo>
                <a:cubicBezTo>
                  <a:pt x="230" y="65"/>
                  <a:pt x="244" y="69"/>
                  <a:pt x="257" y="72"/>
                </a:cubicBezTo>
                <a:close/>
                <a:moveTo>
                  <a:pt x="196" y="29"/>
                </a:moveTo>
                <a:cubicBezTo>
                  <a:pt x="203" y="17"/>
                  <a:pt x="210" y="12"/>
                  <a:pt x="216" y="14"/>
                </a:cubicBezTo>
                <a:cubicBezTo>
                  <a:pt x="217" y="14"/>
                  <a:pt x="218" y="14"/>
                  <a:pt x="218" y="15"/>
                </a:cubicBezTo>
                <a:cubicBezTo>
                  <a:pt x="224" y="18"/>
                  <a:pt x="225" y="21"/>
                  <a:pt x="222" y="25"/>
                </a:cubicBezTo>
                <a:cubicBezTo>
                  <a:pt x="221" y="27"/>
                  <a:pt x="219" y="31"/>
                  <a:pt x="217" y="34"/>
                </a:cubicBezTo>
                <a:cubicBezTo>
                  <a:pt x="212" y="46"/>
                  <a:pt x="209" y="49"/>
                  <a:pt x="205" y="48"/>
                </a:cubicBezTo>
                <a:cubicBezTo>
                  <a:pt x="203" y="47"/>
                  <a:pt x="199" y="46"/>
                  <a:pt x="196" y="46"/>
                </a:cubicBezTo>
                <a:cubicBezTo>
                  <a:pt x="189" y="45"/>
                  <a:pt x="189" y="41"/>
                  <a:pt x="196" y="29"/>
                </a:cubicBezTo>
                <a:close/>
                <a:moveTo>
                  <a:pt x="177" y="67"/>
                </a:moveTo>
                <a:cubicBezTo>
                  <a:pt x="182" y="53"/>
                  <a:pt x="182" y="53"/>
                  <a:pt x="182" y="53"/>
                </a:cubicBezTo>
                <a:cubicBezTo>
                  <a:pt x="192" y="55"/>
                  <a:pt x="192" y="55"/>
                  <a:pt x="192" y="55"/>
                </a:cubicBezTo>
                <a:cubicBezTo>
                  <a:pt x="194" y="56"/>
                  <a:pt x="197" y="57"/>
                  <a:pt x="199" y="58"/>
                </a:cubicBezTo>
                <a:cubicBezTo>
                  <a:pt x="201" y="58"/>
                  <a:pt x="202" y="59"/>
                  <a:pt x="202" y="59"/>
                </a:cubicBezTo>
                <a:cubicBezTo>
                  <a:pt x="203" y="60"/>
                  <a:pt x="186" y="78"/>
                  <a:pt x="182" y="80"/>
                </a:cubicBezTo>
                <a:cubicBezTo>
                  <a:pt x="180" y="81"/>
                  <a:pt x="177" y="82"/>
                  <a:pt x="175" y="81"/>
                </a:cubicBezTo>
                <a:cubicBezTo>
                  <a:pt x="173" y="80"/>
                  <a:pt x="173" y="79"/>
                  <a:pt x="177" y="67"/>
                </a:cubicBezTo>
                <a:close/>
                <a:moveTo>
                  <a:pt x="182" y="95"/>
                </a:moveTo>
                <a:cubicBezTo>
                  <a:pt x="185" y="92"/>
                  <a:pt x="186" y="92"/>
                  <a:pt x="199" y="97"/>
                </a:cubicBezTo>
                <a:cubicBezTo>
                  <a:pt x="207" y="100"/>
                  <a:pt x="224" y="105"/>
                  <a:pt x="238" y="108"/>
                </a:cubicBezTo>
                <a:cubicBezTo>
                  <a:pt x="252" y="111"/>
                  <a:pt x="265" y="114"/>
                  <a:pt x="267" y="115"/>
                </a:cubicBezTo>
                <a:cubicBezTo>
                  <a:pt x="269" y="116"/>
                  <a:pt x="276" y="118"/>
                  <a:pt x="284" y="121"/>
                </a:cubicBezTo>
                <a:cubicBezTo>
                  <a:pt x="292" y="124"/>
                  <a:pt x="300" y="126"/>
                  <a:pt x="303" y="126"/>
                </a:cubicBezTo>
                <a:cubicBezTo>
                  <a:pt x="305" y="126"/>
                  <a:pt x="307" y="126"/>
                  <a:pt x="307" y="127"/>
                </a:cubicBezTo>
                <a:cubicBezTo>
                  <a:pt x="307" y="127"/>
                  <a:pt x="313" y="130"/>
                  <a:pt x="320" y="131"/>
                </a:cubicBezTo>
                <a:cubicBezTo>
                  <a:pt x="327" y="133"/>
                  <a:pt x="343" y="138"/>
                  <a:pt x="355" y="142"/>
                </a:cubicBezTo>
                <a:cubicBezTo>
                  <a:pt x="367" y="146"/>
                  <a:pt x="377" y="149"/>
                  <a:pt x="378" y="149"/>
                </a:cubicBezTo>
                <a:cubicBezTo>
                  <a:pt x="379" y="149"/>
                  <a:pt x="390" y="152"/>
                  <a:pt x="403" y="156"/>
                </a:cubicBezTo>
                <a:cubicBezTo>
                  <a:pt x="416" y="160"/>
                  <a:pt x="429" y="164"/>
                  <a:pt x="433" y="164"/>
                </a:cubicBezTo>
                <a:cubicBezTo>
                  <a:pt x="437" y="164"/>
                  <a:pt x="439" y="164"/>
                  <a:pt x="441" y="164"/>
                </a:cubicBezTo>
                <a:cubicBezTo>
                  <a:pt x="445" y="165"/>
                  <a:pt x="443" y="167"/>
                  <a:pt x="435" y="171"/>
                </a:cubicBezTo>
                <a:cubicBezTo>
                  <a:pt x="416" y="181"/>
                  <a:pt x="409" y="189"/>
                  <a:pt x="412" y="196"/>
                </a:cubicBezTo>
                <a:cubicBezTo>
                  <a:pt x="413" y="198"/>
                  <a:pt x="412" y="199"/>
                  <a:pt x="409" y="197"/>
                </a:cubicBezTo>
                <a:cubicBezTo>
                  <a:pt x="406" y="197"/>
                  <a:pt x="403" y="196"/>
                  <a:pt x="401" y="196"/>
                </a:cubicBezTo>
                <a:cubicBezTo>
                  <a:pt x="397" y="195"/>
                  <a:pt x="355" y="182"/>
                  <a:pt x="316" y="170"/>
                </a:cubicBezTo>
                <a:cubicBezTo>
                  <a:pt x="281" y="159"/>
                  <a:pt x="270" y="156"/>
                  <a:pt x="267" y="157"/>
                </a:cubicBezTo>
                <a:cubicBezTo>
                  <a:pt x="266" y="157"/>
                  <a:pt x="256" y="154"/>
                  <a:pt x="244" y="150"/>
                </a:cubicBezTo>
                <a:cubicBezTo>
                  <a:pt x="233" y="147"/>
                  <a:pt x="216" y="141"/>
                  <a:pt x="207" y="139"/>
                </a:cubicBezTo>
                <a:cubicBezTo>
                  <a:pt x="166" y="127"/>
                  <a:pt x="151" y="122"/>
                  <a:pt x="158" y="120"/>
                </a:cubicBezTo>
                <a:cubicBezTo>
                  <a:pt x="159" y="120"/>
                  <a:pt x="161" y="116"/>
                  <a:pt x="163" y="112"/>
                </a:cubicBezTo>
                <a:cubicBezTo>
                  <a:pt x="165" y="106"/>
                  <a:pt x="167" y="104"/>
                  <a:pt x="172" y="102"/>
                </a:cubicBezTo>
                <a:cubicBezTo>
                  <a:pt x="175" y="100"/>
                  <a:pt x="179" y="97"/>
                  <a:pt x="182" y="95"/>
                </a:cubicBezTo>
                <a:close/>
                <a:moveTo>
                  <a:pt x="81" y="44"/>
                </a:moveTo>
                <a:cubicBezTo>
                  <a:pt x="82" y="43"/>
                  <a:pt x="84" y="39"/>
                  <a:pt x="85" y="34"/>
                </a:cubicBezTo>
                <a:cubicBezTo>
                  <a:pt x="88" y="26"/>
                  <a:pt x="88" y="26"/>
                  <a:pt x="88" y="26"/>
                </a:cubicBezTo>
                <a:cubicBezTo>
                  <a:pt x="117" y="35"/>
                  <a:pt x="137" y="42"/>
                  <a:pt x="168" y="47"/>
                </a:cubicBezTo>
                <a:cubicBezTo>
                  <a:pt x="169" y="47"/>
                  <a:pt x="169" y="47"/>
                  <a:pt x="169" y="47"/>
                </a:cubicBezTo>
                <a:cubicBezTo>
                  <a:pt x="173" y="49"/>
                  <a:pt x="167" y="58"/>
                  <a:pt x="166" y="61"/>
                </a:cubicBezTo>
                <a:cubicBezTo>
                  <a:pt x="163" y="68"/>
                  <a:pt x="160" y="75"/>
                  <a:pt x="159" y="75"/>
                </a:cubicBezTo>
                <a:cubicBezTo>
                  <a:pt x="157" y="76"/>
                  <a:pt x="135" y="69"/>
                  <a:pt x="129" y="65"/>
                </a:cubicBezTo>
                <a:cubicBezTo>
                  <a:pt x="126" y="63"/>
                  <a:pt x="117" y="60"/>
                  <a:pt x="109" y="58"/>
                </a:cubicBezTo>
                <a:cubicBezTo>
                  <a:pt x="93" y="53"/>
                  <a:pt x="79" y="46"/>
                  <a:pt x="81" y="44"/>
                </a:cubicBezTo>
                <a:close/>
                <a:moveTo>
                  <a:pt x="97" y="64"/>
                </a:moveTo>
                <a:cubicBezTo>
                  <a:pt x="108" y="68"/>
                  <a:pt x="124" y="74"/>
                  <a:pt x="133" y="78"/>
                </a:cubicBezTo>
                <a:cubicBezTo>
                  <a:pt x="142" y="81"/>
                  <a:pt x="148" y="81"/>
                  <a:pt x="155" y="86"/>
                </a:cubicBezTo>
                <a:cubicBezTo>
                  <a:pt x="156" y="86"/>
                  <a:pt x="155" y="89"/>
                  <a:pt x="154" y="93"/>
                </a:cubicBezTo>
                <a:cubicBezTo>
                  <a:pt x="152" y="98"/>
                  <a:pt x="149" y="100"/>
                  <a:pt x="138" y="105"/>
                </a:cubicBezTo>
                <a:cubicBezTo>
                  <a:pt x="124" y="111"/>
                  <a:pt x="124" y="111"/>
                  <a:pt x="124" y="111"/>
                </a:cubicBezTo>
                <a:cubicBezTo>
                  <a:pt x="112" y="107"/>
                  <a:pt x="112" y="107"/>
                  <a:pt x="112" y="107"/>
                </a:cubicBezTo>
                <a:cubicBezTo>
                  <a:pt x="105" y="105"/>
                  <a:pt x="95" y="101"/>
                  <a:pt x="89" y="100"/>
                </a:cubicBezTo>
                <a:cubicBezTo>
                  <a:pt x="83" y="98"/>
                  <a:pt x="76" y="96"/>
                  <a:pt x="73" y="96"/>
                </a:cubicBezTo>
                <a:cubicBezTo>
                  <a:pt x="65" y="94"/>
                  <a:pt x="65" y="93"/>
                  <a:pt x="72" y="73"/>
                </a:cubicBezTo>
                <a:cubicBezTo>
                  <a:pt x="78" y="57"/>
                  <a:pt x="78" y="57"/>
                  <a:pt x="78" y="57"/>
                </a:cubicBezTo>
                <a:lnTo>
                  <a:pt x="97" y="64"/>
                </a:lnTo>
                <a:close/>
                <a:moveTo>
                  <a:pt x="63" y="29"/>
                </a:moveTo>
                <a:cubicBezTo>
                  <a:pt x="66" y="21"/>
                  <a:pt x="67" y="20"/>
                  <a:pt x="70" y="20"/>
                </a:cubicBezTo>
                <a:cubicBezTo>
                  <a:pt x="71" y="20"/>
                  <a:pt x="72" y="20"/>
                  <a:pt x="72" y="21"/>
                </a:cubicBezTo>
                <a:cubicBezTo>
                  <a:pt x="76" y="22"/>
                  <a:pt x="77" y="27"/>
                  <a:pt x="74" y="35"/>
                </a:cubicBezTo>
                <a:cubicBezTo>
                  <a:pt x="71" y="43"/>
                  <a:pt x="71" y="43"/>
                  <a:pt x="71" y="43"/>
                </a:cubicBezTo>
                <a:cubicBezTo>
                  <a:pt x="65" y="41"/>
                  <a:pt x="65" y="41"/>
                  <a:pt x="65" y="41"/>
                </a:cubicBezTo>
                <a:cubicBezTo>
                  <a:pt x="60" y="39"/>
                  <a:pt x="60" y="39"/>
                  <a:pt x="60" y="39"/>
                </a:cubicBezTo>
                <a:lnTo>
                  <a:pt x="63" y="29"/>
                </a:lnTo>
                <a:close/>
                <a:moveTo>
                  <a:pt x="48" y="79"/>
                </a:moveTo>
                <a:cubicBezTo>
                  <a:pt x="49" y="77"/>
                  <a:pt x="51" y="69"/>
                  <a:pt x="53" y="62"/>
                </a:cubicBezTo>
                <a:cubicBezTo>
                  <a:pt x="57" y="50"/>
                  <a:pt x="57" y="50"/>
                  <a:pt x="57" y="50"/>
                </a:cubicBezTo>
                <a:cubicBezTo>
                  <a:pt x="62" y="51"/>
                  <a:pt x="62" y="51"/>
                  <a:pt x="62" y="51"/>
                </a:cubicBezTo>
                <a:cubicBezTo>
                  <a:pt x="63" y="51"/>
                  <a:pt x="63" y="52"/>
                  <a:pt x="64" y="52"/>
                </a:cubicBezTo>
                <a:cubicBezTo>
                  <a:pt x="64" y="52"/>
                  <a:pt x="64" y="52"/>
                  <a:pt x="65" y="52"/>
                </a:cubicBezTo>
                <a:cubicBezTo>
                  <a:pt x="67" y="53"/>
                  <a:pt x="67" y="54"/>
                  <a:pt x="66" y="56"/>
                </a:cubicBezTo>
                <a:cubicBezTo>
                  <a:pt x="65" y="58"/>
                  <a:pt x="63" y="67"/>
                  <a:pt x="60" y="75"/>
                </a:cubicBezTo>
                <a:cubicBezTo>
                  <a:pt x="56" y="91"/>
                  <a:pt x="56" y="91"/>
                  <a:pt x="56" y="91"/>
                </a:cubicBezTo>
                <a:cubicBezTo>
                  <a:pt x="51" y="89"/>
                  <a:pt x="51" y="89"/>
                  <a:pt x="51" y="89"/>
                </a:cubicBezTo>
                <a:cubicBezTo>
                  <a:pt x="48" y="88"/>
                  <a:pt x="46" y="86"/>
                  <a:pt x="47" y="85"/>
                </a:cubicBezTo>
                <a:cubicBezTo>
                  <a:pt x="47" y="84"/>
                  <a:pt x="47" y="81"/>
                  <a:pt x="48" y="79"/>
                </a:cubicBezTo>
                <a:close/>
                <a:moveTo>
                  <a:pt x="35" y="126"/>
                </a:moveTo>
                <a:cubicBezTo>
                  <a:pt x="38" y="117"/>
                  <a:pt x="40" y="107"/>
                  <a:pt x="41" y="104"/>
                </a:cubicBezTo>
                <a:cubicBezTo>
                  <a:pt x="41" y="100"/>
                  <a:pt x="42" y="99"/>
                  <a:pt x="47" y="100"/>
                </a:cubicBezTo>
                <a:cubicBezTo>
                  <a:pt x="47" y="100"/>
                  <a:pt x="48" y="101"/>
                  <a:pt x="49" y="101"/>
                </a:cubicBezTo>
                <a:cubicBezTo>
                  <a:pt x="51" y="101"/>
                  <a:pt x="52" y="102"/>
                  <a:pt x="52" y="103"/>
                </a:cubicBezTo>
                <a:cubicBezTo>
                  <a:pt x="50" y="111"/>
                  <a:pt x="47" y="120"/>
                  <a:pt x="44" y="131"/>
                </a:cubicBezTo>
                <a:cubicBezTo>
                  <a:pt x="41" y="143"/>
                  <a:pt x="40" y="144"/>
                  <a:pt x="36" y="143"/>
                </a:cubicBezTo>
                <a:cubicBezTo>
                  <a:pt x="34" y="143"/>
                  <a:pt x="32" y="143"/>
                  <a:pt x="32" y="143"/>
                </a:cubicBezTo>
                <a:cubicBezTo>
                  <a:pt x="31" y="143"/>
                  <a:pt x="33" y="135"/>
                  <a:pt x="35" y="126"/>
                </a:cubicBezTo>
                <a:close/>
                <a:moveTo>
                  <a:pt x="19" y="187"/>
                </a:moveTo>
                <a:cubicBezTo>
                  <a:pt x="21" y="181"/>
                  <a:pt x="23" y="172"/>
                  <a:pt x="24" y="166"/>
                </a:cubicBezTo>
                <a:cubicBezTo>
                  <a:pt x="27" y="157"/>
                  <a:pt x="28" y="154"/>
                  <a:pt x="32" y="155"/>
                </a:cubicBezTo>
                <a:cubicBezTo>
                  <a:pt x="32" y="155"/>
                  <a:pt x="33" y="155"/>
                  <a:pt x="34" y="156"/>
                </a:cubicBezTo>
                <a:cubicBezTo>
                  <a:pt x="36" y="158"/>
                  <a:pt x="36" y="161"/>
                  <a:pt x="32" y="176"/>
                </a:cubicBezTo>
                <a:cubicBezTo>
                  <a:pt x="30" y="186"/>
                  <a:pt x="27" y="195"/>
                  <a:pt x="26" y="196"/>
                </a:cubicBezTo>
                <a:cubicBezTo>
                  <a:pt x="25" y="198"/>
                  <a:pt x="23" y="198"/>
                  <a:pt x="20" y="198"/>
                </a:cubicBezTo>
                <a:cubicBezTo>
                  <a:pt x="17" y="196"/>
                  <a:pt x="17" y="195"/>
                  <a:pt x="19" y="1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群組 45">
            <a:extLst>
              <a:ext uri="{FF2B5EF4-FFF2-40B4-BE49-F238E27FC236}">
                <a16:creationId xmlns:a16="http://schemas.microsoft.com/office/drawing/2014/main" id="{1B199FC0-8C3E-4106-9EDE-2E583ED6E21C}"/>
              </a:ext>
            </a:extLst>
          </p:cNvPr>
          <p:cNvGrpSpPr/>
          <p:nvPr/>
        </p:nvGrpSpPr>
        <p:grpSpPr>
          <a:xfrm>
            <a:off x="2470778" y="5211464"/>
            <a:ext cx="1947862" cy="700087"/>
            <a:chOff x="2470778" y="5211464"/>
            <a:chExt cx="1947862" cy="700087"/>
          </a:xfrm>
        </p:grpSpPr>
        <p:sp>
          <p:nvSpPr>
            <p:cNvPr id="47" name="Freeform 44">
              <a:extLst>
                <a:ext uri="{FF2B5EF4-FFF2-40B4-BE49-F238E27FC236}">
                  <a16:creationId xmlns:a16="http://schemas.microsoft.com/office/drawing/2014/main" id="{F390802C-567A-41FC-96E7-117915A7FC2D}"/>
                </a:ext>
              </a:extLst>
            </p:cNvPr>
            <p:cNvSpPr>
              <a:spLocks/>
            </p:cNvSpPr>
            <p:nvPr/>
          </p:nvSpPr>
          <p:spPr bwMode="auto">
            <a:xfrm>
              <a:off x="3855078" y="5609926"/>
              <a:ext cx="301625" cy="301625"/>
            </a:xfrm>
            <a:custGeom>
              <a:avLst/>
              <a:gdLst>
                <a:gd name="T0" fmla="*/ 47 w 194"/>
                <a:gd name="T1" fmla="*/ 180 h 194"/>
                <a:gd name="T2" fmla="*/ 126 w 194"/>
                <a:gd name="T3" fmla="*/ 183 h 194"/>
                <a:gd name="T4" fmla="*/ 150 w 194"/>
                <a:gd name="T5" fmla="*/ 171 h 194"/>
                <a:gd name="T6" fmla="*/ 179 w 194"/>
                <a:gd name="T7" fmla="*/ 151 h 194"/>
                <a:gd name="T8" fmla="*/ 179 w 194"/>
                <a:gd name="T9" fmla="*/ 133 h 194"/>
                <a:gd name="T10" fmla="*/ 61 w 194"/>
                <a:gd name="T11" fmla="*/ 152 h 194"/>
                <a:gd name="T12" fmla="*/ 40 w 194"/>
                <a:gd name="T13" fmla="*/ 92 h 194"/>
                <a:gd name="T14" fmla="*/ 105 w 194"/>
                <a:gd name="T15" fmla="*/ 22 h 194"/>
                <a:gd name="T16" fmla="*/ 116 w 194"/>
                <a:gd name="T17" fmla="*/ 36 h 194"/>
                <a:gd name="T18" fmla="*/ 135 w 194"/>
                <a:gd name="T19" fmla="*/ 45 h 194"/>
                <a:gd name="T20" fmla="*/ 155 w 194"/>
                <a:gd name="T21" fmla="*/ 27 h 194"/>
                <a:gd name="T22" fmla="*/ 115 w 194"/>
                <a:gd name="T23" fmla="*/ 0 h 194"/>
                <a:gd name="T24" fmla="*/ 14 w 194"/>
                <a:gd name="T25" fmla="*/ 90 h 194"/>
                <a:gd name="T26" fmla="*/ 47 w 194"/>
                <a:gd name="T2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194">
                  <a:moveTo>
                    <a:pt x="47" y="180"/>
                  </a:moveTo>
                  <a:cubicBezTo>
                    <a:pt x="73" y="193"/>
                    <a:pt x="116" y="194"/>
                    <a:pt x="126" y="183"/>
                  </a:cubicBezTo>
                  <a:cubicBezTo>
                    <a:pt x="129" y="179"/>
                    <a:pt x="140" y="173"/>
                    <a:pt x="150" y="171"/>
                  </a:cubicBezTo>
                  <a:cubicBezTo>
                    <a:pt x="160" y="169"/>
                    <a:pt x="173" y="160"/>
                    <a:pt x="179" y="151"/>
                  </a:cubicBezTo>
                  <a:cubicBezTo>
                    <a:pt x="194" y="131"/>
                    <a:pt x="194" y="116"/>
                    <a:pt x="179" y="133"/>
                  </a:cubicBezTo>
                  <a:cubicBezTo>
                    <a:pt x="154" y="163"/>
                    <a:pt x="96" y="171"/>
                    <a:pt x="61" y="152"/>
                  </a:cubicBezTo>
                  <a:cubicBezTo>
                    <a:pt x="37" y="138"/>
                    <a:pt x="31" y="121"/>
                    <a:pt x="40" y="92"/>
                  </a:cubicBezTo>
                  <a:cubicBezTo>
                    <a:pt x="48" y="67"/>
                    <a:pt x="90" y="22"/>
                    <a:pt x="105" y="22"/>
                  </a:cubicBezTo>
                  <a:cubicBezTo>
                    <a:pt x="117" y="22"/>
                    <a:pt x="125" y="31"/>
                    <a:pt x="116" y="36"/>
                  </a:cubicBezTo>
                  <a:cubicBezTo>
                    <a:pt x="105" y="43"/>
                    <a:pt x="117" y="49"/>
                    <a:pt x="135" y="45"/>
                  </a:cubicBezTo>
                  <a:cubicBezTo>
                    <a:pt x="150" y="42"/>
                    <a:pt x="155" y="38"/>
                    <a:pt x="155" y="27"/>
                  </a:cubicBezTo>
                  <a:cubicBezTo>
                    <a:pt x="156" y="10"/>
                    <a:pt x="142" y="0"/>
                    <a:pt x="115" y="0"/>
                  </a:cubicBezTo>
                  <a:cubicBezTo>
                    <a:pt x="78" y="0"/>
                    <a:pt x="30" y="43"/>
                    <a:pt x="14" y="90"/>
                  </a:cubicBezTo>
                  <a:cubicBezTo>
                    <a:pt x="0" y="132"/>
                    <a:pt x="12" y="163"/>
                    <a:pt x="47"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C391F78F-F4CC-4F17-B3E4-39780CBD36B0}"/>
                </a:ext>
              </a:extLst>
            </p:cNvPr>
            <p:cNvSpPr>
              <a:spLocks/>
            </p:cNvSpPr>
            <p:nvPr/>
          </p:nvSpPr>
          <p:spPr bwMode="auto">
            <a:xfrm>
              <a:off x="3323265" y="5454351"/>
              <a:ext cx="419100" cy="387350"/>
            </a:xfrm>
            <a:custGeom>
              <a:avLst/>
              <a:gdLst>
                <a:gd name="T0" fmla="*/ 13 w 269"/>
                <a:gd name="T1" fmla="*/ 225 h 249"/>
                <a:gd name="T2" fmla="*/ 39 w 269"/>
                <a:gd name="T3" fmla="*/ 191 h 249"/>
                <a:gd name="T4" fmla="*/ 58 w 269"/>
                <a:gd name="T5" fmla="*/ 150 h 249"/>
                <a:gd name="T6" fmla="*/ 62 w 269"/>
                <a:gd name="T7" fmla="*/ 138 h 249"/>
                <a:gd name="T8" fmla="*/ 103 w 269"/>
                <a:gd name="T9" fmla="*/ 103 h 249"/>
                <a:gd name="T10" fmla="*/ 114 w 269"/>
                <a:gd name="T11" fmla="*/ 145 h 249"/>
                <a:gd name="T12" fmla="*/ 111 w 269"/>
                <a:gd name="T13" fmla="*/ 189 h 249"/>
                <a:gd name="T14" fmla="*/ 106 w 269"/>
                <a:gd name="T15" fmla="*/ 206 h 249"/>
                <a:gd name="T16" fmla="*/ 121 w 269"/>
                <a:gd name="T17" fmla="*/ 220 h 249"/>
                <a:gd name="T18" fmla="*/ 180 w 269"/>
                <a:gd name="T19" fmla="*/ 178 h 249"/>
                <a:gd name="T20" fmla="*/ 231 w 269"/>
                <a:gd name="T21" fmla="*/ 144 h 249"/>
                <a:gd name="T22" fmla="*/ 233 w 269"/>
                <a:gd name="T23" fmla="*/ 215 h 249"/>
                <a:gd name="T24" fmla="*/ 234 w 269"/>
                <a:gd name="T25" fmla="*/ 244 h 249"/>
                <a:gd name="T26" fmla="*/ 254 w 269"/>
                <a:gd name="T27" fmla="*/ 237 h 249"/>
                <a:gd name="T28" fmla="*/ 263 w 269"/>
                <a:gd name="T29" fmla="*/ 218 h 249"/>
                <a:gd name="T30" fmla="*/ 261 w 269"/>
                <a:gd name="T31" fmla="*/ 143 h 249"/>
                <a:gd name="T32" fmla="*/ 252 w 269"/>
                <a:gd name="T33" fmla="*/ 124 h 249"/>
                <a:gd name="T34" fmla="*/ 227 w 269"/>
                <a:gd name="T35" fmla="*/ 114 h 249"/>
                <a:gd name="T36" fmla="*/ 192 w 269"/>
                <a:gd name="T37" fmla="*/ 136 h 249"/>
                <a:gd name="T38" fmla="*/ 175 w 269"/>
                <a:gd name="T39" fmla="*/ 149 h 249"/>
                <a:gd name="T40" fmla="*/ 165 w 269"/>
                <a:gd name="T41" fmla="*/ 155 h 249"/>
                <a:gd name="T42" fmla="*/ 145 w 269"/>
                <a:gd name="T43" fmla="*/ 136 h 249"/>
                <a:gd name="T44" fmla="*/ 61 w 269"/>
                <a:gd name="T45" fmla="*/ 96 h 249"/>
                <a:gd name="T46" fmla="*/ 36 w 269"/>
                <a:gd name="T47" fmla="*/ 113 h 249"/>
                <a:gd name="T48" fmla="*/ 33 w 269"/>
                <a:gd name="T49" fmla="*/ 82 h 249"/>
                <a:gd name="T50" fmla="*/ 30 w 269"/>
                <a:gd name="T51" fmla="*/ 54 h 249"/>
                <a:gd name="T52" fmla="*/ 16 w 269"/>
                <a:gd name="T53" fmla="*/ 3 h 249"/>
                <a:gd name="T54" fmla="*/ 11 w 269"/>
                <a:gd name="T55" fmla="*/ 5 h 249"/>
                <a:gd name="T56" fmla="*/ 2 w 269"/>
                <a:gd name="T57" fmla="*/ 92 h 249"/>
                <a:gd name="T58" fmla="*/ 13 w 269"/>
                <a:gd name="T59" fmla="*/ 2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9" h="249">
                  <a:moveTo>
                    <a:pt x="13" y="225"/>
                  </a:moveTo>
                  <a:cubicBezTo>
                    <a:pt x="23" y="226"/>
                    <a:pt x="28" y="220"/>
                    <a:pt x="39" y="191"/>
                  </a:cubicBezTo>
                  <a:cubicBezTo>
                    <a:pt x="47" y="171"/>
                    <a:pt x="55" y="153"/>
                    <a:pt x="58" y="150"/>
                  </a:cubicBezTo>
                  <a:cubicBezTo>
                    <a:pt x="60" y="147"/>
                    <a:pt x="62" y="141"/>
                    <a:pt x="62" y="138"/>
                  </a:cubicBezTo>
                  <a:cubicBezTo>
                    <a:pt x="62" y="126"/>
                    <a:pt x="92" y="101"/>
                    <a:pt x="103" y="103"/>
                  </a:cubicBezTo>
                  <a:cubicBezTo>
                    <a:pt x="111" y="104"/>
                    <a:pt x="113" y="112"/>
                    <a:pt x="114" y="145"/>
                  </a:cubicBezTo>
                  <a:cubicBezTo>
                    <a:pt x="115" y="168"/>
                    <a:pt x="114" y="188"/>
                    <a:pt x="111" y="189"/>
                  </a:cubicBezTo>
                  <a:cubicBezTo>
                    <a:pt x="108" y="191"/>
                    <a:pt x="106" y="199"/>
                    <a:pt x="106" y="206"/>
                  </a:cubicBezTo>
                  <a:cubicBezTo>
                    <a:pt x="106" y="217"/>
                    <a:pt x="109" y="220"/>
                    <a:pt x="121" y="220"/>
                  </a:cubicBezTo>
                  <a:cubicBezTo>
                    <a:pt x="132" y="220"/>
                    <a:pt x="149" y="207"/>
                    <a:pt x="180" y="178"/>
                  </a:cubicBezTo>
                  <a:cubicBezTo>
                    <a:pt x="216" y="143"/>
                    <a:pt x="225" y="137"/>
                    <a:pt x="231" y="144"/>
                  </a:cubicBezTo>
                  <a:cubicBezTo>
                    <a:pt x="240" y="154"/>
                    <a:pt x="242" y="206"/>
                    <a:pt x="233" y="215"/>
                  </a:cubicBezTo>
                  <a:cubicBezTo>
                    <a:pt x="224" y="224"/>
                    <a:pt x="225" y="240"/>
                    <a:pt x="234" y="244"/>
                  </a:cubicBezTo>
                  <a:cubicBezTo>
                    <a:pt x="248" y="249"/>
                    <a:pt x="251" y="247"/>
                    <a:pt x="254" y="237"/>
                  </a:cubicBezTo>
                  <a:cubicBezTo>
                    <a:pt x="256" y="232"/>
                    <a:pt x="260" y="223"/>
                    <a:pt x="263" y="218"/>
                  </a:cubicBezTo>
                  <a:cubicBezTo>
                    <a:pt x="269" y="205"/>
                    <a:pt x="268" y="147"/>
                    <a:pt x="261" y="143"/>
                  </a:cubicBezTo>
                  <a:cubicBezTo>
                    <a:pt x="258" y="142"/>
                    <a:pt x="254" y="133"/>
                    <a:pt x="252" y="124"/>
                  </a:cubicBezTo>
                  <a:cubicBezTo>
                    <a:pt x="248" y="108"/>
                    <a:pt x="248" y="107"/>
                    <a:pt x="227" y="114"/>
                  </a:cubicBezTo>
                  <a:cubicBezTo>
                    <a:pt x="215" y="117"/>
                    <a:pt x="199" y="127"/>
                    <a:pt x="192" y="136"/>
                  </a:cubicBezTo>
                  <a:cubicBezTo>
                    <a:pt x="184" y="144"/>
                    <a:pt x="177" y="150"/>
                    <a:pt x="175" y="149"/>
                  </a:cubicBezTo>
                  <a:cubicBezTo>
                    <a:pt x="174" y="147"/>
                    <a:pt x="169" y="150"/>
                    <a:pt x="165" y="155"/>
                  </a:cubicBezTo>
                  <a:cubicBezTo>
                    <a:pt x="153" y="169"/>
                    <a:pt x="149" y="165"/>
                    <a:pt x="145" y="136"/>
                  </a:cubicBezTo>
                  <a:cubicBezTo>
                    <a:pt x="138" y="79"/>
                    <a:pt x="102" y="62"/>
                    <a:pt x="61" y="96"/>
                  </a:cubicBezTo>
                  <a:cubicBezTo>
                    <a:pt x="50" y="105"/>
                    <a:pt x="39" y="113"/>
                    <a:pt x="36" y="113"/>
                  </a:cubicBezTo>
                  <a:cubicBezTo>
                    <a:pt x="34" y="113"/>
                    <a:pt x="33" y="99"/>
                    <a:pt x="33" y="82"/>
                  </a:cubicBezTo>
                  <a:cubicBezTo>
                    <a:pt x="34" y="66"/>
                    <a:pt x="32" y="53"/>
                    <a:pt x="30" y="54"/>
                  </a:cubicBezTo>
                  <a:cubicBezTo>
                    <a:pt x="25" y="57"/>
                    <a:pt x="14" y="14"/>
                    <a:pt x="16" y="3"/>
                  </a:cubicBezTo>
                  <a:cubicBezTo>
                    <a:pt x="17" y="0"/>
                    <a:pt x="15" y="1"/>
                    <a:pt x="11" y="5"/>
                  </a:cubicBezTo>
                  <a:cubicBezTo>
                    <a:pt x="6" y="9"/>
                    <a:pt x="3" y="40"/>
                    <a:pt x="2" y="92"/>
                  </a:cubicBezTo>
                  <a:cubicBezTo>
                    <a:pt x="0" y="227"/>
                    <a:pt x="0" y="223"/>
                    <a:pt x="13" y="2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404C9F93-4435-4656-81FB-37FAE2DA306F}"/>
                </a:ext>
              </a:extLst>
            </p:cNvPr>
            <p:cNvSpPr>
              <a:spLocks/>
            </p:cNvSpPr>
            <p:nvPr/>
          </p:nvSpPr>
          <p:spPr bwMode="auto">
            <a:xfrm>
              <a:off x="2470778" y="5211464"/>
              <a:ext cx="388938" cy="552450"/>
            </a:xfrm>
            <a:custGeom>
              <a:avLst/>
              <a:gdLst>
                <a:gd name="T0" fmla="*/ 95 w 249"/>
                <a:gd name="T1" fmla="*/ 352 h 355"/>
                <a:gd name="T2" fmla="*/ 206 w 249"/>
                <a:gd name="T3" fmla="*/ 343 h 355"/>
                <a:gd name="T4" fmla="*/ 158 w 249"/>
                <a:gd name="T5" fmla="*/ 328 h 355"/>
                <a:gd name="T6" fmla="*/ 88 w 249"/>
                <a:gd name="T7" fmla="*/ 321 h 355"/>
                <a:gd name="T8" fmla="*/ 55 w 249"/>
                <a:gd name="T9" fmla="*/ 314 h 355"/>
                <a:gd name="T10" fmla="*/ 56 w 249"/>
                <a:gd name="T11" fmla="*/ 272 h 355"/>
                <a:gd name="T12" fmla="*/ 57 w 249"/>
                <a:gd name="T13" fmla="*/ 212 h 355"/>
                <a:gd name="T14" fmla="*/ 75 w 249"/>
                <a:gd name="T15" fmla="*/ 193 h 355"/>
                <a:gd name="T16" fmla="*/ 118 w 249"/>
                <a:gd name="T17" fmla="*/ 187 h 355"/>
                <a:gd name="T18" fmla="*/ 143 w 249"/>
                <a:gd name="T19" fmla="*/ 187 h 355"/>
                <a:gd name="T20" fmla="*/ 174 w 249"/>
                <a:gd name="T21" fmla="*/ 176 h 355"/>
                <a:gd name="T22" fmla="*/ 105 w 249"/>
                <a:gd name="T23" fmla="*/ 159 h 355"/>
                <a:gd name="T24" fmla="*/ 67 w 249"/>
                <a:gd name="T25" fmla="*/ 157 h 355"/>
                <a:gd name="T26" fmla="*/ 68 w 249"/>
                <a:gd name="T27" fmla="*/ 97 h 355"/>
                <a:gd name="T28" fmla="*/ 72 w 249"/>
                <a:gd name="T29" fmla="*/ 39 h 355"/>
                <a:gd name="T30" fmla="*/ 138 w 249"/>
                <a:gd name="T31" fmla="*/ 40 h 355"/>
                <a:gd name="T32" fmla="*/ 212 w 249"/>
                <a:gd name="T33" fmla="*/ 51 h 355"/>
                <a:gd name="T34" fmla="*/ 232 w 249"/>
                <a:gd name="T35" fmla="*/ 46 h 355"/>
                <a:gd name="T36" fmla="*/ 176 w 249"/>
                <a:gd name="T37" fmla="*/ 16 h 355"/>
                <a:gd name="T38" fmla="*/ 113 w 249"/>
                <a:gd name="T39" fmla="*/ 11 h 355"/>
                <a:gd name="T40" fmla="*/ 80 w 249"/>
                <a:gd name="T41" fmla="*/ 5 h 355"/>
                <a:gd name="T42" fmla="*/ 38 w 249"/>
                <a:gd name="T43" fmla="*/ 78 h 355"/>
                <a:gd name="T44" fmla="*/ 33 w 249"/>
                <a:gd name="T45" fmla="*/ 154 h 355"/>
                <a:gd name="T46" fmla="*/ 28 w 249"/>
                <a:gd name="T47" fmla="*/ 213 h 355"/>
                <a:gd name="T48" fmla="*/ 6 w 249"/>
                <a:gd name="T49" fmla="*/ 321 h 355"/>
                <a:gd name="T50" fmla="*/ 2 w 249"/>
                <a:gd name="T51" fmla="*/ 332 h 355"/>
                <a:gd name="T52" fmla="*/ 95 w 249"/>
                <a:gd name="T53" fmla="*/ 3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9" h="355">
                  <a:moveTo>
                    <a:pt x="95" y="352"/>
                  </a:moveTo>
                  <a:cubicBezTo>
                    <a:pt x="139" y="355"/>
                    <a:pt x="199" y="350"/>
                    <a:pt x="206" y="343"/>
                  </a:cubicBezTo>
                  <a:cubicBezTo>
                    <a:pt x="215" y="335"/>
                    <a:pt x="195" y="329"/>
                    <a:pt x="158" y="328"/>
                  </a:cubicBezTo>
                  <a:cubicBezTo>
                    <a:pt x="137" y="328"/>
                    <a:pt x="106" y="325"/>
                    <a:pt x="88" y="321"/>
                  </a:cubicBezTo>
                  <a:cubicBezTo>
                    <a:pt x="55" y="314"/>
                    <a:pt x="55" y="314"/>
                    <a:pt x="55" y="314"/>
                  </a:cubicBezTo>
                  <a:cubicBezTo>
                    <a:pt x="56" y="272"/>
                    <a:pt x="56" y="272"/>
                    <a:pt x="56" y="272"/>
                  </a:cubicBezTo>
                  <a:cubicBezTo>
                    <a:pt x="57" y="249"/>
                    <a:pt x="57" y="222"/>
                    <a:pt x="57" y="212"/>
                  </a:cubicBezTo>
                  <a:cubicBezTo>
                    <a:pt x="57" y="195"/>
                    <a:pt x="58" y="193"/>
                    <a:pt x="75" y="193"/>
                  </a:cubicBezTo>
                  <a:cubicBezTo>
                    <a:pt x="85" y="193"/>
                    <a:pt x="104" y="190"/>
                    <a:pt x="118" y="187"/>
                  </a:cubicBezTo>
                  <a:cubicBezTo>
                    <a:pt x="131" y="184"/>
                    <a:pt x="142" y="184"/>
                    <a:pt x="143" y="187"/>
                  </a:cubicBezTo>
                  <a:cubicBezTo>
                    <a:pt x="147" y="196"/>
                    <a:pt x="175" y="186"/>
                    <a:pt x="174" y="176"/>
                  </a:cubicBezTo>
                  <a:cubicBezTo>
                    <a:pt x="174" y="164"/>
                    <a:pt x="158" y="160"/>
                    <a:pt x="105" y="159"/>
                  </a:cubicBezTo>
                  <a:cubicBezTo>
                    <a:pt x="86" y="159"/>
                    <a:pt x="68" y="158"/>
                    <a:pt x="67" y="157"/>
                  </a:cubicBezTo>
                  <a:cubicBezTo>
                    <a:pt x="66" y="156"/>
                    <a:pt x="66" y="129"/>
                    <a:pt x="68" y="97"/>
                  </a:cubicBezTo>
                  <a:cubicBezTo>
                    <a:pt x="72" y="39"/>
                    <a:pt x="72" y="39"/>
                    <a:pt x="72" y="39"/>
                  </a:cubicBezTo>
                  <a:cubicBezTo>
                    <a:pt x="138" y="40"/>
                    <a:pt x="138" y="40"/>
                    <a:pt x="138" y="40"/>
                  </a:cubicBezTo>
                  <a:cubicBezTo>
                    <a:pt x="191" y="41"/>
                    <a:pt x="205" y="43"/>
                    <a:pt x="212" y="51"/>
                  </a:cubicBezTo>
                  <a:cubicBezTo>
                    <a:pt x="219" y="59"/>
                    <a:pt x="221" y="59"/>
                    <a:pt x="232" y="46"/>
                  </a:cubicBezTo>
                  <a:cubicBezTo>
                    <a:pt x="249" y="26"/>
                    <a:pt x="237" y="19"/>
                    <a:pt x="176" y="16"/>
                  </a:cubicBezTo>
                  <a:cubicBezTo>
                    <a:pt x="148" y="14"/>
                    <a:pt x="119" y="12"/>
                    <a:pt x="113" y="11"/>
                  </a:cubicBezTo>
                  <a:cubicBezTo>
                    <a:pt x="107" y="10"/>
                    <a:pt x="92" y="7"/>
                    <a:pt x="80" y="5"/>
                  </a:cubicBezTo>
                  <a:cubicBezTo>
                    <a:pt x="47" y="0"/>
                    <a:pt x="40" y="11"/>
                    <a:pt x="38" y="78"/>
                  </a:cubicBezTo>
                  <a:cubicBezTo>
                    <a:pt x="37" y="109"/>
                    <a:pt x="35" y="143"/>
                    <a:pt x="33" y="154"/>
                  </a:cubicBezTo>
                  <a:cubicBezTo>
                    <a:pt x="32" y="165"/>
                    <a:pt x="30" y="192"/>
                    <a:pt x="28" y="213"/>
                  </a:cubicBezTo>
                  <a:cubicBezTo>
                    <a:pt x="24" y="273"/>
                    <a:pt x="15" y="318"/>
                    <a:pt x="6" y="321"/>
                  </a:cubicBezTo>
                  <a:cubicBezTo>
                    <a:pt x="2" y="323"/>
                    <a:pt x="0" y="328"/>
                    <a:pt x="2" y="332"/>
                  </a:cubicBezTo>
                  <a:cubicBezTo>
                    <a:pt x="5" y="340"/>
                    <a:pt x="49" y="350"/>
                    <a:pt x="95" y="3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FEABF213-1C1D-44DA-B94F-F7CD56B91312}"/>
                </a:ext>
              </a:extLst>
            </p:cNvPr>
            <p:cNvSpPr>
              <a:spLocks/>
            </p:cNvSpPr>
            <p:nvPr/>
          </p:nvSpPr>
          <p:spPr bwMode="auto">
            <a:xfrm>
              <a:off x="2859715" y="5557539"/>
              <a:ext cx="277813" cy="46038"/>
            </a:xfrm>
            <a:custGeom>
              <a:avLst/>
              <a:gdLst>
                <a:gd name="T0" fmla="*/ 24 w 179"/>
                <a:gd name="T1" fmla="*/ 27 h 30"/>
                <a:gd name="T2" fmla="*/ 68 w 179"/>
                <a:gd name="T3" fmla="*/ 29 h 30"/>
                <a:gd name="T4" fmla="*/ 139 w 179"/>
                <a:gd name="T5" fmla="*/ 26 h 30"/>
                <a:gd name="T6" fmla="*/ 179 w 179"/>
                <a:gd name="T7" fmla="*/ 13 h 30"/>
                <a:gd name="T8" fmla="*/ 100 w 179"/>
                <a:gd name="T9" fmla="*/ 2 h 30"/>
                <a:gd name="T10" fmla="*/ 13 w 179"/>
                <a:gd name="T11" fmla="*/ 6 h 30"/>
                <a:gd name="T12" fmla="*/ 24 w 179"/>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179" h="30">
                  <a:moveTo>
                    <a:pt x="24" y="27"/>
                  </a:moveTo>
                  <a:cubicBezTo>
                    <a:pt x="32" y="30"/>
                    <a:pt x="52" y="30"/>
                    <a:pt x="68" y="29"/>
                  </a:cubicBezTo>
                  <a:cubicBezTo>
                    <a:pt x="85" y="27"/>
                    <a:pt x="116" y="26"/>
                    <a:pt x="139" y="26"/>
                  </a:cubicBezTo>
                  <a:cubicBezTo>
                    <a:pt x="177" y="26"/>
                    <a:pt x="179" y="25"/>
                    <a:pt x="179" y="13"/>
                  </a:cubicBezTo>
                  <a:cubicBezTo>
                    <a:pt x="179" y="0"/>
                    <a:pt x="178" y="0"/>
                    <a:pt x="100" y="2"/>
                  </a:cubicBezTo>
                  <a:cubicBezTo>
                    <a:pt x="57" y="2"/>
                    <a:pt x="17" y="5"/>
                    <a:pt x="13" y="6"/>
                  </a:cubicBezTo>
                  <a:cubicBezTo>
                    <a:pt x="0" y="11"/>
                    <a:pt x="6" y="23"/>
                    <a:pt x="2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7FA8803A-79AB-464C-BE21-8ACC7F612CD4}"/>
                </a:ext>
              </a:extLst>
            </p:cNvPr>
            <p:cNvSpPr>
              <a:spLocks/>
            </p:cNvSpPr>
            <p:nvPr/>
          </p:nvSpPr>
          <p:spPr bwMode="auto">
            <a:xfrm>
              <a:off x="4120190" y="5292426"/>
              <a:ext cx="298450" cy="303213"/>
            </a:xfrm>
            <a:custGeom>
              <a:avLst/>
              <a:gdLst>
                <a:gd name="T0" fmla="*/ 12 w 192"/>
                <a:gd name="T1" fmla="*/ 78 h 195"/>
                <a:gd name="T2" fmla="*/ 30 w 192"/>
                <a:gd name="T3" fmla="*/ 51 h 195"/>
                <a:gd name="T4" fmla="*/ 64 w 192"/>
                <a:gd name="T5" fmla="*/ 23 h 195"/>
                <a:gd name="T6" fmla="*/ 108 w 192"/>
                <a:gd name="T7" fmla="*/ 43 h 195"/>
                <a:gd name="T8" fmla="*/ 127 w 192"/>
                <a:gd name="T9" fmla="*/ 89 h 195"/>
                <a:gd name="T10" fmla="*/ 64 w 192"/>
                <a:gd name="T11" fmla="*/ 164 h 195"/>
                <a:gd name="T12" fmla="*/ 49 w 192"/>
                <a:gd name="T13" fmla="*/ 184 h 195"/>
                <a:gd name="T14" fmla="*/ 91 w 192"/>
                <a:gd name="T15" fmla="*/ 192 h 195"/>
                <a:gd name="T16" fmla="*/ 183 w 192"/>
                <a:gd name="T17" fmla="*/ 180 h 195"/>
                <a:gd name="T18" fmla="*/ 155 w 192"/>
                <a:gd name="T19" fmla="*/ 163 h 195"/>
                <a:gd name="T20" fmla="*/ 123 w 192"/>
                <a:gd name="T21" fmla="*/ 164 h 195"/>
                <a:gd name="T22" fmla="*/ 121 w 192"/>
                <a:gd name="T23" fmla="*/ 146 h 195"/>
                <a:gd name="T24" fmla="*/ 153 w 192"/>
                <a:gd name="T25" fmla="*/ 91 h 195"/>
                <a:gd name="T26" fmla="*/ 78 w 192"/>
                <a:gd name="T27" fmla="*/ 0 h 195"/>
                <a:gd name="T28" fmla="*/ 9 w 192"/>
                <a:gd name="T29" fmla="*/ 26 h 195"/>
                <a:gd name="T30" fmla="*/ 12 w 192"/>
                <a:gd name="T31"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5">
                  <a:moveTo>
                    <a:pt x="12" y="78"/>
                  </a:moveTo>
                  <a:cubicBezTo>
                    <a:pt x="15" y="79"/>
                    <a:pt x="23" y="67"/>
                    <a:pt x="30" y="51"/>
                  </a:cubicBezTo>
                  <a:cubicBezTo>
                    <a:pt x="42" y="24"/>
                    <a:pt x="43" y="23"/>
                    <a:pt x="64" y="23"/>
                  </a:cubicBezTo>
                  <a:cubicBezTo>
                    <a:pt x="82" y="23"/>
                    <a:pt x="91" y="27"/>
                    <a:pt x="108" y="43"/>
                  </a:cubicBezTo>
                  <a:cubicBezTo>
                    <a:pt x="127" y="62"/>
                    <a:pt x="129" y="66"/>
                    <a:pt x="127" y="89"/>
                  </a:cubicBezTo>
                  <a:cubicBezTo>
                    <a:pt x="125" y="114"/>
                    <a:pt x="114" y="126"/>
                    <a:pt x="64" y="164"/>
                  </a:cubicBezTo>
                  <a:cubicBezTo>
                    <a:pt x="53" y="172"/>
                    <a:pt x="46" y="181"/>
                    <a:pt x="49" y="184"/>
                  </a:cubicBezTo>
                  <a:cubicBezTo>
                    <a:pt x="52" y="187"/>
                    <a:pt x="71" y="190"/>
                    <a:pt x="91" y="192"/>
                  </a:cubicBezTo>
                  <a:cubicBezTo>
                    <a:pt x="141" y="195"/>
                    <a:pt x="175" y="191"/>
                    <a:pt x="183" y="180"/>
                  </a:cubicBezTo>
                  <a:cubicBezTo>
                    <a:pt x="192" y="168"/>
                    <a:pt x="182" y="162"/>
                    <a:pt x="155" y="163"/>
                  </a:cubicBezTo>
                  <a:cubicBezTo>
                    <a:pt x="143" y="164"/>
                    <a:pt x="129" y="164"/>
                    <a:pt x="123" y="164"/>
                  </a:cubicBezTo>
                  <a:cubicBezTo>
                    <a:pt x="110" y="163"/>
                    <a:pt x="108" y="146"/>
                    <a:pt x="121" y="146"/>
                  </a:cubicBezTo>
                  <a:cubicBezTo>
                    <a:pt x="134" y="146"/>
                    <a:pt x="153" y="113"/>
                    <a:pt x="153" y="91"/>
                  </a:cubicBezTo>
                  <a:cubicBezTo>
                    <a:pt x="152" y="49"/>
                    <a:pt x="112" y="0"/>
                    <a:pt x="78" y="0"/>
                  </a:cubicBezTo>
                  <a:cubicBezTo>
                    <a:pt x="53" y="0"/>
                    <a:pt x="18" y="14"/>
                    <a:pt x="9" y="26"/>
                  </a:cubicBezTo>
                  <a:cubicBezTo>
                    <a:pt x="0" y="40"/>
                    <a:pt x="2" y="74"/>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D3744C17-F5D1-4624-9696-30530B7D1606}"/>
                </a:ext>
              </a:extLst>
            </p:cNvPr>
            <p:cNvSpPr>
              <a:spLocks/>
            </p:cNvSpPr>
            <p:nvPr/>
          </p:nvSpPr>
          <p:spPr bwMode="auto">
            <a:xfrm>
              <a:off x="2872415" y="5424189"/>
              <a:ext cx="338138" cy="88900"/>
            </a:xfrm>
            <a:custGeom>
              <a:avLst/>
              <a:gdLst>
                <a:gd name="T0" fmla="*/ 71 w 217"/>
                <a:gd name="T1" fmla="*/ 32 h 57"/>
                <a:gd name="T2" fmla="*/ 138 w 217"/>
                <a:gd name="T3" fmla="*/ 43 h 57"/>
                <a:gd name="T4" fmla="*/ 217 w 217"/>
                <a:gd name="T5" fmla="*/ 49 h 57"/>
                <a:gd name="T6" fmla="*/ 206 w 217"/>
                <a:gd name="T7" fmla="*/ 40 h 57"/>
                <a:gd name="T8" fmla="*/ 177 w 217"/>
                <a:gd name="T9" fmla="*/ 28 h 57"/>
                <a:gd name="T10" fmla="*/ 39 w 217"/>
                <a:gd name="T11" fmla="*/ 4 h 57"/>
                <a:gd name="T12" fmla="*/ 71 w 217"/>
                <a:gd name="T13" fmla="*/ 32 h 57"/>
              </a:gdLst>
              <a:ahLst/>
              <a:cxnLst>
                <a:cxn ang="0">
                  <a:pos x="T0" y="T1"/>
                </a:cxn>
                <a:cxn ang="0">
                  <a:pos x="T2" y="T3"/>
                </a:cxn>
                <a:cxn ang="0">
                  <a:pos x="T4" y="T5"/>
                </a:cxn>
                <a:cxn ang="0">
                  <a:pos x="T6" y="T7"/>
                </a:cxn>
                <a:cxn ang="0">
                  <a:pos x="T8" y="T9"/>
                </a:cxn>
                <a:cxn ang="0">
                  <a:pos x="T10" y="T11"/>
                </a:cxn>
                <a:cxn ang="0">
                  <a:pos x="T12" y="T13"/>
                </a:cxn>
              </a:cxnLst>
              <a:rect l="0" t="0" r="r" b="b"/>
              <a:pathLst>
                <a:path w="217" h="57">
                  <a:moveTo>
                    <a:pt x="71" y="32"/>
                  </a:moveTo>
                  <a:cubicBezTo>
                    <a:pt x="83" y="32"/>
                    <a:pt x="114" y="37"/>
                    <a:pt x="138" y="43"/>
                  </a:cubicBezTo>
                  <a:cubicBezTo>
                    <a:pt x="188" y="54"/>
                    <a:pt x="217" y="57"/>
                    <a:pt x="217" y="49"/>
                  </a:cubicBezTo>
                  <a:cubicBezTo>
                    <a:pt x="217" y="46"/>
                    <a:pt x="212" y="42"/>
                    <a:pt x="206" y="40"/>
                  </a:cubicBezTo>
                  <a:cubicBezTo>
                    <a:pt x="200" y="39"/>
                    <a:pt x="187" y="33"/>
                    <a:pt x="177" y="28"/>
                  </a:cubicBezTo>
                  <a:cubicBezTo>
                    <a:pt x="153" y="15"/>
                    <a:pt x="61" y="0"/>
                    <a:pt x="39" y="4"/>
                  </a:cubicBezTo>
                  <a:cubicBezTo>
                    <a:pt x="0" y="12"/>
                    <a:pt x="24" y="32"/>
                    <a:pt x="7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Freeform 2517">
            <a:extLst>
              <a:ext uri="{FF2B5EF4-FFF2-40B4-BE49-F238E27FC236}">
                <a16:creationId xmlns:a16="http://schemas.microsoft.com/office/drawing/2014/main" id="{6EB3E5AA-2A89-433D-AAB7-A4366156AC26}"/>
              </a:ext>
            </a:extLst>
          </p:cNvPr>
          <p:cNvSpPr>
            <a:spLocks noEditPoints="1"/>
          </p:cNvSpPr>
          <p:nvPr/>
        </p:nvSpPr>
        <p:spPr bwMode="auto">
          <a:xfrm>
            <a:off x="7553165" y="856482"/>
            <a:ext cx="649288" cy="725488"/>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522">
            <a:extLst>
              <a:ext uri="{FF2B5EF4-FFF2-40B4-BE49-F238E27FC236}">
                <a16:creationId xmlns:a16="http://schemas.microsoft.com/office/drawing/2014/main" id="{CD4B8E47-CF64-4876-B21F-9559B3F70215}"/>
              </a:ext>
            </a:extLst>
          </p:cNvPr>
          <p:cNvSpPr>
            <a:spLocks noEditPoints="1"/>
          </p:cNvSpPr>
          <p:nvPr/>
        </p:nvSpPr>
        <p:spPr bwMode="auto">
          <a:xfrm>
            <a:off x="8469327" y="1615164"/>
            <a:ext cx="560388" cy="458788"/>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526">
            <a:extLst>
              <a:ext uri="{FF2B5EF4-FFF2-40B4-BE49-F238E27FC236}">
                <a16:creationId xmlns:a16="http://schemas.microsoft.com/office/drawing/2014/main" id="{97B96557-03D9-44F1-9A26-E6EE578752E0}"/>
              </a:ext>
            </a:extLst>
          </p:cNvPr>
          <p:cNvSpPr>
            <a:spLocks noEditPoints="1"/>
          </p:cNvSpPr>
          <p:nvPr/>
        </p:nvSpPr>
        <p:spPr bwMode="auto">
          <a:xfrm>
            <a:off x="8383427" y="1019995"/>
            <a:ext cx="842963" cy="398463"/>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534">
            <a:extLst>
              <a:ext uri="{FF2B5EF4-FFF2-40B4-BE49-F238E27FC236}">
                <a16:creationId xmlns:a16="http://schemas.microsoft.com/office/drawing/2014/main" id="{EE836412-FE4E-4B09-9037-0E8FB031ED99}"/>
              </a:ext>
            </a:extLst>
          </p:cNvPr>
          <p:cNvSpPr>
            <a:spLocks noEditPoints="1"/>
          </p:cNvSpPr>
          <p:nvPr/>
        </p:nvSpPr>
        <p:spPr bwMode="auto">
          <a:xfrm>
            <a:off x="8332627" y="1269232"/>
            <a:ext cx="257175" cy="300038"/>
          </a:xfrm>
          <a:custGeom>
            <a:avLst/>
            <a:gdLst/>
            <a:ahLst/>
            <a:cxnLst>
              <a:cxn ang="0">
                <a:pos x="117" y="5"/>
              </a:cxn>
              <a:cxn ang="0">
                <a:pos x="52" y="6"/>
              </a:cxn>
              <a:cxn ang="0">
                <a:pos x="1" y="31"/>
              </a:cxn>
              <a:cxn ang="0">
                <a:pos x="72" y="187"/>
              </a:cxn>
              <a:cxn ang="0">
                <a:pos x="144" y="89"/>
              </a:cxn>
              <a:cxn ang="0">
                <a:pos x="75" y="175"/>
              </a:cxn>
              <a:cxn ang="0">
                <a:pos x="87" y="150"/>
              </a:cxn>
              <a:cxn ang="0">
                <a:pos x="81" y="165"/>
              </a:cxn>
              <a:cxn ang="0">
                <a:pos x="103" y="137"/>
              </a:cxn>
              <a:cxn ang="0">
                <a:pos x="115" y="122"/>
              </a:cxn>
              <a:cxn ang="0">
                <a:pos x="63" y="156"/>
              </a:cxn>
              <a:cxn ang="0">
                <a:pos x="124" y="98"/>
              </a:cxn>
              <a:cxn ang="0">
                <a:pos x="50" y="135"/>
              </a:cxn>
              <a:cxn ang="0">
                <a:pos x="53" y="140"/>
              </a:cxn>
              <a:cxn ang="0">
                <a:pos x="96" y="92"/>
              </a:cxn>
              <a:cxn ang="0">
                <a:pos x="149" y="41"/>
              </a:cxn>
              <a:cxn ang="0">
                <a:pos x="113" y="78"/>
              </a:cxn>
              <a:cxn ang="0">
                <a:pos x="68" y="102"/>
              </a:cxn>
              <a:cxn ang="0">
                <a:pos x="153" y="35"/>
              </a:cxn>
              <a:cxn ang="0">
                <a:pos x="49" y="102"/>
              </a:cxn>
              <a:cxn ang="0">
                <a:pos x="90" y="69"/>
              </a:cxn>
              <a:cxn ang="0">
                <a:pos x="90" y="69"/>
              </a:cxn>
              <a:cxn ang="0">
                <a:pos x="52" y="132"/>
              </a:cxn>
              <a:cxn ang="0">
                <a:pos x="119" y="116"/>
              </a:cxn>
              <a:cxn ang="0">
                <a:pos x="119" y="116"/>
              </a:cxn>
              <a:cxn ang="0">
                <a:pos x="76" y="141"/>
              </a:cxn>
              <a:cxn ang="0">
                <a:pos x="127" y="101"/>
              </a:cxn>
              <a:cxn ang="0">
                <a:pos x="54" y="141"/>
              </a:cxn>
              <a:cxn ang="0">
                <a:pos x="135" y="88"/>
              </a:cxn>
              <a:cxn ang="0">
                <a:pos x="41" y="98"/>
              </a:cxn>
              <a:cxn ang="0">
                <a:pos x="126" y="33"/>
              </a:cxn>
              <a:cxn ang="0">
                <a:pos x="38" y="97"/>
              </a:cxn>
              <a:cxn ang="0">
                <a:pos x="70" y="56"/>
              </a:cxn>
              <a:cxn ang="0">
                <a:pos x="40" y="65"/>
              </a:cxn>
              <a:cxn ang="0">
                <a:pos x="24" y="86"/>
              </a:cxn>
              <a:cxn ang="0">
                <a:pos x="53" y="45"/>
              </a:cxn>
              <a:cxn ang="0">
                <a:pos x="35" y="42"/>
              </a:cxn>
              <a:cxn ang="0">
                <a:pos x="14" y="63"/>
              </a:cxn>
              <a:cxn ang="0">
                <a:pos x="32" y="22"/>
              </a:cxn>
              <a:cxn ang="0">
                <a:pos x="20" y="41"/>
              </a:cxn>
              <a:cxn ang="0">
                <a:pos x="11" y="52"/>
              </a:cxn>
              <a:cxn ang="0">
                <a:pos x="15" y="65"/>
              </a:cxn>
              <a:cxn ang="0">
                <a:pos x="67" y="44"/>
              </a:cxn>
              <a:cxn ang="0">
                <a:pos x="39" y="60"/>
              </a:cxn>
              <a:cxn ang="0">
                <a:pos x="28" y="84"/>
              </a:cxn>
              <a:cxn ang="0">
                <a:pos x="77" y="61"/>
              </a:cxn>
              <a:cxn ang="0">
                <a:pos x="33" y="98"/>
              </a:cxn>
              <a:cxn ang="0">
                <a:pos x="91" y="46"/>
              </a:cxn>
              <a:cxn ang="0">
                <a:pos x="79" y="63"/>
              </a:cxn>
              <a:cxn ang="0">
                <a:pos x="122" y="28"/>
              </a:cxn>
              <a:cxn ang="0">
                <a:pos x="116" y="38"/>
              </a:cxn>
              <a:cxn ang="0">
                <a:pos x="136" y="10"/>
              </a:cxn>
              <a:cxn ang="0">
                <a:pos x="111" y="24"/>
              </a:cxn>
              <a:cxn ang="0">
                <a:pos x="113" y="17"/>
              </a:cxn>
              <a:cxn ang="0">
                <a:pos x="51" y="17"/>
              </a:cxn>
              <a:cxn ang="0">
                <a:pos x="20" y="37"/>
              </a:cxn>
              <a:cxn ang="0">
                <a:pos x="50" y="16"/>
              </a:cxn>
              <a:cxn ang="0">
                <a:pos x="28" y="9"/>
              </a:cxn>
              <a:cxn ang="0">
                <a:pos x="40" y="112"/>
              </a:cxn>
              <a:cxn ang="0">
                <a:pos x="86" y="87"/>
              </a:cxn>
            </a:cxnLst>
            <a:rect l="0" t="0" r="r" b="b"/>
            <a:pathLst>
              <a:path w="162" h="189">
                <a:moveTo>
                  <a:pt x="162" y="27"/>
                </a:moveTo>
                <a:lnTo>
                  <a:pt x="162" y="27"/>
                </a:lnTo>
                <a:lnTo>
                  <a:pt x="160" y="19"/>
                </a:lnTo>
                <a:lnTo>
                  <a:pt x="158" y="14"/>
                </a:lnTo>
                <a:lnTo>
                  <a:pt x="154" y="10"/>
                </a:lnTo>
                <a:lnTo>
                  <a:pt x="149" y="6"/>
                </a:lnTo>
                <a:lnTo>
                  <a:pt x="144" y="4"/>
                </a:lnTo>
                <a:lnTo>
                  <a:pt x="138" y="2"/>
                </a:lnTo>
                <a:lnTo>
                  <a:pt x="132" y="2"/>
                </a:lnTo>
                <a:lnTo>
                  <a:pt x="125" y="3"/>
                </a:lnTo>
                <a:lnTo>
                  <a:pt x="125" y="3"/>
                </a:lnTo>
                <a:lnTo>
                  <a:pt x="117" y="5"/>
                </a:lnTo>
                <a:lnTo>
                  <a:pt x="109" y="9"/>
                </a:lnTo>
                <a:lnTo>
                  <a:pt x="103" y="14"/>
                </a:lnTo>
                <a:lnTo>
                  <a:pt x="96" y="20"/>
                </a:lnTo>
                <a:lnTo>
                  <a:pt x="91" y="27"/>
                </a:lnTo>
                <a:lnTo>
                  <a:pt x="87" y="35"/>
                </a:lnTo>
                <a:lnTo>
                  <a:pt x="79" y="50"/>
                </a:lnTo>
                <a:lnTo>
                  <a:pt x="79" y="50"/>
                </a:lnTo>
                <a:lnTo>
                  <a:pt x="73" y="36"/>
                </a:lnTo>
                <a:lnTo>
                  <a:pt x="66" y="22"/>
                </a:lnTo>
                <a:lnTo>
                  <a:pt x="62" y="16"/>
                </a:lnTo>
                <a:lnTo>
                  <a:pt x="57" y="11"/>
                </a:lnTo>
                <a:lnTo>
                  <a:pt x="52" y="6"/>
                </a:lnTo>
                <a:lnTo>
                  <a:pt x="45" y="3"/>
                </a:lnTo>
                <a:lnTo>
                  <a:pt x="45" y="3"/>
                </a:lnTo>
                <a:lnTo>
                  <a:pt x="39" y="1"/>
                </a:lnTo>
                <a:lnTo>
                  <a:pt x="32" y="0"/>
                </a:lnTo>
                <a:lnTo>
                  <a:pt x="26" y="1"/>
                </a:lnTo>
                <a:lnTo>
                  <a:pt x="20" y="3"/>
                </a:lnTo>
                <a:lnTo>
                  <a:pt x="14" y="6"/>
                </a:lnTo>
                <a:lnTo>
                  <a:pt x="9" y="10"/>
                </a:lnTo>
                <a:lnTo>
                  <a:pt x="6" y="15"/>
                </a:lnTo>
                <a:lnTo>
                  <a:pt x="3" y="21"/>
                </a:lnTo>
                <a:lnTo>
                  <a:pt x="3" y="21"/>
                </a:lnTo>
                <a:lnTo>
                  <a:pt x="1" y="31"/>
                </a:lnTo>
                <a:lnTo>
                  <a:pt x="0" y="39"/>
                </a:lnTo>
                <a:lnTo>
                  <a:pt x="1" y="48"/>
                </a:lnTo>
                <a:lnTo>
                  <a:pt x="3" y="56"/>
                </a:lnTo>
                <a:lnTo>
                  <a:pt x="5" y="65"/>
                </a:lnTo>
                <a:lnTo>
                  <a:pt x="8" y="73"/>
                </a:lnTo>
                <a:lnTo>
                  <a:pt x="15" y="88"/>
                </a:lnTo>
                <a:lnTo>
                  <a:pt x="15" y="88"/>
                </a:lnTo>
                <a:lnTo>
                  <a:pt x="28" y="114"/>
                </a:lnTo>
                <a:lnTo>
                  <a:pt x="42" y="138"/>
                </a:lnTo>
                <a:lnTo>
                  <a:pt x="71" y="185"/>
                </a:lnTo>
                <a:lnTo>
                  <a:pt x="71" y="185"/>
                </a:lnTo>
                <a:lnTo>
                  <a:pt x="72" y="187"/>
                </a:lnTo>
                <a:lnTo>
                  <a:pt x="72" y="187"/>
                </a:lnTo>
                <a:lnTo>
                  <a:pt x="74" y="189"/>
                </a:lnTo>
                <a:lnTo>
                  <a:pt x="76" y="189"/>
                </a:lnTo>
                <a:lnTo>
                  <a:pt x="78" y="189"/>
                </a:lnTo>
                <a:lnTo>
                  <a:pt x="79" y="186"/>
                </a:lnTo>
                <a:lnTo>
                  <a:pt x="79" y="186"/>
                </a:lnTo>
                <a:lnTo>
                  <a:pt x="79" y="186"/>
                </a:lnTo>
                <a:lnTo>
                  <a:pt x="79" y="186"/>
                </a:lnTo>
                <a:lnTo>
                  <a:pt x="96" y="163"/>
                </a:lnTo>
                <a:lnTo>
                  <a:pt x="114" y="140"/>
                </a:lnTo>
                <a:lnTo>
                  <a:pt x="129" y="115"/>
                </a:lnTo>
                <a:lnTo>
                  <a:pt x="144" y="89"/>
                </a:lnTo>
                <a:lnTo>
                  <a:pt x="144" y="89"/>
                </a:lnTo>
                <a:lnTo>
                  <a:pt x="151" y="75"/>
                </a:lnTo>
                <a:lnTo>
                  <a:pt x="157" y="59"/>
                </a:lnTo>
                <a:lnTo>
                  <a:pt x="160" y="51"/>
                </a:lnTo>
                <a:lnTo>
                  <a:pt x="161" y="43"/>
                </a:lnTo>
                <a:lnTo>
                  <a:pt x="162" y="35"/>
                </a:lnTo>
                <a:lnTo>
                  <a:pt x="162" y="27"/>
                </a:lnTo>
                <a:lnTo>
                  <a:pt x="162" y="27"/>
                </a:lnTo>
                <a:close/>
                <a:moveTo>
                  <a:pt x="76" y="177"/>
                </a:moveTo>
                <a:lnTo>
                  <a:pt x="76" y="177"/>
                </a:lnTo>
                <a:lnTo>
                  <a:pt x="75" y="175"/>
                </a:lnTo>
                <a:lnTo>
                  <a:pt x="75" y="175"/>
                </a:lnTo>
                <a:lnTo>
                  <a:pt x="86" y="163"/>
                </a:lnTo>
                <a:lnTo>
                  <a:pt x="86" y="163"/>
                </a:lnTo>
                <a:lnTo>
                  <a:pt x="76" y="177"/>
                </a:lnTo>
                <a:lnTo>
                  <a:pt x="76" y="177"/>
                </a:lnTo>
                <a:close/>
                <a:moveTo>
                  <a:pt x="69" y="166"/>
                </a:moveTo>
                <a:lnTo>
                  <a:pt x="69" y="166"/>
                </a:lnTo>
                <a:lnTo>
                  <a:pt x="76" y="160"/>
                </a:lnTo>
                <a:lnTo>
                  <a:pt x="76" y="160"/>
                </a:lnTo>
                <a:lnTo>
                  <a:pt x="87" y="150"/>
                </a:lnTo>
                <a:lnTo>
                  <a:pt x="87" y="150"/>
                </a:lnTo>
                <a:lnTo>
                  <a:pt x="87" y="150"/>
                </a:lnTo>
                <a:lnTo>
                  <a:pt x="87" y="150"/>
                </a:lnTo>
                <a:lnTo>
                  <a:pt x="79" y="157"/>
                </a:lnTo>
                <a:lnTo>
                  <a:pt x="72" y="164"/>
                </a:lnTo>
                <a:lnTo>
                  <a:pt x="72" y="164"/>
                </a:lnTo>
                <a:lnTo>
                  <a:pt x="69" y="166"/>
                </a:lnTo>
                <a:lnTo>
                  <a:pt x="69" y="166"/>
                </a:lnTo>
                <a:lnTo>
                  <a:pt x="69" y="166"/>
                </a:lnTo>
                <a:lnTo>
                  <a:pt x="69" y="166"/>
                </a:lnTo>
                <a:close/>
                <a:moveTo>
                  <a:pt x="103" y="139"/>
                </a:moveTo>
                <a:lnTo>
                  <a:pt x="103" y="139"/>
                </a:lnTo>
                <a:lnTo>
                  <a:pt x="95" y="147"/>
                </a:lnTo>
                <a:lnTo>
                  <a:pt x="88" y="156"/>
                </a:lnTo>
                <a:lnTo>
                  <a:pt x="81" y="165"/>
                </a:lnTo>
                <a:lnTo>
                  <a:pt x="74" y="173"/>
                </a:lnTo>
                <a:lnTo>
                  <a:pt x="74" y="173"/>
                </a:lnTo>
                <a:lnTo>
                  <a:pt x="70" y="168"/>
                </a:lnTo>
                <a:lnTo>
                  <a:pt x="70" y="168"/>
                </a:lnTo>
                <a:lnTo>
                  <a:pt x="78" y="161"/>
                </a:lnTo>
                <a:lnTo>
                  <a:pt x="86" y="154"/>
                </a:lnTo>
                <a:lnTo>
                  <a:pt x="94" y="146"/>
                </a:lnTo>
                <a:lnTo>
                  <a:pt x="103" y="139"/>
                </a:lnTo>
                <a:lnTo>
                  <a:pt x="103" y="139"/>
                </a:lnTo>
                <a:close/>
                <a:moveTo>
                  <a:pt x="107" y="134"/>
                </a:moveTo>
                <a:lnTo>
                  <a:pt x="107" y="134"/>
                </a:lnTo>
                <a:lnTo>
                  <a:pt x="103" y="137"/>
                </a:lnTo>
                <a:lnTo>
                  <a:pt x="103" y="137"/>
                </a:lnTo>
                <a:lnTo>
                  <a:pt x="110" y="130"/>
                </a:lnTo>
                <a:lnTo>
                  <a:pt x="110" y="130"/>
                </a:lnTo>
                <a:lnTo>
                  <a:pt x="107" y="134"/>
                </a:lnTo>
                <a:lnTo>
                  <a:pt x="107" y="134"/>
                </a:lnTo>
                <a:close/>
                <a:moveTo>
                  <a:pt x="68" y="165"/>
                </a:moveTo>
                <a:lnTo>
                  <a:pt x="68" y="165"/>
                </a:lnTo>
                <a:lnTo>
                  <a:pt x="64" y="158"/>
                </a:lnTo>
                <a:lnTo>
                  <a:pt x="64" y="158"/>
                </a:lnTo>
                <a:lnTo>
                  <a:pt x="89" y="141"/>
                </a:lnTo>
                <a:lnTo>
                  <a:pt x="103" y="132"/>
                </a:lnTo>
                <a:lnTo>
                  <a:pt x="115" y="122"/>
                </a:lnTo>
                <a:lnTo>
                  <a:pt x="115" y="122"/>
                </a:lnTo>
                <a:lnTo>
                  <a:pt x="115" y="122"/>
                </a:lnTo>
                <a:lnTo>
                  <a:pt x="115" y="122"/>
                </a:lnTo>
                <a:lnTo>
                  <a:pt x="91" y="143"/>
                </a:lnTo>
                <a:lnTo>
                  <a:pt x="68" y="165"/>
                </a:lnTo>
                <a:lnTo>
                  <a:pt x="68" y="165"/>
                </a:lnTo>
                <a:close/>
                <a:moveTo>
                  <a:pt x="60" y="151"/>
                </a:moveTo>
                <a:lnTo>
                  <a:pt x="60" y="151"/>
                </a:lnTo>
                <a:lnTo>
                  <a:pt x="71" y="146"/>
                </a:lnTo>
                <a:lnTo>
                  <a:pt x="83" y="139"/>
                </a:lnTo>
                <a:lnTo>
                  <a:pt x="83" y="139"/>
                </a:lnTo>
                <a:lnTo>
                  <a:pt x="63" y="156"/>
                </a:lnTo>
                <a:lnTo>
                  <a:pt x="63" y="156"/>
                </a:lnTo>
                <a:lnTo>
                  <a:pt x="60" y="151"/>
                </a:lnTo>
                <a:lnTo>
                  <a:pt x="60" y="151"/>
                </a:lnTo>
                <a:close/>
                <a:moveTo>
                  <a:pt x="55" y="143"/>
                </a:moveTo>
                <a:lnTo>
                  <a:pt x="55" y="143"/>
                </a:lnTo>
                <a:lnTo>
                  <a:pt x="64" y="140"/>
                </a:lnTo>
                <a:lnTo>
                  <a:pt x="73" y="135"/>
                </a:lnTo>
                <a:lnTo>
                  <a:pt x="82" y="130"/>
                </a:lnTo>
                <a:lnTo>
                  <a:pt x="91" y="124"/>
                </a:lnTo>
                <a:lnTo>
                  <a:pt x="108" y="112"/>
                </a:lnTo>
                <a:lnTo>
                  <a:pt x="124" y="98"/>
                </a:lnTo>
                <a:lnTo>
                  <a:pt x="124" y="98"/>
                </a:lnTo>
                <a:lnTo>
                  <a:pt x="124" y="98"/>
                </a:lnTo>
                <a:lnTo>
                  <a:pt x="124" y="98"/>
                </a:lnTo>
                <a:lnTo>
                  <a:pt x="112" y="110"/>
                </a:lnTo>
                <a:lnTo>
                  <a:pt x="98" y="120"/>
                </a:lnTo>
                <a:lnTo>
                  <a:pt x="98" y="120"/>
                </a:lnTo>
                <a:lnTo>
                  <a:pt x="78" y="135"/>
                </a:lnTo>
                <a:lnTo>
                  <a:pt x="58" y="149"/>
                </a:lnTo>
                <a:lnTo>
                  <a:pt x="58" y="149"/>
                </a:lnTo>
                <a:lnTo>
                  <a:pt x="55" y="143"/>
                </a:lnTo>
                <a:lnTo>
                  <a:pt x="55" y="143"/>
                </a:lnTo>
                <a:close/>
                <a:moveTo>
                  <a:pt x="50" y="135"/>
                </a:moveTo>
                <a:lnTo>
                  <a:pt x="50" y="135"/>
                </a:lnTo>
                <a:lnTo>
                  <a:pt x="64" y="128"/>
                </a:lnTo>
                <a:lnTo>
                  <a:pt x="78" y="120"/>
                </a:lnTo>
                <a:lnTo>
                  <a:pt x="106" y="102"/>
                </a:lnTo>
                <a:lnTo>
                  <a:pt x="106" y="102"/>
                </a:lnTo>
                <a:lnTo>
                  <a:pt x="124" y="92"/>
                </a:lnTo>
                <a:lnTo>
                  <a:pt x="124" y="92"/>
                </a:lnTo>
                <a:lnTo>
                  <a:pt x="106" y="103"/>
                </a:lnTo>
                <a:lnTo>
                  <a:pt x="87" y="115"/>
                </a:lnTo>
                <a:lnTo>
                  <a:pt x="69" y="127"/>
                </a:lnTo>
                <a:lnTo>
                  <a:pt x="61" y="133"/>
                </a:lnTo>
                <a:lnTo>
                  <a:pt x="53" y="140"/>
                </a:lnTo>
                <a:lnTo>
                  <a:pt x="53" y="140"/>
                </a:lnTo>
                <a:lnTo>
                  <a:pt x="50" y="135"/>
                </a:lnTo>
                <a:lnTo>
                  <a:pt x="50" y="135"/>
                </a:lnTo>
                <a:close/>
                <a:moveTo>
                  <a:pt x="42" y="122"/>
                </a:moveTo>
                <a:lnTo>
                  <a:pt x="42" y="122"/>
                </a:lnTo>
                <a:lnTo>
                  <a:pt x="44" y="122"/>
                </a:lnTo>
                <a:lnTo>
                  <a:pt x="44" y="122"/>
                </a:lnTo>
                <a:lnTo>
                  <a:pt x="58" y="115"/>
                </a:lnTo>
                <a:lnTo>
                  <a:pt x="72" y="106"/>
                </a:lnTo>
                <a:lnTo>
                  <a:pt x="101" y="89"/>
                </a:lnTo>
                <a:lnTo>
                  <a:pt x="101" y="89"/>
                </a:lnTo>
                <a:lnTo>
                  <a:pt x="96" y="92"/>
                </a:lnTo>
                <a:lnTo>
                  <a:pt x="96" y="92"/>
                </a:lnTo>
                <a:lnTo>
                  <a:pt x="84" y="101"/>
                </a:lnTo>
                <a:lnTo>
                  <a:pt x="72" y="112"/>
                </a:lnTo>
                <a:lnTo>
                  <a:pt x="48" y="132"/>
                </a:lnTo>
                <a:lnTo>
                  <a:pt x="48" y="132"/>
                </a:lnTo>
                <a:lnTo>
                  <a:pt x="42" y="122"/>
                </a:lnTo>
                <a:lnTo>
                  <a:pt x="42" y="122"/>
                </a:lnTo>
                <a:close/>
                <a:moveTo>
                  <a:pt x="114" y="67"/>
                </a:moveTo>
                <a:lnTo>
                  <a:pt x="114" y="67"/>
                </a:lnTo>
                <a:lnTo>
                  <a:pt x="130" y="54"/>
                </a:lnTo>
                <a:lnTo>
                  <a:pt x="147" y="41"/>
                </a:lnTo>
                <a:lnTo>
                  <a:pt x="147" y="41"/>
                </a:lnTo>
                <a:lnTo>
                  <a:pt x="149" y="41"/>
                </a:lnTo>
                <a:lnTo>
                  <a:pt x="150" y="40"/>
                </a:lnTo>
                <a:lnTo>
                  <a:pt x="150" y="40"/>
                </a:lnTo>
                <a:lnTo>
                  <a:pt x="153" y="38"/>
                </a:lnTo>
                <a:lnTo>
                  <a:pt x="153" y="38"/>
                </a:lnTo>
                <a:lnTo>
                  <a:pt x="151" y="47"/>
                </a:lnTo>
                <a:lnTo>
                  <a:pt x="151" y="47"/>
                </a:lnTo>
                <a:lnTo>
                  <a:pt x="151" y="50"/>
                </a:lnTo>
                <a:lnTo>
                  <a:pt x="151" y="50"/>
                </a:lnTo>
                <a:lnTo>
                  <a:pt x="144" y="54"/>
                </a:lnTo>
                <a:lnTo>
                  <a:pt x="137" y="58"/>
                </a:lnTo>
                <a:lnTo>
                  <a:pt x="125" y="68"/>
                </a:lnTo>
                <a:lnTo>
                  <a:pt x="113" y="78"/>
                </a:lnTo>
                <a:lnTo>
                  <a:pt x="107" y="83"/>
                </a:lnTo>
                <a:lnTo>
                  <a:pt x="99" y="87"/>
                </a:lnTo>
                <a:lnTo>
                  <a:pt x="99" y="87"/>
                </a:lnTo>
                <a:lnTo>
                  <a:pt x="66" y="108"/>
                </a:lnTo>
                <a:lnTo>
                  <a:pt x="66" y="108"/>
                </a:lnTo>
                <a:lnTo>
                  <a:pt x="52" y="116"/>
                </a:lnTo>
                <a:lnTo>
                  <a:pt x="52" y="116"/>
                </a:lnTo>
                <a:lnTo>
                  <a:pt x="47" y="118"/>
                </a:lnTo>
                <a:lnTo>
                  <a:pt x="48" y="117"/>
                </a:lnTo>
                <a:lnTo>
                  <a:pt x="55" y="113"/>
                </a:lnTo>
                <a:lnTo>
                  <a:pt x="55" y="113"/>
                </a:lnTo>
                <a:lnTo>
                  <a:pt x="68" y="102"/>
                </a:lnTo>
                <a:lnTo>
                  <a:pt x="82" y="92"/>
                </a:lnTo>
                <a:lnTo>
                  <a:pt x="95" y="82"/>
                </a:lnTo>
                <a:lnTo>
                  <a:pt x="109" y="71"/>
                </a:lnTo>
                <a:lnTo>
                  <a:pt x="109" y="71"/>
                </a:lnTo>
                <a:lnTo>
                  <a:pt x="114" y="67"/>
                </a:lnTo>
                <a:lnTo>
                  <a:pt x="114" y="67"/>
                </a:lnTo>
                <a:close/>
                <a:moveTo>
                  <a:pt x="149" y="18"/>
                </a:moveTo>
                <a:lnTo>
                  <a:pt x="149" y="18"/>
                </a:lnTo>
                <a:lnTo>
                  <a:pt x="150" y="22"/>
                </a:lnTo>
                <a:lnTo>
                  <a:pt x="152" y="27"/>
                </a:lnTo>
                <a:lnTo>
                  <a:pt x="153" y="35"/>
                </a:lnTo>
                <a:lnTo>
                  <a:pt x="153" y="35"/>
                </a:lnTo>
                <a:lnTo>
                  <a:pt x="153" y="35"/>
                </a:lnTo>
                <a:lnTo>
                  <a:pt x="153" y="35"/>
                </a:lnTo>
                <a:lnTo>
                  <a:pt x="144" y="41"/>
                </a:lnTo>
                <a:lnTo>
                  <a:pt x="135" y="46"/>
                </a:lnTo>
                <a:lnTo>
                  <a:pt x="119" y="60"/>
                </a:lnTo>
                <a:lnTo>
                  <a:pt x="119" y="60"/>
                </a:lnTo>
                <a:lnTo>
                  <a:pt x="98" y="73"/>
                </a:lnTo>
                <a:lnTo>
                  <a:pt x="77" y="86"/>
                </a:lnTo>
                <a:lnTo>
                  <a:pt x="77" y="86"/>
                </a:lnTo>
                <a:lnTo>
                  <a:pt x="63" y="94"/>
                </a:lnTo>
                <a:lnTo>
                  <a:pt x="49" y="102"/>
                </a:lnTo>
                <a:lnTo>
                  <a:pt x="49" y="102"/>
                </a:lnTo>
                <a:lnTo>
                  <a:pt x="59" y="94"/>
                </a:lnTo>
                <a:lnTo>
                  <a:pt x="59" y="94"/>
                </a:lnTo>
                <a:lnTo>
                  <a:pt x="70" y="85"/>
                </a:lnTo>
                <a:lnTo>
                  <a:pt x="82" y="76"/>
                </a:lnTo>
                <a:lnTo>
                  <a:pt x="107" y="59"/>
                </a:lnTo>
                <a:lnTo>
                  <a:pt x="118" y="50"/>
                </a:lnTo>
                <a:lnTo>
                  <a:pt x="129" y="41"/>
                </a:lnTo>
                <a:lnTo>
                  <a:pt x="139" y="31"/>
                </a:lnTo>
                <a:lnTo>
                  <a:pt x="149" y="18"/>
                </a:lnTo>
                <a:lnTo>
                  <a:pt x="149" y="18"/>
                </a:lnTo>
                <a:close/>
                <a:moveTo>
                  <a:pt x="90" y="69"/>
                </a:moveTo>
                <a:lnTo>
                  <a:pt x="90" y="69"/>
                </a:lnTo>
                <a:lnTo>
                  <a:pt x="120" y="44"/>
                </a:lnTo>
                <a:lnTo>
                  <a:pt x="120" y="44"/>
                </a:lnTo>
                <a:lnTo>
                  <a:pt x="134" y="32"/>
                </a:lnTo>
                <a:lnTo>
                  <a:pt x="140" y="25"/>
                </a:lnTo>
                <a:lnTo>
                  <a:pt x="145" y="19"/>
                </a:lnTo>
                <a:lnTo>
                  <a:pt x="145" y="19"/>
                </a:lnTo>
                <a:lnTo>
                  <a:pt x="140" y="28"/>
                </a:lnTo>
                <a:lnTo>
                  <a:pt x="134" y="34"/>
                </a:lnTo>
                <a:lnTo>
                  <a:pt x="121" y="47"/>
                </a:lnTo>
                <a:lnTo>
                  <a:pt x="106" y="58"/>
                </a:lnTo>
                <a:lnTo>
                  <a:pt x="90" y="69"/>
                </a:lnTo>
                <a:lnTo>
                  <a:pt x="90" y="69"/>
                </a:lnTo>
                <a:close/>
                <a:moveTo>
                  <a:pt x="141" y="76"/>
                </a:moveTo>
                <a:lnTo>
                  <a:pt x="141" y="76"/>
                </a:lnTo>
                <a:lnTo>
                  <a:pt x="132" y="83"/>
                </a:lnTo>
                <a:lnTo>
                  <a:pt x="122" y="90"/>
                </a:lnTo>
                <a:lnTo>
                  <a:pt x="101" y="103"/>
                </a:lnTo>
                <a:lnTo>
                  <a:pt x="101" y="103"/>
                </a:lnTo>
                <a:lnTo>
                  <a:pt x="75" y="120"/>
                </a:lnTo>
                <a:lnTo>
                  <a:pt x="75" y="120"/>
                </a:lnTo>
                <a:lnTo>
                  <a:pt x="63" y="126"/>
                </a:lnTo>
                <a:lnTo>
                  <a:pt x="57" y="129"/>
                </a:lnTo>
                <a:lnTo>
                  <a:pt x="52" y="132"/>
                </a:lnTo>
                <a:lnTo>
                  <a:pt x="52" y="132"/>
                </a:lnTo>
                <a:lnTo>
                  <a:pt x="76" y="111"/>
                </a:lnTo>
                <a:lnTo>
                  <a:pt x="103" y="91"/>
                </a:lnTo>
                <a:lnTo>
                  <a:pt x="103" y="91"/>
                </a:lnTo>
                <a:lnTo>
                  <a:pt x="115" y="82"/>
                </a:lnTo>
                <a:lnTo>
                  <a:pt x="126" y="72"/>
                </a:lnTo>
                <a:lnTo>
                  <a:pt x="150" y="54"/>
                </a:lnTo>
                <a:lnTo>
                  <a:pt x="150" y="54"/>
                </a:lnTo>
                <a:lnTo>
                  <a:pt x="146" y="65"/>
                </a:lnTo>
                <a:lnTo>
                  <a:pt x="141" y="76"/>
                </a:lnTo>
                <a:lnTo>
                  <a:pt x="141" y="76"/>
                </a:lnTo>
                <a:close/>
                <a:moveTo>
                  <a:pt x="119" y="116"/>
                </a:moveTo>
                <a:lnTo>
                  <a:pt x="119" y="116"/>
                </a:lnTo>
                <a:lnTo>
                  <a:pt x="104" y="128"/>
                </a:lnTo>
                <a:lnTo>
                  <a:pt x="87" y="140"/>
                </a:lnTo>
                <a:lnTo>
                  <a:pt x="87" y="140"/>
                </a:lnTo>
                <a:lnTo>
                  <a:pt x="79" y="145"/>
                </a:lnTo>
                <a:lnTo>
                  <a:pt x="79" y="145"/>
                </a:lnTo>
                <a:lnTo>
                  <a:pt x="102" y="127"/>
                </a:lnTo>
                <a:lnTo>
                  <a:pt x="102" y="127"/>
                </a:lnTo>
                <a:lnTo>
                  <a:pt x="112" y="118"/>
                </a:lnTo>
                <a:lnTo>
                  <a:pt x="123" y="109"/>
                </a:lnTo>
                <a:lnTo>
                  <a:pt x="123" y="109"/>
                </a:lnTo>
                <a:lnTo>
                  <a:pt x="119" y="116"/>
                </a:lnTo>
                <a:lnTo>
                  <a:pt x="119" y="116"/>
                </a:lnTo>
                <a:close/>
                <a:moveTo>
                  <a:pt x="127" y="101"/>
                </a:moveTo>
                <a:lnTo>
                  <a:pt x="127" y="101"/>
                </a:lnTo>
                <a:lnTo>
                  <a:pt x="126" y="102"/>
                </a:lnTo>
                <a:lnTo>
                  <a:pt x="126" y="102"/>
                </a:lnTo>
                <a:lnTo>
                  <a:pt x="125" y="103"/>
                </a:lnTo>
                <a:lnTo>
                  <a:pt x="124" y="104"/>
                </a:lnTo>
                <a:lnTo>
                  <a:pt x="124" y="104"/>
                </a:lnTo>
                <a:lnTo>
                  <a:pt x="101" y="125"/>
                </a:lnTo>
                <a:lnTo>
                  <a:pt x="101" y="125"/>
                </a:lnTo>
                <a:lnTo>
                  <a:pt x="88" y="133"/>
                </a:lnTo>
                <a:lnTo>
                  <a:pt x="76" y="141"/>
                </a:lnTo>
                <a:lnTo>
                  <a:pt x="76" y="141"/>
                </a:lnTo>
                <a:lnTo>
                  <a:pt x="60" y="149"/>
                </a:lnTo>
                <a:lnTo>
                  <a:pt x="60" y="149"/>
                </a:lnTo>
                <a:lnTo>
                  <a:pt x="67" y="145"/>
                </a:lnTo>
                <a:lnTo>
                  <a:pt x="75" y="139"/>
                </a:lnTo>
                <a:lnTo>
                  <a:pt x="75" y="139"/>
                </a:lnTo>
                <a:lnTo>
                  <a:pt x="90" y="129"/>
                </a:lnTo>
                <a:lnTo>
                  <a:pt x="106" y="118"/>
                </a:lnTo>
                <a:lnTo>
                  <a:pt x="119" y="105"/>
                </a:lnTo>
                <a:lnTo>
                  <a:pt x="132" y="92"/>
                </a:lnTo>
                <a:lnTo>
                  <a:pt x="132" y="92"/>
                </a:lnTo>
                <a:lnTo>
                  <a:pt x="127" y="101"/>
                </a:lnTo>
                <a:lnTo>
                  <a:pt x="127" y="101"/>
                </a:lnTo>
                <a:close/>
                <a:moveTo>
                  <a:pt x="135" y="88"/>
                </a:moveTo>
                <a:lnTo>
                  <a:pt x="135" y="88"/>
                </a:lnTo>
                <a:lnTo>
                  <a:pt x="134" y="88"/>
                </a:lnTo>
                <a:lnTo>
                  <a:pt x="134" y="88"/>
                </a:lnTo>
                <a:lnTo>
                  <a:pt x="112" y="105"/>
                </a:lnTo>
                <a:lnTo>
                  <a:pt x="90" y="122"/>
                </a:lnTo>
                <a:lnTo>
                  <a:pt x="90" y="122"/>
                </a:lnTo>
                <a:lnTo>
                  <a:pt x="79" y="130"/>
                </a:lnTo>
                <a:lnTo>
                  <a:pt x="67" y="136"/>
                </a:lnTo>
                <a:lnTo>
                  <a:pt x="67" y="136"/>
                </a:lnTo>
                <a:lnTo>
                  <a:pt x="61" y="139"/>
                </a:lnTo>
                <a:lnTo>
                  <a:pt x="54" y="141"/>
                </a:lnTo>
                <a:lnTo>
                  <a:pt x="54" y="141"/>
                </a:lnTo>
                <a:lnTo>
                  <a:pt x="60" y="136"/>
                </a:lnTo>
                <a:lnTo>
                  <a:pt x="67" y="131"/>
                </a:lnTo>
                <a:lnTo>
                  <a:pt x="67" y="131"/>
                </a:lnTo>
                <a:lnTo>
                  <a:pt x="84" y="119"/>
                </a:lnTo>
                <a:lnTo>
                  <a:pt x="103" y="106"/>
                </a:lnTo>
                <a:lnTo>
                  <a:pt x="121" y="95"/>
                </a:lnTo>
                <a:lnTo>
                  <a:pt x="130" y="89"/>
                </a:lnTo>
                <a:lnTo>
                  <a:pt x="138" y="82"/>
                </a:lnTo>
                <a:lnTo>
                  <a:pt x="138" y="82"/>
                </a:lnTo>
                <a:lnTo>
                  <a:pt x="135" y="88"/>
                </a:lnTo>
                <a:lnTo>
                  <a:pt x="135" y="88"/>
                </a:lnTo>
                <a:close/>
                <a:moveTo>
                  <a:pt x="147" y="16"/>
                </a:moveTo>
                <a:lnTo>
                  <a:pt x="147" y="16"/>
                </a:lnTo>
                <a:lnTo>
                  <a:pt x="118" y="43"/>
                </a:lnTo>
                <a:lnTo>
                  <a:pt x="87" y="68"/>
                </a:lnTo>
                <a:lnTo>
                  <a:pt x="87" y="68"/>
                </a:lnTo>
                <a:lnTo>
                  <a:pt x="70" y="82"/>
                </a:lnTo>
                <a:lnTo>
                  <a:pt x="52" y="94"/>
                </a:lnTo>
                <a:lnTo>
                  <a:pt x="52" y="94"/>
                </a:lnTo>
                <a:lnTo>
                  <a:pt x="35" y="103"/>
                </a:lnTo>
                <a:lnTo>
                  <a:pt x="35" y="103"/>
                </a:lnTo>
                <a:lnTo>
                  <a:pt x="38" y="101"/>
                </a:lnTo>
                <a:lnTo>
                  <a:pt x="41" y="98"/>
                </a:lnTo>
                <a:lnTo>
                  <a:pt x="46" y="92"/>
                </a:lnTo>
                <a:lnTo>
                  <a:pt x="46" y="92"/>
                </a:lnTo>
                <a:lnTo>
                  <a:pt x="47" y="91"/>
                </a:lnTo>
                <a:lnTo>
                  <a:pt x="47" y="91"/>
                </a:lnTo>
                <a:lnTo>
                  <a:pt x="55" y="84"/>
                </a:lnTo>
                <a:lnTo>
                  <a:pt x="63" y="77"/>
                </a:lnTo>
                <a:lnTo>
                  <a:pt x="63" y="77"/>
                </a:lnTo>
                <a:lnTo>
                  <a:pt x="84" y="63"/>
                </a:lnTo>
                <a:lnTo>
                  <a:pt x="105" y="48"/>
                </a:lnTo>
                <a:lnTo>
                  <a:pt x="105" y="48"/>
                </a:lnTo>
                <a:lnTo>
                  <a:pt x="116" y="41"/>
                </a:lnTo>
                <a:lnTo>
                  <a:pt x="126" y="33"/>
                </a:lnTo>
                <a:lnTo>
                  <a:pt x="130" y="28"/>
                </a:lnTo>
                <a:lnTo>
                  <a:pt x="134" y="23"/>
                </a:lnTo>
                <a:lnTo>
                  <a:pt x="138" y="17"/>
                </a:lnTo>
                <a:lnTo>
                  <a:pt x="141" y="12"/>
                </a:lnTo>
                <a:lnTo>
                  <a:pt x="141" y="12"/>
                </a:lnTo>
                <a:lnTo>
                  <a:pt x="144" y="13"/>
                </a:lnTo>
                <a:lnTo>
                  <a:pt x="147" y="16"/>
                </a:lnTo>
                <a:lnTo>
                  <a:pt x="147" y="16"/>
                </a:lnTo>
                <a:close/>
                <a:moveTo>
                  <a:pt x="32" y="100"/>
                </a:moveTo>
                <a:lnTo>
                  <a:pt x="32" y="100"/>
                </a:lnTo>
                <a:lnTo>
                  <a:pt x="38" y="97"/>
                </a:lnTo>
                <a:lnTo>
                  <a:pt x="38" y="97"/>
                </a:lnTo>
                <a:lnTo>
                  <a:pt x="33" y="103"/>
                </a:lnTo>
                <a:lnTo>
                  <a:pt x="33" y="103"/>
                </a:lnTo>
                <a:lnTo>
                  <a:pt x="32" y="100"/>
                </a:lnTo>
                <a:lnTo>
                  <a:pt x="32" y="100"/>
                </a:lnTo>
                <a:close/>
                <a:moveTo>
                  <a:pt x="25" y="88"/>
                </a:moveTo>
                <a:lnTo>
                  <a:pt x="25" y="88"/>
                </a:lnTo>
                <a:lnTo>
                  <a:pt x="37" y="81"/>
                </a:lnTo>
                <a:lnTo>
                  <a:pt x="48" y="73"/>
                </a:lnTo>
                <a:lnTo>
                  <a:pt x="48" y="73"/>
                </a:lnTo>
                <a:lnTo>
                  <a:pt x="60" y="65"/>
                </a:lnTo>
                <a:lnTo>
                  <a:pt x="65" y="61"/>
                </a:lnTo>
                <a:lnTo>
                  <a:pt x="70" y="56"/>
                </a:lnTo>
                <a:lnTo>
                  <a:pt x="70" y="56"/>
                </a:lnTo>
                <a:lnTo>
                  <a:pt x="60" y="67"/>
                </a:lnTo>
                <a:lnTo>
                  <a:pt x="50" y="77"/>
                </a:lnTo>
                <a:lnTo>
                  <a:pt x="40" y="86"/>
                </a:lnTo>
                <a:lnTo>
                  <a:pt x="30" y="97"/>
                </a:lnTo>
                <a:lnTo>
                  <a:pt x="30" y="97"/>
                </a:lnTo>
                <a:lnTo>
                  <a:pt x="25" y="88"/>
                </a:lnTo>
                <a:lnTo>
                  <a:pt x="25" y="88"/>
                </a:lnTo>
                <a:close/>
                <a:moveTo>
                  <a:pt x="20" y="77"/>
                </a:moveTo>
                <a:lnTo>
                  <a:pt x="20" y="77"/>
                </a:lnTo>
                <a:lnTo>
                  <a:pt x="31" y="72"/>
                </a:lnTo>
                <a:lnTo>
                  <a:pt x="40" y="65"/>
                </a:lnTo>
                <a:lnTo>
                  <a:pt x="49" y="58"/>
                </a:lnTo>
                <a:lnTo>
                  <a:pt x="58" y="51"/>
                </a:lnTo>
                <a:lnTo>
                  <a:pt x="58" y="51"/>
                </a:lnTo>
                <a:lnTo>
                  <a:pt x="63" y="47"/>
                </a:lnTo>
                <a:lnTo>
                  <a:pt x="64" y="47"/>
                </a:lnTo>
                <a:lnTo>
                  <a:pt x="64" y="47"/>
                </a:lnTo>
                <a:lnTo>
                  <a:pt x="60" y="51"/>
                </a:lnTo>
                <a:lnTo>
                  <a:pt x="60" y="51"/>
                </a:lnTo>
                <a:lnTo>
                  <a:pt x="50" y="62"/>
                </a:lnTo>
                <a:lnTo>
                  <a:pt x="50" y="62"/>
                </a:lnTo>
                <a:lnTo>
                  <a:pt x="24" y="86"/>
                </a:lnTo>
                <a:lnTo>
                  <a:pt x="24" y="86"/>
                </a:lnTo>
                <a:lnTo>
                  <a:pt x="20" y="77"/>
                </a:lnTo>
                <a:lnTo>
                  <a:pt x="20" y="77"/>
                </a:lnTo>
                <a:close/>
                <a:moveTo>
                  <a:pt x="15" y="67"/>
                </a:moveTo>
                <a:lnTo>
                  <a:pt x="15" y="67"/>
                </a:lnTo>
                <a:lnTo>
                  <a:pt x="27" y="60"/>
                </a:lnTo>
                <a:lnTo>
                  <a:pt x="37" y="53"/>
                </a:lnTo>
                <a:lnTo>
                  <a:pt x="47" y="46"/>
                </a:lnTo>
                <a:lnTo>
                  <a:pt x="57" y="39"/>
                </a:lnTo>
                <a:lnTo>
                  <a:pt x="57" y="39"/>
                </a:lnTo>
                <a:lnTo>
                  <a:pt x="61" y="38"/>
                </a:lnTo>
                <a:lnTo>
                  <a:pt x="59" y="40"/>
                </a:lnTo>
                <a:lnTo>
                  <a:pt x="53" y="45"/>
                </a:lnTo>
                <a:lnTo>
                  <a:pt x="53" y="45"/>
                </a:lnTo>
                <a:lnTo>
                  <a:pt x="41" y="55"/>
                </a:lnTo>
                <a:lnTo>
                  <a:pt x="41" y="55"/>
                </a:lnTo>
                <a:lnTo>
                  <a:pt x="18" y="75"/>
                </a:lnTo>
                <a:lnTo>
                  <a:pt x="18" y="75"/>
                </a:lnTo>
                <a:lnTo>
                  <a:pt x="15" y="67"/>
                </a:lnTo>
                <a:lnTo>
                  <a:pt x="15" y="67"/>
                </a:lnTo>
                <a:close/>
                <a:moveTo>
                  <a:pt x="12" y="55"/>
                </a:moveTo>
                <a:lnTo>
                  <a:pt x="12" y="55"/>
                </a:lnTo>
                <a:lnTo>
                  <a:pt x="24" y="49"/>
                </a:lnTo>
                <a:lnTo>
                  <a:pt x="35" y="42"/>
                </a:lnTo>
                <a:lnTo>
                  <a:pt x="35" y="42"/>
                </a:lnTo>
                <a:lnTo>
                  <a:pt x="47" y="34"/>
                </a:lnTo>
                <a:lnTo>
                  <a:pt x="47" y="34"/>
                </a:lnTo>
                <a:lnTo>
                  <a:pt x="54" y="28"/>
                </a:lnTo>
                <a:lnTo>
                  <a:pt x="55" y="27"/>
                </a:lnTo>
                <a:lnTo>
                  <a:pt x="55" y="28"/>
                </a:lnTo>
                <a:lnTo>
                  <a:pt x="51" y="33"/>
                </a:lnTo>
                <a:lnTo>
                  <a:pt x="51" y="33"/>
                </a:lnTo>
                <a:lnTo>
                  <a:pt x="43" y="41"/>
                </a:lnTo>
                <a:lnTo>
                  <a:pt x="33" y="49"/>
                </a:lnTo>
                <a:lnTo>
                  <a:pt x="24" y="56"/>
                </a:lnTo>
                <a:lnTo>
                  <a:pt x="14" y="63"/>
                </a:lnTo>
                <a:lnTo>
                  <a:pt x="14" y="63"/>
                </a:lnTo>
                <a:lnTo>
                  <a:pt x="12" y="55"/>
                </a:lnTo>
                <a:lnTo>
                  <a:pt x="12" y="55"/>
                </a:lnTo>
                <a:close/>
                <a:moveTo>
                  <a:pt x="10" y="34"/>
                </a:moveTo>
                <a:lnTo>
                  <a:pt x="10" y="34"/>
                </a:lnTo>
                <a:lnTo>
                  <a:pt x="24" y="23"/>
                </a:lnTo>
                <a:lnTo>
                  <a:pt x="24" y="23"/>
                </a:lnTo>
                <a:lnTo>
                  <a:pt x="31" y="18"/>
                </a:lnTo>
                <a:lnTo>
                  <a:pt x="36" y="15"/>
                </a:lnTo>
                <a:lnTo>
                  <a:pt x="37" y="14"/>
                </a:lnTo>
                <a:lnTo>
                  <a:pt x="37" y="15"/>
                </a:lnTo>
                <a:lnTo>
                  <a:pt x="32" y="22"/>
                </a:lnTo>
                <a:lnTo>
                  <a:pt x="32" y="22"/>
                </a:lnTo>
                <a:lnTo>
                  <a:pt x="27" y="28"/>
                </a:lnTo>
                <a:lnTo>
                  <a:pt x="21" y="33"/>
                </a:lnTo>
                <a:lnTo>
                  <a:pt x="15" y="37"/>
                </a:lnTo>
                <a:lnTo>
                  <a:pt x="10" y="42"/>
                </a:lnTo>
                <a:lnTo>
                  <a:pt x="10" y="42"/>
                </a:lnTo>
                <a:lnTo>
                  <a:pt x="10" y="34"/>
                </a:lnTo>
                <a:lnTo>
                  <a:pt x="10" y="34"/>
                </a:lnTo>
                <a:close/>
                <a:moveTo>
                  <a:pt x="11" y="50"/>
                </a:moveTo>
                <a:lnTo>
                  <a:pt x="11" y="50"/>
                </a:lnTo>
                <a:lnTo>
                  <a:pt x="10" y="46"/>
                </a:lnTo>
                <a:lnTo>
                  <a:pt x="10" y="46"/>
                </a:lnTo>
                <a:lnTo>
                  <a:pt x="20" y="41"/>
                </a:lnTo>
                <a:lnTo>
                  <a:pt x="28" y="35"/>
                </a:lnTo>
                <a:lnTo>
                  <a:pt x="36" y="28"/>
                </a:lnTo>
                <a:lnTo>
                  <a:pt x="44" y="21"/>
                </a:lnTo>
                <a:lnTo>
                  <a:pt x="44" y="21"/>
                </a:lnTo>
                <a:lnTo>
                  <a:pt x="47" y="19"/>
                </a:lnTo>
                <a:lnTo>
                  <a:pt x="47" y="19"/>
                </a:lnTo>
                <a:lnTo>
                  <a:pt x="47" y="20"/>
                </a:lnTo>
                <a:lnTo>
                  <a:pt x="44" y="24"/>
                </a:lnTo>
                <a:lnTo>
                  <a:pt x="34" y="35"/>
                </a:lnTo>
                <a:lnTo>
                  <a:pt x="34" y="35"/>
                </a:lnTo>
                <a:lnTo>
                  <a:pt x="24" y="44"/>
                </a:lnTo>
                <a:lnTo>
                  <a:pt x="11" y="52"/>
                </a:lnTo>
                <a:lnTo>
                  <a:pt x="11" y="52"/>
                </a:lnTo>
                <a:lnTo>
                  <a:pt x="11" y="50"/>
                </a:lnTo>
                <a:lnTo>
                  <a:pt x="11" y="50"/>
                </a:lnTo>
                <a:close/>
                <a:moveTo>
                  <a:pt x="63" y="35"/>
                </a:moveTo>
                <a:lnTo>
                  <a:pt x="63" y="35"/>
                </a:lnTo>
                <a:lnTo>
                  <a:pt x="52" y="40"/>
                </a:lnTo>
                <a:lnTo>
                  <a:pt x="41" y="47"/>
                </a:lnTo>
                <a:lnTo>
                  <a:pt x="41" y="47"/>
                </a:lnTo>
                <a:lnTo>
                  <a:pt x="28" y="56"/>
                </a:lnTo>
                <a:lnTo>
                  <a:pt x="21" y="61"/>
                </a:lnTo>
                <a:lnTo>
                  <a:pt x="15" y="65"/>
                </a:lnTo>
                <a:lnTo>
                  <a:pt x="15" y="65"/>
                </a:lnTo>
                <a:lnTo>
                  <a:pt x="15" y="65"/>
                </a:lnTo>
                <a:lnTo>
                  <a:pt x="15" y="65"/>
                </a:lnTo>
                <a:lnTo>
                  <a:pt x="27" y="56"/>
                </a:lnTo>
                <a:lnTo>
                  <a:pt x="38" y="47"/>
                </a:lnTo>
                <a:lnTo>
                  <a:pt x="49" y="38"/>
                </a:lnTo>
                <a:lnTo>
                  <a:pt x="54" y="32"/>
                </a:lnTo>
                <a:lnTo>
                  <a:pt x="58" y="25"/>
                </a:lnTo>
                <a:lnTo>
                  <a:pt x="58" y="25"/>
                </a:lnTo>
                <a:lnTo>
                  <a:pt x="63" y="35"/>
                </a:lnTo>
                <a:lnTo>
                  <a:pt x="63" y="35"/>
                </a:lnTo>
                <a:close/>
                <a:moveTo>
                  <a:pt x="67" y="44"/>
                </a:moveTo>
                <a:lnTo>
                  <a:pt x="67" y="44"/>
                </a:lnTo>
                <a:lnTo>
                  <a:pt x="62" y="46"/>
                </a:lnTo>
                <a:lnTo>
                  <a:pt x="57" y="49"/>
                </a:lnTo>
                <a:lnTo>
                  <a:pt x="47" y="56"/>
                </a:lnTo>
                <a:lnTo>
                  <a:pt x="38" y="64"/>
                </a:lnTo>
                <a:lnTo>
                  <a:pt x="29" y="71"/>
                </a:lnTo>
                <a:lnTo>
                  <a:pt x="29" y="71"/>
                </a:lnTo>
                <a:lnTo>
                  <a:pt x="24" y="74"/>
                </a:lnTo>
                <a:lnTo>
                  <a:pt x="23" y="74"/>
                </a:lnTo>
                <a:lnTo>
                  <a:pt x="23" y="74"/>
                </a:lnTo>
                <a:lnTo>
                  <a:pt x="27" y="70"/>
                </a:lnTo>
                <a:lnTo>
                  <a:pt x="27" y="70"/>
                </a:lnTo>
                <a:lnTo>
                  <a:pt x="39" y="60"/>
                </a:lnTo>
                <a:lnTo>
                  <a:pt x="39" y="60"/>
                </a:lnTo>
                <a:lnTo>
                  <a:pt x="64" y="37"/>
                </a:lnTo>
                <a:lnTo>
                  <a:pt x="64" y="37"/>
                </a:lnTo>
                <a:lnTo>
                  <a:pt x="67" y="44"/>
                </a:lnTo>
                <a:lnTo>
                  <a:pt x="67" y="44"/>
                </a:lnTo>
                <a:close/>
                <a:moveTo>
                  <a:pt x="71" y="54"/>
                </a:moveTo>
                <a:lnTo>
                  <a:pt x="71" y="54"/>
                </a:lnTo>
                <a:lnTo>
                  <a:pt x="60" y="61"/>
                </a:lnTo>
                <a:lnTo>
                  <a:pt x="50" y="69"/>
                </a:lnTo>
                <a:lnTo>
                  <a:pt x="39" y="77"/>
                </a:lnTo>
                <a:lnTo>
                  <a:pt x="28" y="84"/>
                </a:lnTo>
                <a:lnTo>
                  <a:pt x="28" y="84"/>
                </a:lnTo>
                <a:lnTo>
                  <a:pt x="38" y="76"/>
                </a:lnTo>
                <a:lnTo>
                  <a:pt x="49" y="67"/>
                </a:lnTo>
                <a:lnTo>
                  <a:pt x="68" y="46"/>
                </a:lnTo>
                <a:lnTo>
                  <a:pt x="68" y="46"/>
                </a:lnTo>
                <a:lnTo>
                  <a:pt x="71" y="54"/>
                </a:lnTo>
                <a:lnTo>
                  <a:pt x="71" y="54"/>
                </a:lnTo>
                <a:close/>
                <a:moveTo>
                  <a:pt x="73" y="58"/>
                </a:moveTo>
                <a:lnTo>
                  <a:pt x="73" y="58"/>
                </a:lnTo>
                <a:lnTo>
                  <a:pt x="74" y="59"/>
                </a:lnTo>
                <a:lnTo>
                  <a:pt x="76" y="60"/>
                </a:lnTo>
                <a:lnTo>
                  <a:pt x="76" y="60"/>
                </a:lnTo>
                <a:lnTo>
                  <a:pt x="77" y="61"/>
                </a:lnTo>
                <a:lnTo>
                  <a:pt x="77" y="61"/>
                </a:lnTo>
                <a:lnTo>
                  <a:pt x="69" y="68"/>
                </a:lnTo>
                <a:lnTo>
                  <a:pt x="69" y="68"/>
                </a:lnTo>
                <a:lnTo>
                  <a:pt x="61" y="75"/>
                </a:lnTo>
                <a:lnTo>
                  <a:pt x="61" y="75"/>
                </a:lnTo>
                <a:lnTo>
                  <a:pt x="53" y="83"/>
                </a:lnTo>
                <a:lnTo>
                  <a:pt x="44" y="90"/>
                </a:lnTo>
                <a:lnTo>
                  <a:pt x="44" y="90"/>
                </a:lnTo>
                <a:lnTo>
                  <a:pt x="39" y="94"/>
                </a:lnTo>
                <a:lnTo>
                  <a:pt x="39" y="94"/>
                </a:lnTo>
                <a:lnTo>
                  <a:pt x="34" y="97"/>
                </a:lnTo>
                <a:lnTo>
                  <a:pt x="33" y="98"/>
                </a:lnTo>
                <a:lnTo>
                  <a:pt x="33" y="97"/>
                </a:lnTo>
                <a:lnTo>
                  <a:pt x="35" y="94"/>
                </a:lnTo>
                <a:lnTo>
                  <a:pt x="35" y="94"/>
                </a:lnTo>
                <a:lnTo>
                  <a:pt x="44" y="84"/>
                </a:lnTo>
                <a:lnTo>
                  <a:pt x="54" y="75"/>
                </a:lnTo>
                <a:lnTo>
                  <a:pt x="64" y="66"/>
                </a:lnTo>
                <a:lnTo>
                  <a:pt x="73" y="56"/>
                </a:lnTo>
                <a:lnTo>
                  <a:pt x="73" y="56"/>
                </a:lnTo>
                <a:lnTo>
                  <a:pt x="73" y="58"/>
                </a:lnTo>
                <a:lnTo>
                  <a:pt x="73" y="58"/>
                </a:lnTo>
                <a:close/>
                <a:moveTo>
                  <a:pt x="91" y="46"/>
                </a:moveTo>
                <a:lnTo>
                  <a:pt x="91" y="46"/>
                </a:lnTo>
                <a:lnTo>
                  <a:pt x="117" y="28"/>
                </a:lnTo>
                <a:lnTo>
                  <a:pt x="117" y="28"/>
                </a:lnTo>
                <a:lnTo>
                  <a:pt x="111" y="35"/>
                </a:lnTo>
                <a:lnTo>
                  <a:pt x="103" y="40"/>
                </a:lnTo>
                <a:lnTo>
                  <a:pt x="103" y="40"/>
                </a:lnTo>
                <a:lnTo>
                  <a:pt x="88" y="51"/>
                </a:lnTo>
                <a:lnTo>
                  <a:pt x="88" y="51"/>
                </a:lnTo>
                <a:lnTo>
                  <a:pt x="91" y="46"/>
                </a:lnTo>
                <a:lnTo>
                  <a:pt x="91" y="46"/>
                </a:lnTo>
                <a:close/>
                <a:moveTo>
                  <a:pt x="79" y="62"/>
                </a:moveTo>
                <a:lnTo>
                  <a:pt x="79" y="62"/>
                </a:lnTo>
                <a:lnTo>
                  <a:pt x="79" y="63"/>
                </a:lnTo>
                <a:lnTo>
                  <a:pt x="79" y="63"/>
                </a:lnTo>
                <a:lnTo>
                  <a:pt x="77" y="64"/>
                </a:lnTo>
                <a:lnTo>
                  <a:pt x="77" y="64"/>
                </a:lnTo>
                <a:lnTo>
                  <a:pt x="79" y="62"/>
                </a:lnTo>
                <a:lnTo>
                  <a:pt x="79" y="62"/>
                </a:lnTo>
                <a:close/>
                <a:moveTo>
                  <a:pt x="86" y="56"/>
                </a:moveTo>
                <a:lnTo>
                  <a:pt x="86" y="56"/>
                </a:lnTo>
                <a:lnTo>
                  <a:pt x="94" y="49"/>
                </a:lnTo>
                <a:lnTo>
                  <a:pt x="104" y="42"/>
                </a:lnTo>
                <a:lnTo>
                  <a:pt x="104" y="42"/>
                </a:lnTo>
                <a:lnTo>
                  <a:pt x="114" y="36"/>
                </a:lnTo>
                <a:lnTo>
                  <a:pt x="122" y="28"/>
                </a:lnTo>
                <a:lnTo>
                  <a:pt x="122" y="28"/>
                </a:lnTo>
                <a:lnTo>
                  <a:pt x="133" y="16"/>
                </a:lnTo>
                <a:lnTo>
                  <a:pt x="133" y="16"/>
                </a:lnTo>
                <a:lnTo>
                  <a:pt x="137" y="13"/>
                </a:lnTo>
                <a:lnTo>
                  <a:pt x="137" y="13"/>
                </a:lnTo>
                <a:lnTo>
                  <a:pt x="136" y="17"/>
                </a:lnTo>
                <a:lnTo>
                  <a:pt x="136" y="17"/>
                </a:lnTo>
                <a:lnTo>
                  <a:pt x="132" y="23"/>
                </a:lnTo>
                <a:lnTo>
                  <a:pt x="126" y="29"/>
                </a:lnTo>
                <a:lnTo>
                  <a:pt x="126" y="29"/>
                </a:lnTo>
                <a:lnTo>
                  <a:pt x="121" y="34"/>
                </a:lnTo>
                <a:lnTo>
                  <a:pt x="116" y="38"/>
                </a:lnTo>
                <a:lnTo>
                  <a:pt x="104" y="46"/>
                </a:lnTo>
                <a:lnTo>
                  <a:pt x="104" y="46"/>
                </a:lnTo>
                <a:lnTo>
                  <a:pt x="84" y="59"/>
                </a:lnTo>
                <a:lnTo>
                  <a:pt x="84" y="59"/>
                </a:lnTo>
                <a:lnTo>
                  <a:pt x="86" y="56"/>
                </a:lnTo>
                <a:lnTo>
                  <a:pt x="86" y="56"/>
                </a:lnTo>
                <a:close/>
                <a:moveTo>
                  <a:pt x="126" y="13"/>
                </a:moveTo>
                <a:lnTo>
                  <a:pt x="126" y="13"/>
                </a:lnTo>
                <a:lnTo>
                  <a:pt x="131" y="11"/>
                </a:lnTo>
                <a:lnTo>
                  <a:pt x="133" y="10"/>
                </a:lnTo>
                <a:lnTo>
                  <a:pt x="136" y="10"/>
                </a:lnTo>
                <a:lnTo>
                  <a:pt x="136" y="10"/>
                </a:lnTo>
                <a:lnTo>
                  <a:pt x="131" y="14"/>
                </a:lnTo>
                <a:lnTo>
                  <a:pt x="126" y="19"/>
                </a:lnTo>
                <a:lnTo>
                  <a:pt x="126" y="19"/>
                </a:lnTo>
                <a:lnTo>
                  <a:pt x="103" y="35"/>
                </a:lnTo>
                <a:lnTo>
                  <a:pt x="103" y="35"/>
                </a:lnTo>
                <a:lnTo>
                  <a:pt x="97" y="39"/>
                </a:lnTo>
                <a:lnTo>
                  <a:pt x="93" y="43"/>
                </a:lnTo>
                <a:lnTo>
                  <a:pt x="93" y="43"/>
                </a:lnTo>
                <a:lnTo>
                  <a:pt x="97" y="38"/>
                </a:lnTo>
                <a:lnTo>
                  <a:pt x="97" y="38"/>
                </a:lnTo>
                <a:lnTo>
                  <a:pt x="104" y="31"/>
                </a:lnTo>
                <a:lnTo>
                  <a:pt x="111" y="24"/>
                </a:lnTo>
                <a:lnTo>
                  <a:pt x="119" y="18"/>
                </a:lnTo>
                <a:lnTo>
                  <a:pt x="126" y="13"/>
                </a:lnTo>
                <a:lnTo>
                  <a:pt x="126" y="13"/>
                </a:lnTo>
                <a:close/>
                <a:moveTo>
                  <a:pt x="119" y="14"/>
                </a:moveTo>
                <a:lnTo>
                  <a:pt x="119" y="14"/>
                </a:lnTo>
                <a:lnTo>
                  <a:pt x="113" y="18"/>
                </a:lnTo>
                <a:lnTo>
                  <a:pt x="108" y="23"/>
                </a:lnTo>
                <a:lnTo>
                  <a:pt x="98" y="33"/>
                </a:lnTo>
                <a:lnTo>
                  <a:pt x="98" y="33"/>
                </a:lnTo>
                <a:lnTo>
                  <a:pt x="103" y="28"/>
                </a:lnTo>
                <a:lnTo>
                  <a:pt x="107" y="22"/>
                </a:lnTo>
                <a:lnTo>
                  <a:pt x="113" y="17"/>
                </a:lnTo>
                <a:lnTo>
                  <a:pt x="119" y="14"/>
                </a:lnTo>
                <a:lnTo>
                  <a:pt x="119" y="14"/>
                </a:lnTo>
                <a:close/>
                <a:moveTo>
                  <a:pt x="57" y="23"/>
                </a:moveTo>
                <a:lnTo>
                  <a:pt x="57" y="23"/>
                </a:lnTo>
                <a:lnTo>
                  <a:pt x="34" y="39"/>
                </a:lnTo>
                <a:lnTo>
                  <a:pt x="12" y="55"/>
                </a:lnTo>
                <a:lnTo>
                  <a:pt x="12" y="55"/>
                </a:lnTo>
                <a:lnTo>
                  <a:pt x="24" y="47"/>
                </a:lnTo>
                <a:lnTo>
                  <a:pt x="34" y="38"/>
                </a:lnTo>
                <a:lnTo>
                  <a:pt x="43" y="29"/>
                </a:lnTo>
                <a:lnTo>
                  <a:pt x="51" y="17"/>
                </a:lnTo>
                <a:lnTo>
                  <a:pt x="51" y="17"/>
                </a:lnTo>
                <a:lnTo>
                  <a:pt x="57" y="23"/>
                </a:lnTo>
                <a:lnTo>
                  <a:pt x="57" y="23"/>
                </a:lnTo>
                <a:close/>
                <a:moveTo>
                  <a:pt x="50" y="16"/>
                </a:moveTo>
                <a:lnTo>
                  <a:pt x="50" y="16"/>
                </a:lnTo>
                <a:lnTo>
                  <a:pt x="44" y="18"/>
                </a:lnTo>
                <a:lnTo>
                  <a:pt x="40" y="21"/>
                </a:lnTo>
                <a:lnTo>
                  <a:pt x="30" y="30"/>
                </a:lnTo>
                <a:lnTo>
                  <a:pt x="21" y="37"/>
                </a:lnTo>
                <a:lnTo>
                  <a:pt x="10" y="44"/>
                </a:lnTo>
                <a:lnTo>
                  <a:pt x="10" y="44"/>
                </a:lnTo>
                <a:lnTo>
                  <a:pt x="15" y="41"/>
                </a:lnTo>
                <a:lnTo>
                  <a:pt x="20" y="37"/>
                </a:lnTo>
                <a:lnTo>
                  <a:pt x="28" y="30"/>
                </a:lnTo>
                <a:lnTo>
                  <a:pt x="28" y="30"/>
                </a:lnTo>
                <a:lnTo>
                  <a:pt x="32" y="25"/>
                </a:lnTo>
                <a:lnTo>
                  <a:pt x="36" y="21"/>
                </a:lnTo>
                <a:lnTo>
                  <a:pt x="39" y="16"/>
                </a:lnTo>
                <a:lnTo>
                  <a:pt x="41" y="11"/>
                </a:lnTo>
                <a:lnTo>
                  <a:pt x="41" y="11"/>
                </a:lnTo>
                <a:lnTo>
                  <a:pt x="41" y="11"/>
                </a:lnTo>
                <a:lnTo>
                  <a:pt x="41" y="11"/>
                </a:lnTo>
                <a:lnTo>
                  <a:pt x="46" y="13"/>
                </a:lnTo>
                <a:lnTo>
                  <a:pt x="50" y="16"/>
                </a:lnTo>
                <a:lnTo>
                  <a:pt x="50" y="16"/>
                </a:lnTo>
                <a:close/>
                <a:moveTo>
                  <a:pt x="39" y="10"/>
                </a:moveTo>
                <a:lnTo>
                  <a:pt x="39" y="10"/>
                </a:lnTo>
                <a:lnTo>
                  <a:pt x="32" y="15"/>
                </a:lnTo>
                <a:lnTo>
                  <a:pt x="25" y="20"/>
                </a:lnTo>
                <a:lnTo>
                  <a:pt x="10" y="31"/>
                </a:lnTo>
                <a:lnTo>
                  <a:pt x="10" y="31"/>
                </a:lnTo>
                <a:lnTo>
                  <a:pt x="11" y="25"/>
                </a:lnTo>
                <a:lnTo>
                  <a:pt x="13" y="21"/>
                </a:lnTo>
                <a:lnTo>
                  <a:pt x="16" y="17"/>
                </a:lnTo>
                <a:lnTo>
                  <a:pt x="20" y="13"/>
                </a:lnTo>
                <a:lnTo>
                  <a:pt x="23" y="11"/>
                </a:lnTo>
                <a:lnTo>
                  <a:pt x="28" y="9"/>
                </a:lnTo>
                <a:lnTo>
                  <a:pt x="33" y="9"/>
                </a:lnTo>
                <a:lnTo>
                  <a:pt x="39" y="10"/>
                </a:lnTo>
                <a:lnTo>
                  <a:pt x="39" y="10"/>
                </a:lnTo>
                <a:close/>
                <a:moveTo>
                  <a:pt x="35" y="106"/>
                </a:moveTo>
                <a:lnTo>
                  <a:pt x="35" y="106"/>
                </a:lnTo>
                <a:lnTo>
                  <a:pt x="46" y="100"/>
                </a:lnTo>
                <a:lnTo>
                  <a:pt x="57" y="93"/>
                </a:lnTo>
                <a:lnTo>
                  <a:pt x="57" y="93"/>
                </a:lnTo>
                <a:lnTo>
                  <a:pt x="48" y="101"/>
                </a:lnTo>
                <a:lnTo>
                  <a:pt x="40" y="110"/>
                </a:lnTo>
                <a:lnTo>
                  <a:pt x="40" y="110"/>
                </a:lnTo>
                <a:lnTo>
                  <a:pt x="40" y="112"/>
                </a:lnTo>
                <a:lnTo>
                  <a:pt x="40" y="112"/>
                </a:lnTo>
                <a:lnTo>
                  <a:pt x="41" y="112"/>
                </a:lnTo>
                <a:lnTo>
                  <a:pt x="41" y="112"/>
                </a:lnTo>
                <a:lnTo>
                  <a:pt x="55" y="101"/>
                </a:lnTo>
                <a:lnTo>
                  <a:pt x="70" y="93"/>
                </a:lnTo>
                <a:lnTo>
                  <a:pt x="99" y="76"/>
                </a:lnTo>
                <a:lnTo>
                  <a:pt x="99" y="76"/>
                </a:lnTo>
                <a:lnTo>
                  <a:pt x="101" y="75"/>
                </a:lnTo>
                <a:lnTo>
                  <a:pt x="101" y="75"/>
                </a:lnTo>
                <a:lnTo>
                  <a:pt x="99" y="76"/>
                </a:lnTo>
                <a:lnTo>
                  <a:pt x="99" y="76"/>
                </a:lnTo>
                <a:lnTo>
                  <a:pt x="86" y="87"/>
                </a:lnTo>
                <a:lnTo>
                  <a:pt x="71" y="98"/>
                </a:lnTo>
                <a:lnTo>
                  <a:pt x="56" y="109"/>
                </a:lnTo>
                <a:lnTo>
                  <a:pt x="43" y="121"/>
                </a:lnTo>
                <a:lnTo>
                  <a:pt x="43" y="121"/>
                </a:lnTo>
                <a:lnTo>
                  <a:pt x="42" y="122"/>
                </a:lnTo>
                <a:lnTo>
                  <a:pt x="42" y="122"/>
                </a:lnTo>
                <a:lnTo>
                  <a:pt x="39" y="116"/>
                </a:lnTo>
                <a:lnTo>
                  <a:pt x="39" y="116"/>
                </a:lnTo>
                <a:lnTo>
                  <a:pt x="35" y="106"/>
                </a:lnTo>
                <a:lnTo>
                  <a:pt x="35"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546">
            <a:extLst>
              <a:ext uri="{FF2B5EF4-FFF2-40B4-BE49-F238E27FC236}">
                <a16:creationId xmlns:a16="http://schemas.microsoft.com/office/drawing/2014/main" id="{E7281706-EF4C-413C-A1EF-7F7239FB4A93}"/>
              </a:ext>
            </a:extLst>
          </p:cNvPr>
          <p:cNvSpPr>
            <a:spLocks noEditPoints="1"/>
          </p:cNvSpPr>
          <p:nvPr/>
        </p:nvSpPr>
        <p:spPr bwMode="auto">
          <a:xfrm>
            <a:off x="8700927" y="1804756"/>
            <a:ext cx="1050925" cy="898525"/>
          </a:xfrm>
          <a:custGeom>
            <a:avLst/>
            <a:gdLst/>
            <a:ahLst/>
            <a:cxnLst>
              <a:cxn ang="0">
                <a:pos x="168" y="178"/>
              </a:cxn>
              <a:cxn ang="0">
                <a:pos x="387" y="489"/>
              </a:cxn>
              <a:cxn ang="0">
                <a:pos x="570" y="130"/>
              </a:cxn>
              <a:cxn ang="0">
                <a:pos x="557" y="100"/>
              </a:cxn>
              <a:cxn ang="0">
                <a:pos x="444" y="56"/>
              </a:cxn>
              <a:cxn ang="0">
                <a:pos x="343" y="19"/>
              </a:cxn>
              <a:cxn ang="0">
                <a:pos x="367" y="28"/>
              </a:cxn>
              <a:cxn ang="0">
                <a:pos x="366" y="36"/>
              </a:cxn>
              <a:cxn ang="0">
                <a:pos x="273" y="75"/>
              </a:cxn>
              <a:cxn ang="0">
                <a:pos x="360" y="52"/>
              </a:cxn>
              <a:cxn ang="0">
                <a:pos x="349" y="63"/>
              </a:cxn>
              <a:cxn ang="0">
                <a:pos x="246" y="103"/>
              </a:cxn>
              <a:cxn ang="0">
                <a:pos x="230" y="122"/>
              </a:cxn>
              <a:cxn ang="0">
                <a:pos x="318" y="103"/>
              </a:cxn>
              <a:cxn ang="0">
                <a:pos x="439" y="84"/>
              </a:cxn>
              <a:cxn ang="0">
                <a:pos x="348" y="119"/>
              </a:cxn>
              <a:cxn ang="0">
                <a:pos x="248" y="153"/>
              </a:cxn>
              <a:cxn ang="0">
                <a:pos x="193" y="175"/>
              </a:cxn>
              <a:cxn ang="0">
                <a:pos x="169" y="187"/>
              </a:cxn>
              <a:cxn ang="0">
                <a:pos x="182" y="196"/>
              </a:cxn>
              <a:cxn ang="0">
                <a:pos x="151" y="208"/>
              </a:cxn>
              <a:cxn ang="0">
                <a:pos x="151" y="208"/>
              </a:cxn>
              <a:cxn ang="0">
                <a:pos x="120" y="239"/>
              </a:cxn>
              <a:cxn ang="0">
                <a:pos x="174" y="230"/>
              </a:cxn>
              <a:cxn ang="0">
                <a:pos x="110" y="250"/>
              </a:cxn>
              <a:cxn ang="0">
                <a:pos x="98" y="263"/>
              </a:cxn>
              <a:cxn ang="0">
                <a:pos x="460" y="188"/>
              </a:cxn>
              <a:cxn ang="0">
                <a:pos x="182" y="319"/>
              </a:cxn>
              <a:cxn ang="0">
                <a:pos x="184" y="327"/>
              </a:cxn>
              <a:cxn ang="0">
                <a:pos x="444" y="267"/>
              </a:cxn>
              <a:cxn ang="0">
                <a:pos x="112" y="336"/>
              </a:cxn>
              <a:cxn ang="0">
                <a:pos x="444" y="327"/>
              </a:cxn>
              <a:cxn ang="0">
                <a:pos x="261" y="396"/>
              </a:cxn>
              <a:cxn ang="0">
                <a:pos x="434" y="327"/>
              </a:cxn>
              <a:cxn ang="0">
                <a:pos x="507" y="282"/>
              </a:cxn>
              <a:cxn ang="0">
                <a:pos x="480" y="276"/>
              </a:cxn>
              <a:cxn ang="0">
                <a:pos x="375" y="295"/>
              </a:cxn>
              <a:cxn ang="0">
                <a:pos x="516" y="259"/>
              </a:cxn>
              <a:cxn ang="0">
                <a:pos x="320" y="323"/>
              </a:cxn>
              <a:cxn ang="0">
                <a:pos x="238" y="366"/>
              </a:cxn>
              <a:cxn ang="0">
                <a:pos x="190" y="383"/>
              </a:cxn>
              <a:cxn ang="0">
                <a:pos x="249" y="396"/>
              </a:cxn>
              <a:cxn ang="0">
                <a:pos x="276" y="404"/>
              </a:cxn>
              <a:cxn ang="0">
                <a:pos x="301" y="414"/>
              </a:cxn>
              <a:cxn ang="0">
                <a:pos x="399" y="395"/>
              </a:cxn>
              <a:cxn ang="0">
                <a:pos x="250" y="455"/>
              </a:cxn>
              <a:cxn ang="0">
                <a:pos x="269" y="465"/>
              </a:cxn>
              <a:cxn ang="0">
                <a:pos x="354" y="447"/>
              </a:cxn>
              <a:cxn ang="0">
                <a:pos x="353" y="449"/>
              </a:cxn>
              <a:cxn ang="0">
                <a:pos x="325" y="495"/>
              </a:cxn>
              <a:cxn ang="0">
                <a:pos x="509" y="290"/>
              </a:cxn>
              <a:cxn ang="0">
                <a:pos x="447" y="209"/>
              </a:cxn>
              <a:cxn ang="0">
                <a:pos x="605" y="169"/>
              </a:cxn>
              <a:cxn ang="0">
                <a:pos x="573" y="182"/>
              </a:cxn>
              <a:cxn ang="0">
                <a:pos x="588" y="189"/>
              </a:cxn>
              <a:cxn ang="0">
                <a:pos x="514" y="229"/>
              </a:cxn>
              <a:cxn ang="0">
                <a:pos x="260" y="468"/>
              </a:cxn>
              <a:cxn ang="0">
                <a:pos x="165" y="439"/>
              </a:cxn>
              <a:cxn ang="0">
                <a:pos x="16" y="391"/>
              </a:cxn>
              <a:cxn ang="0">
                <a:pos x="22" y="410"/>
              </a:cxn>
              <a:cxn ang="0">
                <a:pos x="643" y="181"/>
              </a:cxn>
              <a:cxn ang="0">
                <a:pos x="482" y="364"/>
              </a:cxn>
            </a:cxnLst>
            <a:rect l="0" t="0" r="r" b="b"/>
            <a:pathLst>
              <a:path w="662" h="566">
                <a:moveTo>
                  <a:pt x="661" y="189"/>
                </a:moveTo>
                <a:lnTo>
                  <a:pt x="661" y="189"/>
                </a:lnTo>
                <a:lnTo>
                  <a:pt x="660" y="188"/>
                </a:lnTo>
                <a:lnTo>
                  <a:pt x="659" y="188"/>
                </a:lnTo>
                <a:lnTo>
                  <a:pt x="659" y="188"/>
                </a:lnTo>
                <a:lnTo>
                  <a:pt x="656" y="188"/>
                </a:lnTo>
                <a:lnTo>
                  <a:pt x="654" y="186"/>
                </a:lnTo>
                <a:lnTo>
                  <a:pt x="651" y="182"/>
                </a:lnTo>
                <a:lnTo>
                  <a:pt x="649" y="177"/>
                </a:lnTo>
                <a:lnTo>
                  <a:pt x="647" y="173"/>
                </a:lnTo>
                <a:lnTo>
                  <a:pt x="647" y="173"/>
                </a:lnTo>
                <a:lnTo>
                  <a:pt x="646" y="164"/>
                </a:lnTo>
                <a:lnTo>
                  <a:pt x="646" y="155"/>
                </a:lnTo>
                <a:lnTo>
                  <a:pt x="647" y="147"/>
                </a:lnTo>
                <a:lnTo>
                  <a:pt x="650" y="138"/>
                </a:lnTo>
                <a:lnTo>
                  <a:pt x="650" y="138"/>
                </a:lnTo>
                <a:lnTo>
                  <a:pt x="651" y="137"/>
                </a:lnTo>
                <a:lnTo>
                  <a:pt x="651" y="136"/>
                </a:lnTo>
                <a:lnTo>
                  <a:pt x="651" y="136"/>
                </a:lnTo>
                <a:lnTo>
                  <a:pt x="651" y="134"/>
                </a:lnTo>
                <a:lnTo>
                  <a:pt x="649" y="133"/>
                </a:lnTo>
                <a:lnTo>
                  <a:pt x="649" y="133"/>
                </a:lnTo>
                <a:lnTo>
                  <a:pt x="512" y="71"/>
                </a:lnTo>
                <a:lnTo>
                  <a:pt x="512" y="71"/>
                </a:lnTo>
                <a:lnTo>
                  <a:pt x="427" y="34"/>
                </a:lnTo>
                <a:lnTo>
                  <a:pt x="383" y="16"/>
                </a:lnTo>
                <a:lnTo>
                  <a:pt x="362" y="7"/>
                </a:lnTo>
                <a:lnTo>
                  <a:pt x="340" y="0"/>
                </a:lnTo>
                <a:lnTo>
                  <a:pt x="340" y="0"/>
                </a:lnTo>
                <a:lnTo>
                  <a:pt x="338" y="0"/>
                </a:lnTo>
                <a:lnTo>
                  <a:pt x="336" y="1"/>
                </a:lnTo>
                <a:lnTo>
                  <a:pt x="336" y="1"/>
                </a:lnTo>
                <a:lnTo>
                  <a:pt x="315" y="22"/>
                </a:lnTo>
                <a:lnTo>
                  <a:pt x="292" y="44"/>
                </a:lnTo>
                <a:lnTo>
                  <a:pt x="251" y="88"/>
                </a:lnTo>
                <a:lnTo>
                  <a:pt x="168" y="178"/>
                </a:lnTo>
                <a:lnTo>
                  <a:pt x="168" y="178"/>
                </a:lnTo>
                <a:lnTo>
                  <a:pt x="92" y="259"/>
                </a:lnTo>
                <a:lnTo>
                  <a:pt x="53" y="301"/>
                </a:lnTo>
                <a:lnTo>
                  <a:pt x="18" y="343"/>
                </a:lnTo>
                <a:lnTo>
                  <a:pt x="18" y="343"/>
                </a:lnTo>
                <a:lnTo>
                  <a:pt x="14" y="346"/>
                </a:lnTo>
                <a:lnTo>
                  <a:pt x="11" y="350"/>
                </a:lnTo>
                <a:lnTo>
                  <a:pt x="8" y="354"/>
                </a:lnTo>
                <a:lnTo>
                  <a:pt x="5" y="360"/>
                </a:lnTo>
                <a:lnTo>
                  <a:pt x="2" y="371"/>
                </a:lnTo>
                <a:lnTo>
                  <a:pt x="0" y="382"/>
                </a:lnTo>
                <a:lnTo>
                  <a:pt x="1" y="394"/>
                </a:lnTo>
                <a:lnTo>
                  <a:pt x="2" y="399"/>
                </a:lnTo>
                <a:lnTo>
                  <a:pt x="4" y="404"/>
                </a:lnTo>
                <a:lnTo>
                  <a:pt x="7" y="409"/>
                </a:lnTo>
                <a:lnTo>
                  <a:pt x="10" y="413"/>
                </a:lnTo>
                <a:lnTo>
                  <a:pt x="14" y="416"/>
                </a:lnTo>
                <a:lnTo>
                  <a:pt x="18" y="418"/>
                </a:lnTo>
                <a:lnTo>
                  <a:pt x="18" y="418"/>
                </a:lnTo>
                <a:lnTo>
                  <a:pt x="30" y="426"/>
                </a:lnTo>
                <a:lnTo>
                  <a:pt x="43" y="433"/>
                </a:lnTo>
                <a:lnTo>
                  <a:pt x="70" y="448"/>
                </a:lnTo>
                <a:lnTo>
                  <a:pt x="70" y="448"/>
                </a:lnTo>
                <a:lnTo>
                  <a:pt x="116" y="471"/>
                </a:lnTo>
                <a:lnTo>
                  <a:pt x="163" y="495"/>
                </a:lnTo>
                <a:lnTo>
                  <a:pt x="163" y="495"/>
                </a:lnTo>
                <a:lnTo>
                  <a:pt x="237" y="533"/>
                </a:lnTo>
                <a:lnTo>
                  <a:pt x="274" y="550"/>
                </a:lnTo>
                <a:lnTo>
                  <a:pt x="292" y="559"/>
                </a:lnTo>
                <a:lnTo>
                  <a:pt x="312" y="566"/>
                </a:lnTo>
                <a:lnTo>
                  <a:pt x="312" y="566"/>
                </a:lnTo>
                <a:lnTo>
                  <a:pt x="315" y="566"/>
                </a:lnTo>
                <a:lnTo>
                  <a:pt x="316" y="564"/>
                </a:lnTo>
                <a:lnTo>
                  <a:pt x="316" y="564"/>
                </a:lnTo>
                <a:lnTo>
                  <a:pt x="317" y="564"/>
                </a:lnTo>
                <a:lnTo>
                  <a:pt x="317" y="564"/>
                </a:lnTo>
                <a:lnTo>
                  <a:pt x="351" y="526"/>
                </a:lnTo>
                <a:lnTo>
                  <a:pt x="387" y="489"/>
                </a:lnTo>
                <a:lnTo>
                  <a:pt x="457" y="416"/>
                </a:lnTo>
                <a:lnTo>
                  <a:pt x="457" y="416"/>
                </a:lnTo>
                <a:lnTo>
                  <a:pt x="549" y="319"/>
                </a:lnTo>
                <a:lnTo>
                  <a:pt x="594" y="270"/>
                </a:lnTo>
                <a:lnTo>
                  <a:pt x="640" y="221"/>
                </a:lnTo>
                <a:lnTo>
                  <a:pt x="640" y="221"/>
                </a:lnTo>
                <a:lnTo>
                  <a:pt x="652" y="208"/>
                </a:lnTo>
                <a:lnTo>
                  <a:pt x="658" y="201"/>
                </a:lnTo>
                <a:lnTo>
                  <a:pt x="661" y="197"/>
                </a:lnTo>
                <a:lnTo>
                  <a:pt x="662" y="194"/>
                </a:lnTo>
                <a:lnTo>
                  <a:pt x="662" y="194"/>
                </a:lnTo>
                <a:lnTo>
                  <a:pt x="662" y="191"/>
                </a:lnTo>
                <a:lnTo>
                  <a:pt x="661" y="189"/>
                </a:lnTo>
                <a:lnTo>
                  <a:pt x="661" y="189"/>
                </a:lnTo>
                <a:close/>
                <a:moveTo>
                  <a:pt x="622" y="129"/>
                </a:moveTo>
                <a:lnTo>
                  <a:pt x="622" y="129"/>
                </a:lnTo>
                <a:lnTo>
                  <a:pt x="591" y="136"/>
                </a:lnTo>
                <a:lnTo>
                  <a:pt x="560" y="142"/>
                </a:lnTo>
                <a:lnTo>
                  <a:pt x="496" y="158"/>
                </a:lnTo>
                <a:lnTo>
                  <a:pt x="433" y="174"/>
                </a:lnTo>
                <a:lnTo>
                  <a:pt x="370" y="190"/>
                </a:lnTo>
                <a:lnTo>
                  <a:pt x="370" y="190"/>
                </a:lnTo>
                <a:lnTo>
                  <a:pt x="250" y="221"/>
                </a:lnTo>
                <a:lnTo>
                  <a:pt x="128" y="253"/>
                </a:lnTo>
                <a:lnTo>
                  <a:pt x="128" y="253"/>
                </a:lnTo>
                <a:lnTo>
                  <a:pt x="143" y="249"/>
                </a:lnTo>
                <a:lnTo>
                  <a:pt x="143" y="249"/>
                </a:lnTo>
                <a:lnTo>
                  <a:pt x="209" y="230"/>
                </a:lnTo>
                <a:lnTo>
                  <a:pt x="209" y="230"/>
                </a:lnTo>
                <a:lnTo>
                  <a:pt x="342" y="190"/>
                </a:lnTo>
                <a:lnTo>
                  <a:pt x="342" y="190"/>
                </a:lnTo>
                <a:lnTo>
                  <a:pt x="408" y="171"/>
                </a:lnTo>
                <a:lnTo>
                  <a:pt x="474" y="154"/>
                </a:lnTo>
                <a:lnTo>
                  <a:pt x="474" y="154"/>
                </a:lnTo>
                <a:lnTo>
                  <a:pt x="505" y="146"/>
                </a:lnTo>
                <a:lnTo>
                  <a:pt x="537" y="138"/>
                </a:lnTo>
                <a:lnTo>
                  <a:pt x="570" y="130"/>
                </a:lnTo>
                <a:lnTo>
                  <a:pt x="585" y="125"/>
                </a:lnTo>
                <a:lnTo>
                  <a:pt x="600" y="119"/>
                </a:lnTo>
                <a:lnTo>
                  <a:pt x="600" y="119"/>
                </a:lnTo>
                <a:lnTo>
                  <a:pt x="622" y="129"/>
                </a:lnTo>
                <a:lnTo>
                  <a:pt x="622" y="129"/>
                </a:lnTo>
                <a:close/>
                <a:moveTo>
                  <a:pt x="558" y="99"/>
                </a:moveTo>
                <a:lnTo>
                  <a:pt x="558" y="99"/>
                </a:lnTo>
                <a:lnTo>
                  <a:pt x="565" y="102"/>
                </a:lnTo>
                <a:lnTo>
                  <a:pt x="565" y="102"/>
                </a:lnTo>
                <a:lnTo>
                  <a:pt x="455" y="133"/>
                </a:lnTo>
                <a:lnTo>
                  <a:pt x="401" y="148"/>
                </a:lnTo>
                <a:lnTo>
                  <a:pt x="347" y="164"/>
                </a:lnTo>
                <a:lnTo>
                  <a:pt x="347" y="164"/>
                </a:lnTo>
                <a:lnTo>
                  <a:pt x="290" y="181"/>
                </a:lnTo>
                <a:lnTo>
                  <a:pt x="235" y="200"/>
                </a:lnTo>
                <a:lnTo>
                  <a:pt x="235" y="200"/>
                </a:lnTo>
                <a:lnTo>
                  <a:pt x="213" y="206"/>
                </a:lnTo>
                <a:lnTo>
                  <a:pt x="192" y="212"/>
                </a:lnTo>
                <a:lnTo>
                  <a:pt x="149" y="223"/>
                </a:lnTo>
                <a:lnTo>
                  <a:pt x="149" y="223"/>
                </a:lnTo>
                <a:lnTo>
                  <a:pt x="172" y="216"/>
                </a:lnTo>
                <a:lnTo>
                  <a:pt x="172" y="216"/>
                </a:lnTo>
                <a:lnTo>
                  <a:pt x="200" y="205"/>
                </a:lnTo>
                <a:lnTo>
                  <a:pt x="230" y="194"/>
                </a:lnTo>
                <a:lnTo>
                  <a:pt x="230" y="194"/>
                </a:lnTo>
                <a:lnTo>
                  <a:pt x="257" y="184"/>
                </a:lnTo>
                <a:lnTo>
                  <a:pt x="285" y="175"/>
                </a:lnTo>
                <a:lnTo>
                  <a:pt x="342" y="159"/>
                </a:lnTo>
                <a:lnTo>
                  <a:pt x="342" y="159"/>
                </a:lnTo>
                <a:lnTo>
                  <a:pt x="398" y="143"/>
                </a:lnTo>
                <a:lnTo>
                  <a:pt x="454" y="127"/>
                </a:lnTo>
                <a:lnTo>
                  <a:pt x="454" y="127"/>
                </a:lnTo>
                <a:lnTo>
                  <a:pt x="481" y="122"/>
                </a:lnTo>
                <a:lnTo>
                  <a:pt x="506" y="116"/>
                </a:lnTo>
                <a:lnTo>
                  <a:pt x="532" y="108"/>
                </a:lnTo>
                <a:lnTo>
                  <a:pt x="544" y="104"/>
                </a:lnTo>
                <a:lnTo>
                  <a:pt x="557" y="100"/>
                </a:lnTo>
                <a:lnTo>
                  <a:pt x="557" y="100"/>
                </a:lnTo>
                <a:lnTo>
                  <a:pt x="558" y="99"/>
                </a:lnTo>
                <a:lnTo>
                  <a:pt x="558" y="99"/>
                </a:lnTo>
                <a:close/>
                <a:moveTo>
                  <a:pt x="450" y="52"/>
                </a:moveTo>
                <a:lnTo>
                  <a:pt x="450" y="52"/>
                </a:lnTo>
                <a:lnTo>
                  <a:pt x="412" y="60"/>
                </a:lnTo>
                <a:lnTo>
                  <a:pt x="373" y="69"/>
                </a:lnTo>
                <a:lnTo>
                  <a:pt x="373" y="69"/>
                </a:lnTo>
                <a:lnTo>
                  <a:pt x="390" y="64"/>
                </a:lnTo>
                <a:lnTo>
                  <a:pt x="406" y="59"/>
                </a:lnTo>
                <a:lnTo>
                  <a:pt x="421" y="53"/>
                </a:lnTo>
                <a:lnTo>
                  <a:pt x="436" y="46"/>
                </a:lnTo>
                <a:lnTo>
                  <a:pt x="436" y="46"/>
                </a:lnTo>
                <a:lnTo>
                  <a:pt x="450" y="52"/>
                </a:lnTo>
                <a:lnTo>
                  <a:pt x="450" y="52"/>
                </a:lnTo>
                <a:close/>
                <a:moveTo>
                  <a:pt x="450" y="53"/>
                </a:moveTo>
                <a:lnTo>
                  <a:pt x="450" y="53"/>
                </a:lnTo>
                <a:lnTo>
                  <a:pt x="442" y="57"/>
                </a:lnTo>
                <a:lnTo>
                  <a:pt x="433" y="60"/>
                </a:lnTo>
                <a:lnTo>
                  <a:pt x="433" y="60"/>
                </a:lnTo>
                <a:lnTo>
                  <a:pt x="405" y="69"/>
                </a:lnTo>
                <a:lnTo>
                  <a:pt x="375" y="76"/>
                </a:lnTo>
                <a:lnTo>
                  <a:pt x="346" y="84"/>
                </a:lnTo>
                <a:lnTo>
                  <a:pt x="317" y="91"/>
                </a:lnTo>
                <a:lnTo>
                  <a:pt x="317" y="91"/>
                </a:lnTo>
                <a:lnTo>
                  <a:pt x="280" y="101"/>
                </a:lnTo>
                <a:lnTo>
                  <a:pt x="280" y="101"/>
                </a:lnTo>
                <a:lnTo>
                  <a:pt x="313" y="89"/>
                </a:lnTo>
                <a:lnTo>
                  <a:pt x="345" y="78"/>
                </a:lnTo>
                <a:lnTo>
                  <a:pt x="345" y="78"/>
                </a:lnTo>
                <a:lnTo>
                  <a:pt x="360" y="74"/>
                </a:lnTo>
                <a:lnTo>
                  <a:pt x="375" y="71"/>
                </a:lnTo>
                <a:lnTo>
                  <a:pt x="405" y="64"/>
                </a:lnTo>
                <a:lnTo>
                  <a:pt x="405" y="64"/>
                </a:lnTo>
                <a:lnTo>
                  <a:pt x="438" y="57"/>
                </a:lnTo>
                <a:lnTo>
                  <a:pt x="438" y="57"/>
                </a:lnTo>
                <a:lnTo>
                  <a:pt x="444" y="56"/>
                </a:lnTo>
                <a:lnTo>
                  <a:pt x="450" y="53"/>
                </a:lnTo>
                <a:lnTo>
                  <a:pt x="450" y="53"/>
                </a:lnTo>
                <a:close/>
                <a:moveTo>
                  <a:pt x="369" y="18"/>
                </a:moveTo>
                <a:lnTo>
                  <a:pt x="369" y="18"/>
                </a:lnTo>
                <a:lnTo>
                  <a:pt x="341" y="25"/>
                </a:lnTo>
                <a:lnTo>
                  <a:pt x="341" y="25"/>
                </a:lnTo>
                <a:lnTo>
                  <a:pt x="326" y="29"/>
                </a:lnTo>
                <a:lnTo>
                  <a:pt x="326" y="29"/>
                </a:lnTo>
                <a:lnTo>
                  <a:pt x="324" y="30"/>
                </a:lnTo>
                <a:lnTo>
                  <a:pt x="324" y="30"/>
                </a:lnTo>
                <a:lnTo>
                  <a:pt x="335" y="25"/>
                </a:lnTo>
                <a:lnTo>
                  <a:pt x="335" y="25"/>
                </a:lnTo>
                <a:lnTo>
                  <a:pt x="347" y="20"/>
                </a:lnTo>
                <a:lnTo>
                  <a:pt x="359" y="14"/>
                </a:lnTo>
                <a:lnTo>
                  <a:pt x="359" y="14"/>
                </a:lnTo>
                <a:lnTo>
                  <a:pt x="369" y="18"/>
                </a:lnTo>
                <a:lnTo>
                  <a:pt x="369" y="18"/>
                </a:lnTo>
                <a:close/>
                <a:moveTo>
                  <a:pt x="340" y="8"/>
                </a:moveTo>
                <a:lnTo>
                  <a:pt x="340" y="8"/>
                </a:lnTo>
                <a:lnTo>
                  <a:pt x="353" y="12"/>
                </a:lnTo>
                <a:lnTo>
                  <a:pt x="353" y="12"/>
                </a:lnTo>
                <a:lnTo>
                  <a:pt x="342" y="14"/>
                </a:lnTo>
                <a:lnTo>
                  <a:pt x="330" y="17"/>
                </a:lnTo>
                <a:lnTo>
                  <a:pt x="330" y="17"/>
                </a:lnTo>
                <a:lnTo>
                  <a:pt x="340" y="8"/>
                </a:lnTo>
                <a:lnTo>
                  <a:pt x="340" y="8"/>
                </a:lnTo>
                <a:close/>
                <a:moveTo>
                  <a:pt x="327" y="20"/>
                </a:moveTo>
                <a:lnTo>
                  <a:pt x="327" y="20"/>
                </a:lnTo>
                <a:lnTo>
                  <a:pt x="340" y="17"/>
                </a:lnTo>
                <a:lnTo>
                  <a:pt x="340" y="17"/>
                </a:lnTo>
                <a:lnTo>
                  <a:pt x="355" y="14"/>
                </a:lnTo>
                <a:lnTo>
                  <a:pt x="355" y="14"/>
                </a:lnTo>
                <a:lnTo>
                  <a:pt x="356" y="14"/>
                </a:lnTo>
                <a:lnTo>
                  <a:pt x="356" y="15"/>
                </a:lnTo>
                <a:lnTo>
                  <a:pt x="351" y="16"/>
                </a:lnTo>
                <a:lnTo>
                  <a:pt x="343" y="19"/>
                </a:lnTo>
                <a:lnTo>
                  <a:pt x="343" y="19"/>
                </a:lnTo>
                <a:lnTo>
                  <a:pt x="329" y="25"/>
                </a:lnTo>
                <a:lnTo>
                  <a:pt x="316" y="32"/>
                </a:lnTo>
                <a:lnTo>
                  <a:pt x="316" y="32"/>
                </a:lnTo>
                <a:lnTo>
                  <a:pt x="327" y="20"/>
                </a:lnTo>
                <a:lnTo>
                  <a:pt x="327" y="20"/>
                </a:lnTo>
                <a:close/>
                <a:moveTo>
                  <a:pt x="311" y="37"/>
                </a:moveTo>
                <a:lnTo>
                  <a:pt x="311" y="37"/>
                </a:lnTo>
                <a:lnTo>
                  <a:pt x="347" y="25"/>
                </a:lnTo>
                <a:lnTo>
                  <a:pt x="347" y="25"/>
                </a:lnTo>
                <a:lnTo>
                  <a:pt x="367" y="20"/>
                </a:lnTo>
                <a:lnTo>
                  <a:pt x="367" y="20"/>
                </a:lnTo>
                <a:lnTo>
                  <a:pt x="364" y="22"/>
                </a:lnTo>
                <a:lnTo>
                  <a:pt x="364" y="22"/>
                </a:lnTo>
                <a:lnTo>
                  <a:pt x="353" y="27"/>
                </a:lnTo>
                <a:lnTo>
                  <a:pt x="353" y="27"/>
                </a:lnTo>
                <a:lnTo>
                  <a:pt x="342" y="30"/>
                </a:lnTo>
                <a:lnTo>
                  <a:pt x="331" y="34"/>
                </a:lnTo>
                <a:lnTo>
                  <a:pt x="319" y="36"/>
                </a:lnTo>
                <a:lnTo>
                  <a:pt x="308" y="40"/>
                </a:lnTo>
                <a:lnTo>
                  <a:pt x="308" y="40"/>
                </a:lnTo>
                <a:lnTo>
                  <a:pt x="311" y="37"/>
                </a:lnTo>
                <a:lnTo>
                  <a:pt x="311" y="37"/>
                </a:lnTo>
                <a:close/>
                <a:moveTo>
                  <a:pt x="305" y="43"/>
                </a:moveTo>
                <a:lnTo>
                  <a:pt x="305" y="43"/>
                </a:lnTo>
                <a:lnTo>
                  <a:pt x="316" y="39"/>
                </a:lnTo>
                <a:lnTo>
                  <a:pt x="316" y="39"/>
                </a:lnTo>
                <a:lnTo>
                  <a:pt x="337" y="34"/>
                </a:lnTo>
                <a:lnTo>
                  <a:pt x="337" y="34"/>
                </a:lnTo>
                <a:lnTo>
                  <a:pt x="347" y="32"/>
                </a:lnTo>
                <a:lnTo>
                  <a:pt x="356" y="28"/>
                </a:lnTo>
                <a:lnTo>
                  <a:pt x="364" y="24"/>
                </a:lnTo>
                <a:lnTo>
                  <a:pt x="372" y="19"/>
                </a:lnTo>
                <a:lnTo>
                  <a:pt x="372" y="19"/>
                </a:lnTo>
                <a:lnTo>
                  <a:pt x="383" y="24"/>
                </a:lnTo>
                <a:lnTo>
                  <a:pt x="383" y="24"/>
                </a:lnTo>
                <a:lnTo>
                  <a:pt x="375" y="25"/>
                </a:lnTo>
                <a:lnTo>
                  <a:pt x="367" y="28"/>
                </a:lnTo>
                <a:lnTo>
                  <a:pt x="350" y="34"/>
                </a:lnTo>
                <a:lnTo>
                  <a:pt x="350" y="34"/>
                </a:lnTo>
                <a:lnTo>
                  <a:pt x="327" y="40"/>
                </a:lnTo>
                <a:lnTo>
                  <a:pt x="302" y="45"/>
                </a:lnTo>
                <a:lnTo>
                  <a:pt x="302" y="45"/>
                </a:lnTo>
                <a:lnTo>
                  <a:pt x="305" y="43"/>
                </a:lnTo>
                <a:lnTo>
                  <a:pt x="305" y="43"/>
                </a:lnTo>
                <a:close/>
                <a:moveTo>
                  <a:pt x="299" y="48"/>
                </a:moveTo>
                <a:lnTo>
                  <a:pt x="299" y="48"/>
                </a:lnTo>
                <a:lnTo>
                  <a:pt x="309" y="46"/>
                </a:lnTo>
                <a:lnTo>
                  <a:pt x="318" y="44"/>
                </a:lnTo>
                <a:lnTo>
                  <a:pt x="336" y="39"/>
                </a:lnTo>
                <a:lnTo>
                  <a:pt x="336" y="39"/>
                </a:lnTo>
                <a:lnTo>
                  <a:pt x="348" y="37"/>
                </a:lnTo>
                <a:lnTo>
                  <a:pt x="360" y="33"/>
                </a:lnTo>
                <a:lnTo>
                  <a:pt x="360" y="33"/>
                </a:lnTo>
                <a:lnTo>
                  <a:pt x="373" y="28"/>
                </a:lnTo>
                <a:lnTo>
                  <a:pt x="373" y="28"/>
                </a:lnTo>
                <a:lnTo>
                  <a:pt x="380" y="25"/>
                </a:lnTo>
                <a:lnTo>
                  <a:pt x="382" y="25"/>
                </a:lnTo>
                <a:lnTo>
                  <a:pt x="379" y="27"/>
                </a:lnTo>
                <a:lnTo>
                  <a:pt x="379" y="27"/>
                </a:lnTo>
                <a:lnTo>
                  <a:pt x="374" y="30"/>
                </a:lnTo>
                <a:lnTo>
                  <a:pt x="368" y="34"/>
                </a:lnTo>
                <a:lnTo>
                  <a:pt x="355" y="37"/>
                </a:lnTo>
                <a:lnTo>
                  <a:pt x="330" y="43"/>
                </a:lnTo>
                <a:lnTo>
                  <a:pt x="330" y="43"/>
                </a:lnTo>
                <a:lnTo>
                  <a:pt x="320" y="45"/>
                </a:lnTo>
                <a:lnTo>
                  <a:pt x="311" y="48"/>
                </a:lnTo>
                <a:lnTo>
                  <a:pt x="291" y="57"/>
                </a:lnTo>
                <a:lnTo>
                  <a:pt x="291" y="57"/>
                </a:lnTo>
                <a:lnTo>
                  <a:pt x="299" y="48"/>
                </a:lnTo>
                <a:lnTo>
                  <a:pt x="299" y="48"/>
                </a:lnTo>
                <a:close/>
                <a:moveTo>
                  <a:pt x="343" y="42"/>
                </a:moveTo>
                <a:lnTo>
                  <a:pt x="343" y="42"/>
                </a:lnTo>
                <a:lnTo>
                  <a:pt x="355" y="39"/>
                </a:lnTo>
                <a:lnTo>
                  <a:pt x="366" y="36"/>
                </a:lnTo>
                <a:lnTo>
                  <a:pt x="377" y="32"/>
                </a:lnTo>
                <a:lnTo>
                  <a:pt x="388" y="25"/>
                </a:lnTo>
                <a:lnTo>
                  <a:pt x="388" y="25"/>
                </a:lnTo>
                <a:lnTo>
                  <a:pt x="388" y="25"/>
                </a:lnTo>
                <a:lnTo>
                  <a:pt x="388" y="25"/>
                </a:lnTo>
                <a:lnTo>
                  <a:pt x="404" y="32"/>
                </a:lnTo>
                <a:lnTo>
                  <a:pt x="404" y="32"/>
                </a:lnTo>
                <a:lnTo>
                  <a:pt x="375" y="37"/>
                </a:lnTo>
                <a:lnTo>
                  <a:pt x="347" y="43"/>
                </a:lnTo>
                <a:lnTo>
                  <a:pt x="347" y="43"/>
                </a:lnTo>
                <a:lnTo>
                  <a:pt x="317" y="50"/>
                </a:lnTo>
                <a:lnTo>
                  <a:pt x="302" y="55"/>
                </a:lnTo>
                <a:lnTo>
                  <a:pt x="289" y="60"/>
                </a:lnTo>
                <a:lnTo>
                  <a:pt x="289" y="60"/>
                </a:lnTo>
                <a:lnTo>
                  <a:pt x="302" y="54"/>
                </a:lnTo>
                <a:lnTo>
                  <a:pt x="316" y="49"/>
                </a:lnTo>
                <a:lnTo>
                  <a:pt x="329" y="45"/>
                </a:lnTo>
                <a:lnTo>
                  <a:pt x="343" y="42"/>
                </a:lnTo>
                <a:lnTo>
                  <a:pt x="343" y="42"/>
                </a:lnTo>
                <a:close/>
                <a:moveTo>
                  <a:pt x="286" y="62"/>
                </a:moveTo>
                <a:lnTo>
                  <a:pt x="286" y="62"/>
                </a:lnTo>
                <a:lnTo>
                  <a:pt x="317" y="53"/>
                </a:lnTo>
                <a:lnTo>
                  <a:pt x="347" y="45"/>
                </a:lnTo>
                <a:lnTo>
                  <a:pt x="347" y="45"/>
                </a:lnTo>
                <a:lnTo>
                  <a:pt x="363" y="42"/>
                </a:lnTo>
                <a:lnTo>
                  <a:pt x="380" y="39"/>
                </a:lnTo>
                <a:lnTo>
                  <a:pt x="380" y="39"/>
                </a:lnTo>
                <a:lnTo>
                  <a:pt x="395" y="36"/>
                </a:lnTo>
                <a:lnTo>
                  <a:pt x="395" y="36"/>
                </a:lnTo>
                <a:lnTo>
                  <a:pt x="364" y="46"/>
                </a:lnTo>
                <a:lnTo>
                  <a:pt x="335" y="54"/>
                </a:lnTo>
                <a:lnTo>
                  <a:pt x="305" y="63"/>
                </a:lnTo>
                <a:lnTo>
                  <a:pt x="275" y="73"/>
                </a:lnTo>
                <a:lnTo>
                  <a:pt x="275" y="73"/>
                </a:lnTo>
                <a:lnTo>
                  <a:pt x="286" y="62"/>
                </a:lnTo>
                <a:lnTo>
                  <a:pt x="286" y="62"/>
                </a:lnTo>
                <a:close/>
                <a:moveTo>
                  <a:pt x="273" y="75"/>
                </a:moveTo>
                <a:lnTo>
                  <a:pt x="273" y="75"/>
                </a:lnTo>
                <a:lnTo>
                  <a:pt x="287" y="71"/>
                </a:lnTo>
                <a:lnTo>
                  <a:pt x="287" y="71"/>
                </a:lnTo>
                <a:lnTo>
                  <a:pt x="330" y="57"/>
                </a:lnTo>
                <a:lnTo>
                  <a:pt x="330" y="57"/>
                </a:lnTo>
                <a:lnTo>
                  <a:pt x="349" y="51"/>
                </a:lnTo>
                <a:lnTo>
                  <a:pt x="368" y="46"/>
                </a:lnTo>
                <a:lnTo>
                  <a:pt x="388" y="40"/>
                </a:lnTo>
                <a:lnTo>
                  <a:pt x="407" y="34"/>
                </a:lnTo>
                <a:lnTo>
                  <a:pt x="407" y="34"/>
                </a:lnTo>
                <a:lnTo>
                  <a:pt x="407" y="34"/>
                </a:lnTo>
                <a:lnTo>
                  <a:pt x="407" y="34"/>
                </a:lnTo>
                <a:lnTo>
                  <a:pt x="416" y="38"/>
                </a:lnTo>
                <a:lnTo>
                  <a:pt x="416" y="38"/>
                </a:lnTo>
                <a:lnTo>
                  <a:pt x="411" y="39"/>
                </a:lnTo>
                <a:lnTo>
                  <a:pt x="406" y="40"/>
                </a:lnTo>
                <a:lnTo>
                  <a:pt x="395" y="43"/>
                </a:lnTo>
                <a:lnTo>
                  <a:pt x="395" y="43"/>
                </a:lnTo>
                <a:lnTo>
                  <a:pt x="377" y="46"/>
                </a:lnTo>
                <a:lnTo>
                  <a:pt x="360" y="50"/>
                </a:lnTo>
                <a:lnTo>
                  <a:pt x="360" y="50"/>
                </a:lnTo>
                <a:lnTo>
                  <a:pt x="341" y="55"/>
                </a:lnTo>
                <a:lnTo>
                  <a:pt x="323" y="61"/>
                </a:lnTo>
                <a:lnTo>
                  <a:pt x="305" y="67"/>
                </a:lnTo>
                <a:lnTo>
                  <a:pt x="285" y="72"/>
                </a:lnTo>
                <a:lnTo>
                  <a:pt x="285" y="72"/>
                </a:lnTo>
                <a:lnTo>
                  <a:pt x="273" y="75"/>
                </a:lnTo>
                <a:lnTo>
                  <a:pt x="273" y="75"/>
                </a:lnTo>
                <a:lnTo>
                  <a:pt x="273" y="75"/>
                </a:lnTo>
                <a:lnTo>
                  <a:pt x="273" y="75"/>
                </a:lnTo>
                <a:close/>
                <a:moveTo>
                  <a:pt x="270" y="78"/>
                </a:moveTo>
                <a:lnTo>
                  <a:pt x="270" y="78"/>
                </a:lnTo>
                <a:lnTo>
                  <a:pt x="288" y="74"/>
                </a:lnTo>
                <a:lnTo>
                  <a:pt x="306" y="68"/>
                </a:lnTo>
                <a:lnTo>
                  <a:pt x="341" y="57"/>
                </a:lnTo>
                <a:lnTo>
                  <a:pt x="341" y="57"/>
                </a:lnTo>
                <a:lnTo>
                  <a:pt x="360" y="52"/>
                </a:lnTo>
                <a:lnTo>
                  <a:pt x="380" y="48"/>
                </a:lnTo>
                <a:lnTo>
                  <a:pt x="380" y="48"/>
                </a:lnTo>
                <a:lnTo>
                  <a:pt x="398" y="45"/>
                </a:lnTo>
                <a:lnTo>
                  <a:pt x="407" y="43"/>
                </a:lnTo>
                <a:lnTo>
                  <a:pt x="415" y="40"/>
                </a:lnTo>
                <a:lnTo>
                  <a:pt x="415" y="40"/>
                </a:lnTo>
                <a:lnTo>
                  <a:pt x="405" y="44"/>
                </a:lnTo>
                <a:lnTo>
                  <a:pt x="395" y="47"/>
                </a:lnTo>
                <a:lnTo>
                  <a:pt x="373" y="53"/>
                </a:lnTo>
                <a:lnTo>
                  <a:pt x="373" y="53"/>
                </a:lnTo>
                <a:lnTo>
                  <a:pt x="329" y="65"/>
                </a:lnTo>
                <a:lnTo>
                  <a:pt x="329" y="65"/>
                </a:lnTo>
                <a:lnTo>
                  <a:pt x="294" y="75"/>
                </a:lnTo>
                <a:lnTo>
                  <a:pt x="278" y="80"/>
                </a:lnTo>
                <a:lnTo>
                  <a:pt x="262" y="87"/>
                </a:lnTo>
                <a:lnTo>
                  <a:pt x="262" y="87"/>
                </a:lnTo>
                <a:lnTo>
                  <a:pt x="270" y="78"/>
                </a:lnTo>
                <a:lnTo>
                  <a:pt x="270" y="78"/>
                </a:lnTo>
                <a:close/>
                <a:moveTo>
                  <a:pt x="273" y="84"/>
                </a:moveTo>
                <a:lnTo>
                  <a:pt x="273" y="84"/>
                </a:lnTo>
                <a:lnTo>
                  <a:pt x="293" y="77"/>
                </a:lnTo>
                <a:lnTo>
                  <a:pt x="293" y="77"/>
                </a:lnTo>
                <a:lnTo>
                  <a:pt x="317" y="70"/>
                </a:lnTo>
                <a:lnTo>
                  <a:pt x="340" y="64"/>
                </a:lnTo>
                <a:lnTo>
                  <a:pt x="340" y="64"/>
                </a:lnTo>
                <a:lnTo>
                  <a:pt x="380" y="54"/>
                </a:lnTo>
                <a:lnTo>
                  <a:pt x="401" y="48"/>
                </a:lnTo>
                <a:lnTo>
                  <a:pt x="411" y="44"/>
                </a:lnTo>
                <a:lnTo>
                  <a:pt x="420" y="40"/>
                </a:lnTo>
                <a:lnTo>
                  <a:pt x="420" y="40"/>
                </a:lnTo>
                <a:lnTo>
                  <a:pt x="420" y="39"/>
                </a:lnTo>
                <a:lnTo>
                  <a:pt x="420" y="39"/>
                </a:lnTo>
                <a:lnTo>
                  <a:pt x="433" y="45"/>
                </a:lnTo>
                <a:lnTo>
                  <a:pt x="433" y="45"/>
                </a:lnTo>
                <a:lnTo>
                  <a:pt x="391" y="54"/>
                </a:lnTo>
                <a:lnTo>
                  <a:pt x="349" y="63"/>
                </a:lnTo>
                <a:lnTo>
                  <a:pt x="349" y="63"/>
                </a:lnTo>
                <a:lnTo>
                  <a:pt x="328" y="69"/>
                </a:lnTo>
                <a:lnTo>
                  <a:pt x="308" y="75"/>
                </a:lnTo>
                <a:lnTo>
                  <a:pt x="287" y="82"/>
                </a:lnTo>
                <a:lnTo>
                  <a:pt x="267" y="89"/>
                </a:lnTo>
                <a:lnTo>
                  <a:pt x="267" y="89"/>
                </a:lnTo>
                <a:lnTo>
                  <a:pt x="259" y="90"/>
                </a:lnTo>
                <a:lnTo>
                  <a:pt x="259" y="90"/>
                </a:lnTo>
                <a:lnTo>
                  <a:pt x="273" y="84"/>
                </a:lnTo>
                <a:lnTo>
                  <a:pt x="273" y="84"/>
                </a:lnTo>
                <a:close/>
                <a:moveTo>
                  <a:pt x="256" y="93"/>
                </a:moveTo>
                <a:lnTo>
                  <a:pt x="256" y="93"/>
                </a:lnTo>
                <a:lnTo>
                  <a:pt x="266" y="91"/>
                </a:lnTo>
                <a:lnTo>
                  <a:pt x="276" y="88"/>
                </a:lnTo>
                <a:lnTo>
                  <a:pt x="295" y="81"/>
                </a:lnTo>
                <a:lnTo>
                  <a:pt x="295" y="81"/>
                </a:lnTo>
                <a:lnTo>
                  <a:pt x="320" y="73"/>
                </a:lnTo>
                <a:lnTo>
                  <a:pt x="345" y="66"/>
                </a:lnTo>
                <a:lnTo>
                  <a:pt x="345" y="66"/>
                </a:lnTo>
                <a:lnTo>
                  <a:pt x="371" y="61"/>
                </a:lnTo>
                <a:lnTo>
                  <a:pt x="399" y="55"/>
                </a:lnTo>
                <a:lnTo>
                  <a:pt x="399" y="55"/>
                </a:lnTo>
                <a:lnTo>
                  <a:pt x="427" y="48"/>
                </a:lnTo>
                <a:lnTo>
                  <a:pt x="427" y="48"/>
                </a:lnTo>
                <a:lnTo>
                  <a:pt x="427" y="48"/>
                </a:lnTo>
                <a:lnTo>
                  <a:pt x="427" y="48"/>
                </a:lnTo>
                <a:lnTo>
                  <a:pt x="415" y="54"/>
                </a:lnTo>
                <a:lnTo>
                  <a:pt x="415" y="54"/>
                </a:lnTo>
                <a:lnTo>
                  <a:pt x="391" y="62"/>
                </a:lnTo>
                <a:lnTo>
                  <a:pt x="366" y="69"/>
                </a:lnTo>
                <a:lnTo>
                  <a:pt x="342" y="75"/>
                </a:lnTo>
                <a:lnTo>
                  <a:pt x="318" y="82"/>
                </a:lnTo>
                <a:lnTo>
                  <a:pt x="318" y="82"/>
                </a:lnTo>
                <a:lnTo>
                  <a:pt x="294" y="89"/>
                </a:lnTo>
                <a:lnTo>
                  <a:pt x="270" y="96"/>
                </a:lnTo>
                <a:lnTo>
                  <a:pt x="270" y="96"/>
                </a:lnTo>
                <a:lnTo>
                  <a:pt x="258" y="100"/>
                </a:lnTo>
                <a:lnTo>
                  <a:pt x="246" y="103"/>
                </a:lnTo>
                <a:lnTo>
                  <a:pt x="246" y="103"/>
                </a:lnTo>
                <a:lnTo>
                  <a:pt x="256" y="93"/>
                </a:lnTo>
                <a:lnTo>
                  <a:pt x="256" y="93"/>
                </a:lnTo>
                <a:close/>
                <a:moveTo>
                  <a:pt x="243" y="107"/>
                </a:moveTo>
                <a:lnTo>
                  <a:pt x="243" y="107"/>
                </a:lnTo>
                <a:lnTo>
                  <a:pt x="253" y="103"/>
                </a:lnTo>
                <a:lnTo>
                  <a:pt x="264" y="100"/>
                </a:lnTo>
                <a:lnTo>
                  <a:pt x="285" y="94"/>
                </a:lnTo>
                <a:lnTo>
                  <a:pt x="285" y="94"/>
                </a:lnTo>
                <a:lnTo>
                  <a:pt x="312" y="86"/>
                </a:lnTo>
                <a:lnTo>
                  <a:pt x="338" y="78"/>
                </a:lnTo>
                <a:lnTo>
                  <a:pt x="338" y="78"/>
                </a:lnTo>
                <a:lnTo>
                  <a:pt x="348" y="75"/>
                </a:lnTo>
                <a:lnTo>
                  <a:pt x="348" y="75"/>
                </a:lnTo>
                <a:lnTo>
                  <a:pt x="339" y="78"/>
                </a:lnTo>
                <a:lnTo>
                  <a:pt x="339" y="78"/>
                </a:lnTo>
                <a:lnTo>
                  <a:pt x="286" y="95"/>
                </a:lnTo>
                <a:lnTo>
                  <a:pt x="286" y="95"/>
                </a:lnTo>
                <a:lnTo>
                  <a:pt x="262" y="103"/>
                </a:lnTo>
                <a:lnTo>
                  <a:pt x="262" y="103"/>
                </a:lnTo>
                <a:lnTo>
                  <a:pt x="247" y="108"/>
                </a:lnTo>
                <a:lnTo>
                  <a:pt x="247" y="108"/>
                </a:lnTo>
                <a:lnTo>
                  <a:pt x="240" y="110"/>
                </a:lnTo>
                <a:lnTo>
                  <a:pt x="240" y="110"/>
                </a:lnTo>
                <a:lnTo>
                  <a:pt x="243" y="107"/>
                </a:lnTo>
                <a:lnTo>
                  <a:pt x="243" y="107"/>
                </a:lnTo>
                <a:close/>
                <a:moveTo>
                  <a:pt x="239" y="111"/>
                </a:moveTo>
                <a:lnTo>
                  <a:pt x="239" y="111"/>
                </a:lnTo>
                <a:lnTo>
                  <a:pt x="259" y="107"/>
                </a:lnTo>
                <a:lnTo>
                  <a:pt x="259" y="107"/>
                </a:lnTo>
                <a:lnTo>
                  <a:pt x="246" y="113"/>
                </a:lnTo>
                <a:lnTo>
                  <a:pt x="233" y="118"/>
                </a:lnTo>
                <a:lnTo>
                  <a:pt x="233" y="118"/>
                </a:lnTo>
                <a:lnTo>
                  <a:pt x="239" y="111"/>
                </a:lnTo>
                <a:lnTo>
                  <a:pt x="239" y="111"/>
                </a:lnTo>
                <a:close/>
                <a:moveTo>
                  <a:pt x="230" y="122"/>
                </a:moveTo>
                <a:lnTo>
                  <a:pt x="230" y="122"/>
                </a:lnTo>
                <a:lnTo>
                  <a:pt x="241" y="117"/>
                </a:lnTo>
                <a:lnTo>
                  <a:pt x="253" y="111"/>
                </a:lnTo>
                <a:lnTo>
                  <a:pt x="277" y="104"/>
                </a:lnTo>
                <a:lnTo>
                  <a:pt x="277" y="104"/>
                </a:lnTo>
                <a:lnTo>
                  <a:pt x="339" y="87"/>
                </a:lnTo>
                <a:lnTo>
                  <a:pt x="339" y="87"/>
                </a:lnTo>
                <a:lnTo>
                  <a:pt x="402" y="70"/>
                </a:lnTo>
                <a:lnTo>
                  <a:pt x="402" y="70"/>
                </a:lnTo>
                <a:lnTo>
                  <a:pt x="428" y="64"/>
                </a:lnTo>
                <a:lnTo>
                  <a:pt x="441" y="59"/>
                </a:lnTo>
                <a:lnTo>
                  <a:pt x="453" y="54"/>
                </a:lnTo>
                <a:lnTo>
                  <a:pt x="453" y="54"/>
                </a:lnTo>
                <a:lnTo>
                  <a:pt x="471" y="61"/>
                </a:lnTo>
                <a:lnTo>
                  <a:pt x="471" y="61"/>
                </a:lnTo>
                <a:lnTo>
                  <a:pt x="457" y="66"/>
                </a:lnTo>
                <a:lnTo>
                  <a:pt x="443" y="70"/>
                </a:lnTo>
                <a:lnTo>
                  <a:pt x="415" y="76"/>
                </a:lnTo>
                <a:lnTo>
                  <a:pt x="415" y="76"/>
                </a:lnTo>
                <a:lnTo>
                  <a:pt x="381" y="84"/>
                </a:lnTo>
                <a:lnTo>
                  <a:pt x="348" y="93"/>
                </a:lnTo>
                <a:lnTo>
                  <a:pt x="348" y="93"/>
                </a:lnTo>
                <a:lnTo>
                  <a:pt x="316" y="101"/>
                </a:lnTo>
                <a:lnTo>
                  <a:pt x="284" y="109"/>
                </a:lnTo>
                <a:lnTo>
                  <a:pt x="284" y="109"/>
                </a:lnTo>
                <a:lnTo>
                  <a:pt x="254" y="119"/>
                </a:lnTo>
                <a:lnTo>
                  <a:pt x="254" y="119"/>
                </a:lnTo>
                <a:lnTo>
                  <a:pt x="241" y="121"/>
                </a:lnTo>
                <a:lnTo>
                  <a:pt x="234" y="122"/>
                </a:lnTo>
                <a:lnTo>
                  <a:pt x="228" y="124"/>
                </a:lnTo>
                <a:lnTo>
                  <a:pt x="228" y="124"/>
                </a:lnTo>
                <a:lnTo>
                  <a:pt x="230" y="122"/>
                </a:lnTo>
                <a:lnTo>
                  <a:pt x="230" y="122"/>
                </a:lnTo>
                <a:close/>
                <a:moveTo>
                  <a:pt x="225" y="128"/>
                </a:moveTo>
                <a:lnTo>
                  <a:pt x="225" y="128"/>
                </a:lnTo>
                <a:lnTo>
                  <a:pt x="256" y="121"/>
                </a:lnTo>
                <a:lnTo>
                  <a:pt x="286" y="113"/>
                </a:lnTo>
                <a:lnTo>
                  <a:pt x="318" y="103"/>
                </a:lnTo>
                <a:lnTo>
                  <a:pt x="348" y="95"/>
                </a:lnTo>
                <a:lnTo>
                  <a:pt x="348" y="95"/>
                </a:lnTo>
                <a:lnTo>
                  <a:pt x="379" y="87"/>
                </a:lnTo>
                <a:lnTo>
                  <a:pt x="411" y="79"/>
                </a:lnTo>
                <a:lnTo>
                  <a:pt x="411" y="79"/>
                </a:lnTo>
                <a:lnTo>
                  <a:pt x="442" y="72"/>
                </a:lnTo>
                <a:lnTo>
                  <a:pt x="458" y="68"/>
                </a:lnTo>
                <a:lnTo>
                  <a:pt x="474" y="62"/>
                </a:lnTo>
                <a:lnTo>
                  <a:pt x="474" y="62"/>
                </a:lnTo>
                <a:lnTo>
                  <a:pt x="492" y="70"/>
                </a:lnTo>
                <a:lnTo>
                  <a:pt x="492" y="70"/>
                </a:lnTo>
                <a:lnTo>
                  <a:pt x="484" y="70"/>
                </a:lnTo>
                <a:lnTo>
                  <a:pt x="477" y="71"/>
                </a:lnTo>
                <a:lnTo>
                  <a:pt x="461" y="75"/>
                </a:lnTo>
                <a:lnTo>
                  <a:pt x="433" y="84"/>
                </a:lnTo>
                <a:lnTo>
                  <a:pt x="433" y="84"/>
                </a:lnTo>
                <a:lnTo>
                  <a:pt x="396" y="94"/>
                </a:lnTo>
                <a:lnTo>
                  <a:pt x="358" y="104"/>
                </a:lnTo>
                <a:lnTo>
                  <a:pt x="358" y="104"/>
                </a:lnTo>
                <a:lnTo>
                  <a:pt x="320" y="115"/>
                </a:lnTo>
                <a:lnTo>
                  <a:pt x="282" y="124"/>
                </a:lnTo>
                <a:lnTo>
                  <a:pt x="282" y="124"/>
                </a:lnTo>
                <a:lnTo>
                  <a:pt x="248" y="132"/>
                </a:lnTo>
                <a:lnTo>
                  <a:pt x="213" y="140"/>
                </a:lnTo>
                <a:lnTo>
                  <a:pt x="213" y="140"/>
                </a:lnTo>
                <a:lnTo>
                  <a:pt x="225" y="128"/>
                </a:lnTo>
                <a:lnTo>
                  <a:pt x="225" y="128"/>
                </a:lnTo>
                <a:close/>
                <a:moveTo>
                  <a:pt x="210" y="143"/>
                </a:moveTo>
                <a:lnTo>
                  <a:pt x="210" y="143"/>
                </a:lnTo>
                <a:lnTo>
                  <a:pt x="247" y="134"/>
                </a:lnTo>
                <a:lnTo>
                  <a:pt x="282" y="127"/>
                </a:lnTo>
                <a:lnTo>
                  <a:pt x="282" y="127"/>
                </a:lnTo>
                <a:lnTo>
                  <a:pt x="302" y="122"/>
                </a:lnTo>
                <a:lnTo>
                  <a:pt x="323" y="116"/>
                </a:lnTo>
                <a:lnTo>
                  <a:pt x="363" y="104"/>
                </a:lnTo>
                <a:lnTo>
                  <a:pt x="363" y="104"/>
                </a:lnTo>
                <a:lnTo>
                  <a:pt x="439" y="84"/>
                </a:lnTo>
                <a:lnTo>
                  <a:pt x="439" y="84"/>
                </a:lnTo>
                <a:lnTo>
                  <a:pt x="472" y="75"/>
                </a:lnTo>
                <a:lnTo>
                  <a:pt x="472" y="75"/>
                </a:lnTo>
                <a:lnTo>
                  <a:pt x="481" y="74"/>
                </a:lnTo>
                <a:lnTo>
                  <a:pt x="489" y="73"/>
                </a:lnTo>
                <a:lnTo>
                  <a:pt x="489" y="73"/>
                </a:lnTo>
                <a:lnTo>
                  <a:pt x="478" y="77"/>
                </a:lnTo>
                <a:lnTo>
                  <a:pt x="468" y="81"/>
                </a:lnTo>
                <a:lnTo>
                  <a:pt x="468" y="81"/>
                </a:lnTo>
                <a:lnTo>
                  <a:pt x="451" y="86"/>
                </a:lnTo>
                <a:lnTo>
                  <a:pt x="434" y="90"/>
                </a:lnTo>
                <a:lnTo>
                  <a:pt x="418" y="94"/>
                </a:lnTo>
                <a:lnTo>
                  <a:pt x="402" y="99"/>
                </a:lnTo>
                <a:lnTo>
                  <a:pt x="402" y="99"/>
                </a:lnTo>
                <a:lnTo>
                  <a:pt x="361" y="113"/>
                </a:lnTo>
                <a:lnTo>
                  <a:pt x="321" y="125"/>
                </a:lnTo>
                <a:lnTo>
                  <a:pt x="321" y="125"/>
                </a:lnTo>
                <a:lnTo>
                  <a:pt x="281" y="135"/>
                </a:lnTo>
                <a:lnTo>
                  <a:pt x="242" y="145"/>
                </a:lnTo>
                <a:lnTo>
                  <a:pt x="242" y="145"/>
                </a:lnTo>
                <a:lnTo>
                  <a:pt x="219" y="150"/>
                </a:lnTo>
                <a:lnTo>
                  <a:pt x="208" y="153"/>
                </a:lnTo>
                <a:lnTo>
                  <a:pt x="197" y="157"/>
                </a:lnTo>
                <a:lnTo>
                  <a:pt x="197" y="157"/>
                </a:lnTo>
                <a:lnTo>
                  <a:pt x="210" y="143"/>
                </a:lnTo>
                <a:lnTo>
                  <a:pt x="210" y="143"/>
                </a:lnTo>
                <a:close/>
                <a:moveTo>
                  <a:pt x="194" y="160"/>
                </a:moveTo>
                <a:lnTo>
                  <a:pt x="194" y="160"/>
                </a:lnTo>
                <a:lnTo>
                  <a:pt x="200" y="158"/>
                </a:lnTo>
                <a:lnTo>
                  <a:pt x="207" y="156"/>
                </a:lnTo>
                <a:lnTo>
                  <a:pt x="221" y="153"/>
                </a:lnTo>
                <a:lnTo>
                  <a:pt x="221" y="153"/>
                </a:lnTo>
                <a:lnTo>
                  <a:pt x="263" y="142"/>
                </a:lnTo>
                <a:lnTo>
                  <a:pt x="263" y="142"/>
                </a:lnTo>
                <a:lnTo>
                  <a:pt x="306" y="131"/>
                </a:lnTo>
                <a:lnTo>
                  <a:pt x="327" y="125"/>
                </a:lnTo>
                <a:lnTo>
                  <a:pt x="348" y="119"/>
                </a:lnTo>
                <a:lnTo>
                  <a:pt x="348" y="119"/>
                </a:lnTo>
                <a:lnTo>
                  <a:pt x="388" y="105"/>
                </a:lnTo>
                <a:lnTo>
                  <a:pt x="407" y="99"/>
                </a:lnTo>
                <a:lnTo>
                  <a:pt x="427" y="94"/>
                </a:lnTo>
                <a:lnTo>
                  <a:pt x="427" y="94"/>
                </a:lnTo>
                <a:lnTo>
                  <a:pt x="444" y="90"/>
                </a:lnTo>
                <a:lnTo>
                  <a:pt x="460" y="85"/>
                </a:lnTo>
                <a:lnTo>
                  <a:pt x="478" y="80"/>
                </a:lnTo>
                <a:lnTo>
                  <a:pt x="493" y="73"/>
                </a:lnTo>
                <a:lnTo>
                  <a:pt x="493" y="73"/>
                </a:lnTo>
                <a:lnTo>
                  <a:pt x="494" y="71"/>
                </a:lnTo>
                <a:lnTo>
                  <a:pt x="494" y="71"/>
                </a:lnTo>
                <a:lnTo>
                  <a:pt x="509" y="78"/>
                </a:lnTo>
                <a:lnTo>
                  <a:pt x="509" y="78"/>
                </a:lnTo>
                <a:lnTo>
                  <a:pt x="426" y="99"/>
                </a:lnTo>
                <a:lnTo>
                  <a:pt x="385" y="109"/>
                </a:lnTo>
                <a:lnTo>
                  <a:pt x="343" y="122"/>
                </a:lnTo>
                <a:lnTo>
                  <a:pt x="343" y="122"/>
                </a:lnTo>
                <a:lnTo>
                  <a:pt x="263" y="146"/>
                </a:lnTo>
                <a:lnTo>
                  <a:pt x="263" y="146"/>
                </a:lnTo>
                <a:lnTo>
                  <a:pt x="242" y="152"/>
                </a:lnTo>
                <a:lnTo>
                  <a:pt x="221" y="157"/>
                </a:lnTo>
                <a:lnTo>
                  <a:pt x="221" y="157"/>
                </a:lnTo>
                <a:lnTo>
                  <a:pt x="200" y="163"/>
                </a:lnTo>
                <a:lnTo>
                  <a:pt x="200" y="163"/>
                </a:lnTo>
                <a:lnTo>
                  <a:pt x="195" y="163"/>
                </a:lnTo>
                <a:lnTo>
                  <a:pt x="191" y="164"/>
                </a:lnTo>
                <a:lnTo>
                  <a:pt x="191" y="164"/>
                </a:lnTo>
                <a:lnTo>
                  <a:pt x="194" y="160"/>
                </a:lnTo>
                <a:lnTo>
                  <a:pt x="194" y="160"/>
                </a:lnTo>
                <a:close/>
                <a:moveTo>
                  <a:pt x="189" y="165"/>
                </a:moveTo>
                <a:lnTo>
                  <a:pt x="189" y="165"/>
                </a:lnTo>
                <a:lnTo>
                  <a:pt x="196" y="165"/>
                </a:lnTo>
                <a:lnTo>
                  <a:pt x="204" y="165"/>
                </a:lnTo>
                <a:lnTo>
                  <a:pt x="219" y="161"/>
                </a:lnTo>
                <a:lnTo>
                  <a:pt x="248" y="153"/>
                </a:lnTo>
                <a:lnTo>
                  <a:pt x="248" y="153"/>
                </a:lnTo>
                <a:lnTo>
                  <a:pt x="270" y="147"/>
                </a:lnTo>
                <a:lnTo>
                  <a:pt x="293" y="140"/>
                </a:lnTo>
                <a:lnTo>
                  <a:pt x="338" y="126"/>
                </a:lnTo>
                <a:lnTo>
                  <a:pt x="338" y="126"/>
                </a:lnTo>
                <a:lnTo>
                  <a:pt x="381" y="113"/>
                </a:lnTo>
                <a:lnTo>
                  <a:pt x="425" y="101"/>
                </a:lnTo>
                <a:lnTo>
                  <a:pt x="425" y="101"/>
                </a:lnTo>
                <a:lnTo>
                  <a:pt x="469" y="91"/>
                </a:lnTo>
                <a:lnTo>
                  <a:pt x="469" y="91"/>
                </a:lnTo>
                <a:lnTo>
                  <a:pt x="491" y="85"/>
                </a:lnTo>
                <a:lnTo>
                  <a:pt x="491" y="85"/>
                </a:lnTo>
                <a:lnTo>
                  <a:pt x="493" y="85"/>
                </a:lnTo>
                <a:lnTo>
                  <a:pt x="493" y="85"/>
                </a:lnTo>
                <a:lnTo>
                  <a:pt x="475" y="91"/>
                </a:lnTo>
                <a:lnTo>
                  <a:pt x="455" y="96"/>
                </a:lnTo>
                <a:lnTo>
                  <a:pt x="417" y="104"/>
                </a:lnTo>
                <a:lnTo>
                  <a:pt x="417" y="104"/>
                </a:lnTo>
                <a:lnTo>
                  <a:pt x="394" y="110"/>
                </a:lnTo>
                <a:lnTo>
                  <a:pt x="370" y="118"/>
                </a:lnTo>
                <a:lnTo>
                  <a:pt x="324" y="132"/>
                </a:lnTo>
                <a:lnTo>
                  <a:pt x="324" y="132"/>
                </a:lnTo>
                <a:lnTo>
                  <a:pt x="237" y="158"/>
                </a:lnTo>
                <a:lnTo>
                  <a:pt x="237" y="158"/>
                </a:lnTo>
                <a:lnTo>
                  <a:pt x="205" y="168"/>
                </a:lnTo>
                <a:lnTo>
                  <a:pt x="190" y="173"/>
                </a:lnTo>
                <a:lnTo>
                  <a:pt x="176" y="180"/>
                </a:lnTo>
                <a:lnTo>
                  <a:pt x="176" y="180"/>
                </a:lnTo>
                <a:lnTo>
                  <a:pt x="189" y="165"/>
                </a:lnTo>
                <a:lnTo>
                  <a:pt x="189" y="165"/>
                </a:lnTo>
                <a:close/>
                <a:moveTo>
                  <a:pt x="171" y="186"/>
                </a:moveTo>
                <a:lnTo>
                  <a:pt x="171" y="186"/>
                </a:lnTo>
                <a:lnTo>
                  <a:pt x="172" y="184"/>
                </a:lnTo>
                <a:lnTo>
                  <a:pt x="172" y="184"/>
                </a:lnTo>
                <a:lnTo>
                  <a:pt x="172" y="184"/>
                </a:lnTo>
                <a:lnTo>
                  <a:pt x="172" y="184"/>
                </a:lnTo>
                <a:lnTo>
                  <a:pt x="182" y="179"/>
                </a:lnTo>
                <a:lnTo>
                  <a:pt x="193" y="175"/>
                </a:lnTo>
                <a:lnTo>
                  <a:pt x="193" y="175"/>
                </a:lnTo>
                <a:lnTo>
                  <a:pt x="214" y="167"/>
                </a:lnTo>
                <a:lnTo>
                  <a:pt x="237" y="160"/>
                </a:lnTo>
                <a:lnTo>
                  <a:pt x="237" y="160"/>
                </a:lnTo>
                <a:lnTo>
                  <a:pt x="330" y="133"/>
                </a:lnTo>
                <a:lnTo>
                  <a:pt x="330" y="133"/>
                </a:lnTo>
                <a:lnTo>
                  <a:pt x="376" y="119"/>
                </a:lnTo>
                <a:lnTo>
                  <a:pt x="400" y="111"/>
                </a:lnTo>
                <a:lnTo>
                  <a:pt x="423" y="105"/>
                </a:lnTo>
                <a:lnTo>
                  <a:pt x="423" y="105"/>
                </a:lnTo>
                <a:lnTo>
                  <a:pt x="445" y="100"/>
                </a:lnTo>
                <a:lnTo>
                  <a:pt x="469" y="94"/>
                </a:lnTo>
                <a:lnTo>
                  <a:pt x="491" y="88"/>
                </a:lnTo>
                <a:lnTo>
                  <a:pt x="512" y="80"/>
                </a:lnTo>
                <a:lnTo>
                  <a:pt x="512" y="80"/>
                </a:lnTo>
                <a:lnTo>
                  <a:pt x="538" y="91"/>
                </a:lnTo>
                <a:lnTo>
                  <a:pt x="538" y="91"/>
                </a:lnTo>
                <a:lnTo>
                  <a:pt x="537" y="91"/>
                </a:lnTo>
                <a:lnTo>
                  <a:pt x="537" y="91"/>
                </a:lnTo>
                <a:lnTo>
                  <a:pt x="516" y="96"/>
                </a:lnTo>
                <a:lnTo>
                  <a:pt x="494" y="101"/>
                </a:lnTo>
                <a:lnTo>
                  <a:pt x="449" y="111"/>
                </a:lnTo>
                <a:lnTo>
                  <a:pt x="449" y="111"/>
                </a:lnTo>
                <a:lnTo>
                  <a:pt x="404" y="123"/>
                </a:lnTo>
                <a:lnTo>
                  <a:pt x="357" y="134"/>
                </a:lnTo>
                <a:lnTo>
                  <a:pt x="357" y="134"/>
                </a:lnTo>
                <a:lnTo>
                  <a:pt x="312" y="145"/>
                </a:lnTo>
                <a:lnTo>
                  <a:pt x="267" y="157"/>
                </a:lnTo>
                <a:lnTo>
                  <a:pt x="223" y="169"/>
                </a:lnTo>
                <a:lnTo>
                  <a:pt x="178" y="183"/>
                </a:lnTo>
                <a:lnTo>
                  <a:pt x="178" y="183"/>
                </a:lnTo>
                <a:lnTo>
                  <a:pt x="171" y="186"/>
                </a:lnTo>
                <a:lnTo>
                  <a:pt x="171" y="186"/>
                </a:lnTo>
                <a:lnTo>
                  <a:pt x="171" y="186"/>
                </a:lnTo>
                <a:lnTo>
                  <a:pt x="171" y="186"/>
                </a:lnTo>
                <a:close/>
                <a:moveTo>
                  <a:pt x="169" y="187"/>
                </a:moveTo>
                <a:lnTo>
                  <a:pt x="169" y="187"/>
                </a:lnTo>
                <a:lnTo>
                  <a:pt x="212" y="175"/>
                </a:lnTo>
                <a:lnTo>
                  <a:pt x="234" y="168"/>
                </a:lnTo>
                <a:lnTo>
                  <a:pt x="256" y="162"/>
                </a:lnTo>
                <a:lnTo>
                  <a:pt x="256" y="162"/>
                </a:lnTo>
                <a:lnTo>
                  <a:pt x="352" y="137"/>
                </a:lnTo>
                <a:lnTo>
                  <a:pt x="352" y="137"/>
                </a:lnTo>
                <a:lnTo>
                  <a:pt x="402" y="126"/>
                </a:lnTo>
                <a:lnTo>
                  <a:pt x="450" y="115"/>
                </a:lnTo>
                <a:lnTo>
                  <a:pt x="450" y="115"/>
                </a:lnTo>
                <a:lnTo>
                  <a:pt x="475" y="107"/>
                </a:lnTo>
                <a:lnTo>
                  <a:pt x="499" y="102"/>
                </a:lnTo>
                <a:lnTo>
                  <a:pt x="499" y="102"/>
                </a:lnTo>
                <a:lnTo>
                  <a:pt x="511" y="99"/>
                </a:lnTo>
                <a:lnTo>
                  <a:pt x="511" y="99"/>
                </a:lnTo>
                <a:lnTo>
                  <a:pt x="464" y="113"/>
                </a:lnTo>
                <a:lnTo>
                  <a:pt x="418" y="124"/>
                </a:lnTo>
                <a:lnTo>
                  <a:pt x="370" y="135"/>
                </a:lnTo>
                <a:lnTo>
                  <a:pt x="347" y="141"/>
                </a:lnTo>
                <a:lnTo>
                  <a:pt x="325" y="148"/>
                </a:lnTo>
                <a:lnTo>
                  <a:pt x="325" y="148"/>
                </a:lnTo>
                <a:lnTo>
                  <a:pt x="228" y="179"/>
                </a:lnTo>
                <a:lnTo>
                  <a:pt x="228" y="179"/>
                </a:lnTo>
                <a:lnTo>
                  <a:pt x="204" y="186"/>
                </a:lnTo>
                <a:lnTo>
                  <a:pt x="181" y="194"/>
                </a:lnTo>
                <a:lnTo>
                  <a:pt x="181" y="194"/>
                </a:lnTo>
                <a:lnTo>
                  <a:pt x="169" y="197"/>
                </a:lnTo>
                <a:lnTo>
                  <a:pt x="158" y="200"/>
                </a:lnTo>
                <a:lnTo>
                  <a:pt x="158" y="200"/>
                </a:lnTo>
                <a:lnTo>
                  <a:pt x="169" y="187"/>
                </a:lnTo>
                <a:lnTo>
                  <a:pt x="169" y="187"/>
                </a:lnTo>
                <a:close/>
                <a:moveTo>
                  <a:pt x="155" y="203"/>
                </a:moveTo>
                <a:lnTo>
                  <a:pt x="155" y="203"/>
                </a:lnTo>
                <a:lnTo>
                  <a:pt x="160" y="202"/>
                </a:lnTo>
                <a:lnTo>
                  <a:pt x="160" y="202"/>
                </a:lnTo>
                <a:lnTo>
                  <a:pt x="171" y="198"/>
                </a:lnTo>
                <a:lnTo>
                  <a:pt x="182" y="196"/>
                </a:lnTo>
                <a:lnTo>
                  <a:pt x="182" y="196"/>
                </a:lnTo>
                <a:lnTo>
                  <a:pt x="207" y="188"/>
                </a:lnTo>
                <a:lnTo>
                  <a:pt x="234" y="180"/>
                </a:lnTo>
                <a:lnTo>
                  <a:pt x="234" y="180"/>
                </a:lnTo>
                <a:lnTo>
                  <a:pt x="284" y="163"/>
                </a:lnTo>
                <a:lnTo>
                  <a:pt x="336" y="147"/>
                </a:lnTo>
                <a:lnTo>
                  <a:pt x="336" y="147"/>
                </a:lnTo>
                <a:lnTo>
                  <a:pt x="361" y="140"/>
                </a:lnTo>
                <a:lnTo>
                  <a:pt x="388" y="133"/>
                </a:lnTo>
                <a:lnTo>
                  <a:pt x="438" y="121"/>
                </a:lnTo>
                <a:lnTo>
                  <a:pt x="438" y="121"/>
                </a:lnTo>
                <a:lnTo>
                  <a:pt x="489" y="107"/>
                </a:lnTo>
                <a:lnTo>
                  <a:pt x="514" y="101"/>
                </a:lnTo>
                <a:lnTo>
                  <a:pt x="538" y="93"/>
                </a:lnTo>
                <a:lnTo>
                  <a:pt x="538" y="93"/>
                </a:lnTo>
                <a:lnTo>
                  <a:pt x="538" y="92"/>
                </a:lnTo>
                <a:lnTo>
                  <a:pt x="538" y="91"/>
                </a:lnTo>
                <a:lnTo>
                  <a:pt x="538" y="91"/>
                </a:lnTo>
                <a:lnTo>
                  <a:pt x="555" y="98"/>
                </a:lnTo>
                <a:lnTo>
                  <a:pt x="555" y="98"/>
                </a:lnTo>
                <a:lnTo>
                  <a:pt x="505" y="109"/>
                </a:lnTo>
                <a:lnTo>
                  <a:pt x="455" y="121"/>
                </a:lnTo>
                <a:lnTo>
                  <a:pt x="406" y="133"/>
                </a:lnTo>
                <a:lnTo>
                  <a:pt x="357" y="147"/>
                </a:lnTo>
                <a:lnTo>
                  <a:pt x="357" y="147"/>
                </a:lnTo>
                <a:lnTo>
                  <a:pt x="305" y="162"/>
                </a:lnTo>
                <a:lnTo>
                  <a:pt x="252" y="176"/>
                </a:lnTo>
                <a:lnTo>
                  <a:pt x="252" y="176"/>
                </a:lnTo>
                <a:lnTo>
                  <a:pt x="228" y="183"/>
                </a:lnTo>
                <a:lnTo>
                  <a:pt x="203" y="191"/>
                </a:lnTo>
                <a:lnTo>
                  <a:pt x="178" y="199"/>
                </a:lnTo>
                <a:lnTo>
                  <a:pt x="153" y="205"/>
                </a:lnTo>
                <a:lnTo>
                  <a:pt x="153" y="205"/>
                </a:lnTo>
                <a:lnTo>
                  <a:pt x="153" y="205"/>
                </a:lnTo>
                <a:lnTo>
                  <a:pt x="153" y="205"/>
                </a:lnTo>
                <a:lnTo>
                  <a:pt x="155" y="203"/>
                </a:lnTo>
                <a:lnTo>
                  <a:pt x="155" y="203"/>
                </a:lnTo>
                <a:close/>
                <a:moveTo>
                  <a:pt x="151" y="208"/>
                </a:moveTo>
                <a:lnTo>
                  <a:pt x="151" y="208"/>
                </a:lnTo>
                <a:lnTo>
                  <a:pt x="175" y="202"/>
                </a:lnTo>
                <a:lnTo>
                  <a:pt x="199" y="195"/>
                </a:lnTo>
                <a:lnTo>
                  <a:pt x="224" y="187"/>
                </a:lnTo>
                <a:lnTo>
                  <a:pt x="247" y="179"/>
                </a:lnTo>
                <a:lnTo>
                  <a:pt x="247" y="179"/>
                </a:lnTo>
                <a:lnTo>
                  <a:pt x="302" y="164"/>
                </a:lnTo>
                <a:lnTo>
                  <a:pt x="358" y="149"/>
                </a:lnTo>
                <a:lnTo>
                  <a:pt x="358" y="149"/>
                </a:lnTo>
                <a:lnTo>
                  <a:pt x="412" y="134"/>
                </a:lnTo>
                <a:lnTo>
                  <a:pt x="468" y="121"/>
                </a:lnTo>
                <a:lnTo>
                  <a:pt x="468" y="121"/>
                </a:lnTo>
                <a:lnTo>
                  <a:pt x="521" y="107"/>
                </a:lnTo>
                <a:lnTo>
                  <a:pt x="521" y="107"/>
                </a:lnTo>
                <a:lnTo>
                  <a:pt x="541" y="103"/>
                </a:lnTo>
                <a:lnTo>
                  <a:pt x="541" y="103"/>
                </a:lnTo>
                <a:lnTo>
                  <a:pt x="533" y="106"/>
                </a:lnTo>
                <a:lnTo>
                  <a:pt x="533" y="106"/>
                </a:lnTo>
                <a:lnTo>
                  <a:pt x="508" y="113"/>
                </a:lnTo>
                <a:lnTo>
                  <a:pt x="483" y="119"/>
                </a:lnTo>
                <a:lnTo>
                  <a:pt x="457" y="125"/>
                </a:lnTo>
                <a:lnTo>
                  <a:pt x="432" y="131"/>
                </a:lnTo>
                <a:lnTo>
                  <a:pt x="432" y="131"/>
                </a:lnTo>
                <a:lnTo>
                  <a:pt x="378" y="146"/>
                </a:lnTo>
                <a:lnTo>
                  <a:pt x="325" y="161"/>
                </a:lnTo>
                <a:lnTo>
                  <a:pt x="325" y="161"/>
                </a:lnTo>
                <a:lnTo>
                  <a:pt x="271" y="177"/>
                </a:lnTo>
                <a:lnTo>
                  <a:pt x="245" y="185"/>
                </a:lnTo>
                <a:lnTo>
                  <a:pt x="218" y="195"/>
                </a:lnTo>
                <a:lnTo>
                  <a:pt x="218" y="195"/>
                </a:lnTo>
                <a:lnTo>
                  <a:pt x="192" y="205"/>
                </a:lnTo>
                <a:lnTo>
                  <a:pt x="166" y="216"/>
                </a:lnTo>
                <a:lnTo>
                  <a:pt x="166" y="216"/>
                </a:lnTo>
                <a:lnTo>
                  <a:pt x="150" y="221"/>
                </a:lnTo>
                <a:lnTo>
                  <a:pt x="132" y="227"/>
                </a:lnTo>
                <a:lnTo>
                  <a:pt x="132" y="227"/>
                </a:lnTo>
                <a:lnTo>
                  <a:pt x="151" y="208"/>
                </a:lnTo>
                <a:lnTo>
                  <a:pt x="151" y="208"/>
                </a:lnTo>
                <a:close/>
                <a:moveTo>
                  <a:pt x="131" y="228"/>
                </a:moveTo>
                <a:lnTo>
                  <a:pt x="131" y="228"/>
                </a:lnTo>
                <a:lnTo>
                  <a:pt x="131" y="228"/>
                </a:lnTo>
                <a:lnTo>
                  <a:pt x="131" y="228"/>
                </a:lnTo>
                <a:lnTo>
                  <a:pt x="131" y="228"/>
                </a:lnTo>
                <a:lnTo>
                  <a:pt x="131" y="228"/>
                </a:lnTo>
                <a:lnTo>
                  <a:pt x="131" y="228"/>
                </a:lnTo>
                <a:lnTo>
                  <a:pt x="131" y="228"/>
                </a:lnTo>
                <a:close/>
                <a:moveTo>
                  <a:pt x="128" y="231"/>
                </a:moveTo>
                <a:lnTo>
                  <a:pt x="128" y="231"/>
                </a:lnTo>
                <a:lnTo>
                  <a:pt x="154" y="224"/>
                </a:lnTo>
                <a:lnTo>
                  <a:pt x="179" y="218"/>
                </a:lnTo>
                <a:lnTo>
                  <a:pt x="204" y="211"/>
                </a:lnTo>
                <a:lnTo>
                  <a:pt x="230" y="204"/>
                </a:lnTo>
                <a:lnTo>
                  <a:pt x="230" y="204"/>
                </a:lnTo>
                <a:lnTo>
                  <a:pt x="285" y="185"/>
                </a:lnTo>
                <a:lnTo>
                  <a:pt x="314" y="176"/>
                </a:lnTo>
                <a:lnTo>
                  <a:pt x="342" y="168"/>
                </a:lnTo>
                <a:lnTo>
                  <a:pt x="342" y="168"/>
                </a:lnTo>
                <a:lnTo>
                  <a:pt x="454" y="136"/>
                </a:lnTo>
                <a:lnTo>
                  <a:pt x="568" y="104"/>
                </a:lnTo>
                <a:lnTo>
                  <a:pt x="568" y="104"/>
                </a:lnTo>
                <a:lnTo>
                  <a:pt x="582" y="110"/>
                </a:lnTo>
                <a:lnTo>
                  <a:pt x="582" y="110"/>
                </a:lnTo>
                <a:lnTo>
                  <a:pt x="522" y="125"/>
                </a:lnTo>
                <a:lnTo>
                  <a:pt x="463" y="140"/>
                </a:lnTo>
                <a:lnTo>
                  <a:pt x="404" y="156"/>
                </a:lnTo>
                <a:lnTo>
                  <a:pt x="345" y="173"/>
                </a:lnTo>
                <a:lnTo>
                  <a:pt x="345" y="173"/>
                </a:lnTo>
                <a:lnTo>
                  <a:pt x="229" y="209"/>
                </a:lnTo>
                <a:lnTo>
                  <a:pt x="229" y="209"/>
                </a:lnTo>
                <a:lnTo>
                  <a:pt x="201" y="216"/>
                </a:lnTo>
                <a:lnTo>
                  <a:pt x="174" y="223"/>
                </a:lnTo>
                <a:lnTo>
                  <a:pt x="148" y="231"/>
                </a:lnTo>
                <a:lnTo>
                  <a:pt x="120" y="239"/>
                </a:lnTo>
                <a:lnTo>
                  <a:pt x="120" y="239"/>
                </a:lnTo>
                <a:lnTo>
                  <a:pt x="128" y="231"/>
                </a:lnTo>
                <a:lnTo>
                  <a:pt x="128" y="231"/>
                </a:lnTo>
                <a:close/>
                <a:moveTo>
                  <a:pt x="117" y="243"/>
                </a:moveTo>
                <a:lnTo>
                  <a:pt x="117" y="243"/>
                </a:lnTo>
                <a:lnTo>
                  <a:pt x="144" y="234"/>
                </a:lnTo>
                <a:lnTo>
                  <a:pt x="170" y="227"/>
                </a:lnTo>
                <a:lnTo>
                  <a:pt x="196" y="220"/>
                </a:lnTo>
                <a:lnTo>
                  <a:pt x="224" y="212"/>
                </a:lnTo>
                <a:lnTo>
                  <a:pt x="224" y="212"/>
                </a:lnTo>
                <a:lnTo>
                  <a:pt x="346" y="175"/>
                </a:lnTo>
                <a:lnTo>
                  <a:pt x="346" y="175"/>
                </a:lnTo>
                <a:lnTo>
                  <a:pt x="405" y="158"/>
                </a:lnTo>
                <a:lnTo>
                  <a:pt x="464" y="142"/>
                </a:lnTo>
                <a:lnTo>
                  <a:pt x="524" y="127"/>
                </a:lnTo>
                <a:lnTo>
                  <a:pt x="584" y="113"/>
                </a:lnTo>
                <a:lnTo>
                  <a:pt x="584" y="113"/>
                </a:lnTo>
                <a:lnTo>
                  <a:pt x="585" y="113"/>
                </a:lnTo>
                <a:lnTo>
                  <a:pt x="585" y="113"/>
                </a:lnTo>
                <a:lnTo>
                  <a:pt x="596" y="118"/>
                </a:lnTo>
                <a:lnTo>
                  <a:pt x="596" y="118"/>
                </a:lnTo>
                <a:lnTo>
                  <a:pt x="540" y="129"/>
                </a:lnTo>
                <a:lnTo>
                  <a:pt x="512" y="135"/>
                </a:lnTo>
                <a:lnTo>
                  <a:pt x="485" y="142"/>
                </a:lnTo>
                <a:lnTo>
                  <a:pt x="485" y="142"/>
                </a:lnTo>
                <a:lnTo>
                  <a:pt x="422" y="159"/>
                </a:lnTo>
                <a:lnTo>
                  <a:pt x="358" y="175"/>
                </a:lnTo>
                <a:lnTo>
                  <a:pt x="358" y="175"/>
                </a:lnTo>
                <a:lnTo>
                  <a:pt x="296" y="191"/>
                </a:lnTo>
                <a:lnTo>
                  <a:pt x="236" y="209"/>
                </a:lnTo>
                <a:lnTo>
                  <a:pt x="174" y="228"/>
                </a:lnTo>
                <a:lnTo>
                  <a:pt x="113" y="247"/>
                </a:lnTo>
                <a:lnTo>
                  <a:pt x="113" y="247"/>
                </a:lnTo>
                <a:lnTo>
                  <a:pt x="117" y="243"/>
                </a:lnTo>
                <a:lnTo>
                  <a:pt x="117" y="243"/>
                </a:lnTo>
                <a:close/>
                <a:moveTo>
                  <a:pt x="110" y="250"/>
                </a:moveTo>
                <a:lnTo>
                  <a:pt x="110" y="250"/>
                </a:lnTo>
                <a:lnTo>
                  <a:pt x="174" y="230"/>
                </a:lnTo>
                <a:lnTo>
                  <a:pt x="237" y="211"/>
                </a:lnTo>
                <a:lnTo>
                  <a:pt x="300" y="192"/>
                </a:lnTo>
                <a:lnTo>
                  <a:pt x="364" y="176"/>
                </a:lnTo>
                <a:lnTo>
                  <a:pt x="364" y="176"/>
                </a:lnTo>
                <a:lnTo>
                  <a:pt x="428" y="159"/>
                </a:lnTo>
                <a:lnTo>
                  <a:pt x="491" y="142"/>
                </a:lnTo>
                <a:lnTo>
                  <a:pt x="491" y="142"/>
                </a:lnTo>
                <a:lnTo>
                  <a:pt x="519" y="135"/>
                </a:lnTo>
                <a:lnTo>
                  <a:pt x="534" y="132"/>
                </a:lnTo>
                <a:lnTo>
                  <a:pt x="550" y="129"/>
                </a:lnTo>
                <a:lnTo>
                  <a:pt x="550" y="129"/>
                </a:lnTo>
                <a:lnTo>
                  <a:pt x="580" y="123"/>
                </a:lnTo>
                <a:lnTo>
                  <a:pt x="580" y="123"/>
                </a:lnTo>
                <a:lnTo>
                  <a:pt x="595" y="120"/>
                </a:lnTo>
                <a:lnTo>
                  <a:pt x="595" y="120"/>
                </a:lnTo>
                <a:lnTo>
                  <a:pt x="585" y="123"/>
                </a:lnTo>
                <a:lnTo>
                  <a:pt x="585" y="123"/>
                </a:lnTo>
                <a:lnTo>
                  <a:pt x="571" y="127"/>
                </a:lnTo>
                <a:lnTo>
                  <a:pt x="557" y="131"/>
                </a:lnTo>
                <a:lnTo>
                  <a:pt x="528" y="137"/>
                </a:lnTo>
                <a:lnTo>
                  <a:pt x="528" y="137"/>
                </a:lnTo>
                <a:lnTo>
                  <a:pt x="495" y="145"/>
                </a:lnTo>
                <a:lnTo>
                  <a:pt x="462" y="154"/>
                </a:lnTo>
                <a:lnTo>
                  <a:pt x="462" y="154"/>
                </a:lnTo>
                <a:lnTo>
                  <a:pt x="399" y="171"/>
                </a:lnTo>
                <a:lnTo>
                  <a:pt x="336" y="189"/>
                </a:lnTo>
                <a:lnTo>
                  <a:pt x="336" y="189"/>
                </a:lnTo>
                <a:lnTo>
                  <a:pt x="208" y="228"/>
                </a:lnTo>
                <a:lnTo>
                  <a:pt x="208" y="228"/>
                </a:lnTo>
                <a:lnTo>
                  <a:pt x="148" y="245"/>
                </a:lnTo>
                <a:lnTo>
                  <a:pt x="148" y="245"/>
                </a:lnTo>
                <a:lnTo>
                  <a:pt x="125" y="252"/>
                </a:lnTo>
                <a:lnTo>
                  <a:pt x="113" y="255"/>
                </a:lnTo>
                <a:lnTo>
                  <a:pt x="102" y="259"/>
                </a:lnTo>
                <a:lnTo>
                  <a:pt x="102" y="259"/>
                </a:lnTo>
                <a:lnTo>
                  <a:pt x="110" y="250"/>
                </a:lnTo>
                <a:lnTo>
                  <a:pt x="110" y="250"/>
                </a:lnTo>
                <a:close/>
                <a:moveTo>
                  <a:pt x="98" y="263"/>
                </a:moveTo>
                <a:lnTo>
                  <a:pt x="98" y="263"/>
                </a:lnTo>
                <a:lnTo>
                  <a:pt x="229" y="229"/>
                </a:lnTo>
                <a:lnTo>
                  <a:pt x="294" y="212"/>
                </a:lnTo>
                <a:lnTo>
                  <a:pt x="360" y="195"/>
                </a:lnTo>
                <a:lnTo>
                  <a:pt x="360" y="195"/>
                </a:lnTo>
                <a:lnTo>
                  <a:pt x="426" y="178"/>
                </a:lnTo>
                <a:lnTo>
                  <a:pt x="493" y="161"/>
                </a:lnTo>
                <a:lnTo>
                  <a:pt x="560" y="145"/>
                </a:lnTo>
                <a:lnTo>
                  <a:pt x="593" y="137"/>
                </a:lnTo>
                <a:lnTo>
                  <a:pt x="626" y="131"/>
                </a:lnTo>
                <a:lnTo>
                  <a:pt x="626" y="131"/>
                </a:lnTo>
                <a:lnTo>
                  <a:pt x="637" y="136"/>
                </a:lnTo>
                <a:lnTo>
                  <a:pt x="637" y="136"/>
                </a:lnTo>
                <a:lnTo>
                  <a:pt x="622" y="139"/>
                </a:lnTo>
                <a:lnTo>
                  <a:pt x="608" y="143"/>
                </a:lnTo>
                <a:lnTo>
                  <a:pt x="580" y="151"/>
                </a:lnTo>
                <a:lnTo>
                  <a:pt x="580" y="151"/>
                </a:lnTo>
                <a:lnTo>
                  <a:pt x="562" y="155"/>
                </a:lnTo>
                <a:lnTo>
                  <a:pt x="544" y="158"/>
                </a:lnTo>
                <a:lnTo>
                  <a:pt x="509" y="165"/>
                </a:lnTo>
                <a:lnTo>
                  <a:pt x="509" y="165"/>
                </a:lnTo>
                <a:lnTo>
                  <a:pt x="437" y="180"/>
                </a:lnTo>
                <a:lnTo>
                  <a:pt x="365" y="197"/>
                </a:lnTo>
                <a:lnTo>
                  <a:pt x="365" y="197"/>
                </a:lnTo>
                <a:lnTo>
                  <a:pt x="330" y="205"/>
                </a:lnTo>
                <a:lnTo>
                  <a:pt x="294" y="214"/>
                </a:lnTo>
                <a:lnTo>
                  <a:pt x="224" y="233"/>
                </a:lnTo>
                <a:lnTo>
                  <a:pt x="224" y="233"/>
                </a:lnTo>
                <a:lnTo>
                  <a:pt x="190" y="243"/>
                </a:lnTo>
                <a:lnTo>
                  <a:pt x="156" y="252"/>
                </a:lnTo>
                <a:lnTo>
                  <a:pt x="156" y="252"/>
                </a:lnTo>
                <a:lnTo>
                  <a:pt x="123" y="260"/>
                </a:lnTo>
                <a:lnTo>
                  <a:pt x="108" y="264"/>
                </a:lnTo>
                <a:lnTo>
                  <a:pt x="92" y="269"/>
                </a:lnTo>
                <a:lnTo>
                  <a:pt x="92" y="269"/>
                </a:lnTo>
                <a:lnTo>
                  <a:pt x="98" y="263"/>
                </a:lnTo>
                <a:lnTo>
                  <a:pt x="98" y="263"/>
                </a:lnTo>
                <a:close/>
                <a:moveTo>
                  <a:pt x="89" y="273"/>
                </a:moveTo>
                <a:lnTo>
                  <a:pt x="89" y="273"/>
                </a:lnTo>
                <a:lnTo>
                  <a:pt x="104" y="268"/>
                </a:lnTo>
                <a:lnTo>
                  <a:pt x="119" y="263"/>
                </a:lnTo>
                <a:lnTo>
                  <a:pt x="151" y="256"/>
                </a:lnTo>
                <a:lnTo>
                  <a:pt x="151" y="256"/>
                </a:lnTo>
                <a:lnTo>
                  <a:pt x="185" y="247"/>
                </a:lnTo>
                <a:lnTo>
                  <a:pt x="219" y="237"/>
                </a:lnTo>
                <a:lnTo>
                  <a:pt x="219" y="237"/>
                </a:lnTo>
                <a:lnTo>
                  <a:pt x="289" y="218"/>
                </a:lnTo>
                <a:lnTo>
                  <a:pt x="360" y="200"/>
                </a:lnTo>
                <a:lnTo>
                  <a:pt x="360" y="200"/>
                </a:lnTo>
                <a:lnTo>
                  <a:pt x="396" y="191"/>
                </a:lnTo>
                <a:lnTo>
                  <a:pt x="432" y="183"/>
                </a:lnTo>
                <a:lnTo>
                  <a:pt x="504" y="168"/>
                </a:lnTo>
                <a:lnTo>
                  <a:pt x="504" y="168"/>
                </a:lnTo>
                <a:lnTo>
                  <a:pt x="539" y="161"/>
                </a:lnTo>
                <a:lnTo>
                  <a:pt x="575" y="154"/>
                </a:lnTo>
                <a:lnTo>
                  <a:pt x="575" y="154"/>
                </a:lnTo>
                <a:lnTo>
                  <a:pt x="591" y="150"/>
                </a:lnTo>
                <a:lnTo>
                  <a:pt x="607" y="146"/>
                </a:lnTo>
                <a:lnTo>
                  <a:pt x="622" y="141"/>
                </a:lnTo>
                <a:lnTo>
                  <a:pt x="639" y="138"/>
                </a:lnTo>
                <a:lnTo>
                  <a:pt x="639" y="138"/>
                </a:lnTo>
                <a:lnTo>
                  <a:pt x="640" y="137"/>
                </a:lnTo>
                <a:lnTo>
                  <a:pt x="640" y="137"/>
                </a:lnTo>
                <a:lnTo>
                  <a:pt x="640" y="137"/>
                </a:lnTo>
                <a:lnTo>
                  <a:pt x="640" y="137"/>
                </a:lnTo>
                <a:lnTo>
                  <a:pt x="625" y="151"/>
                </a:lnTo>
                <a:lnTo>
                  <a:pt x="625" y="151"/>
                </a:lnTo>
                <a:lnTo>
                  <a:pt x="593" y="158"/>
                </a:lnTo>
                <a:lnTo>
                  <a:pt x="560" y="165"/>
                </a:lnTo>
                <a:lnTo>
                  <a:pt x="527" y="172"/>
                </a:lnTo>
                <a:lnTo>
                  <a:pt x="495" y="180"/>
                </a:lnTo>
                <a:lnTo>
                  <a:pt x="495" y="180"/>
                </a:lnTo>
                <a:lnTo>
                  <a:pt x="460" y="188"/>
                </a:lnTo>
                <a:lnTo>
                  <a:pt x="426" y="196"/>
                </a:lnTo>
                <a:lnTo>
                  <a:pt x="358" y="211"/>
                </a:lnTo>
                <a:lnTo>
                  <a:pt x="358" y="211"/>
                </a:lnTo>
                <a:lnTo>
                  <a:pt x="290" y="227"/>
                </a:lnTo>
                <a:lnTo>
                  <a:pt x="223" y="244"/>
                </a:lnTo>
                <a:lnTo>
                  <a:pt x="223" y="244"/>
                </a:lnTo>
                <a:lnTo>
                  <a:pt x="153" y="260"/>
                </a:lnTo>
                <a:lnTo>
                  <a:pt x="118" y="269"/>
                </a:lnTo>
                <a:lnTo>
                  <a:pt x="84" y="280"/>
                </a:lnTo>
                <a:lnTo>
                  <a:pt x="84" y="280"/>
                </a:lnTo>
                <a:lnTo>
                  <a:pt x="89" y="273"/>
                </a:lnTo>
                <a:lnTo>
                  <a:pt x="89" y="273"/>
                </a:lnTo>
                <a:close/>
                <a:moveTo>
                  <a:pt x="302" y="482"/>
                </a:moveTo>
                <a:lnTo>
                  <a:pt x="302" y="482"/>
                </a:lnTo>
                <a:lnTo>
                  <a:pt x="289" y="475"/>
                </a:lnTo>
                <a:lnTo>
                  <a:pt x="289" y="475"/>
                </a:lnTo>
                <a:lnTo>
                  <a:pt x="299" y="474"/>
                </a:lnTo>
                <a:lnTo>
                  <a:pt x="309" y="472"/>
                </a:lnTo>
                <a:lnTo>
                  <a:pt x="309" y="472"/>
                </a:lnTo>
                <a:lnTo>
                  <a:pt x="322" y="468"/>
                </a:lnTo>
                <a:lnTo>
                  <a:pt x="322" y="468"/>
                </a:lnTo>
                <a:lnTo>
                  <a:pt x="331" y="466"/>
                </a:lnTo>
                <a:lnTo>
                  <a:pt x="334" y="465"/>
                </a:lnTo>
                <a:lnTo>
                  <a:pt x="335" y="465"/>
                </a:lnTo>
                <a:lnTo>
                  <a:pt x="333" y="466"/>
                </a:lnTo>
                <a:lnTo>
                  <a:pt x="333" y="466"/>
                </a:lnTo>
                <a:lnTo>
                  <a:pt x="317" y="471"/>
                </a:lnTo>
                <a:lnTo>
                  <a:pt x="309" y="475"/>
                </a:lnTo>
                <a:lnTo>
                  <a:pt x="306" y="477"/>
                </a:lnTo>
                <a:lnTo>
                  <a:pt x="302" y="481"/>
                </a:lnTo>
                <a:lnTo>
                  <a:pt x="302" y="481"/>
                </a:lnTo>
                <a:lnTo>
                  <a:pt x="302" y="482"/>
                </a:lnTo>
                <a:lnTo>
                  <a:pt x="302" y="482"/>
                </a:lnTo>
                <a:close/>
                <a:moveTo>
                  <a:pt x="113" y="338"/>
                </a:moveTo>
                <a:lnTo>
                  <a:pt x="113" y="338"/>
                </a:lnTo>
                <a:lnTo>
                  <a:pt x="148" y="329"/>
                </a:lnTo>
                <a:lnTo>
                  <a:pt x="182" y="319"/>
                </a:lnTo>
                <a:lnTo>
                  <a:pt x="182" y="319"/>
                </a:lnTo>
                <a:lnTo>
                  <a:pt x="248" y="300"/>
                </a:lnTo>
                <a:lnTo>
                  <a:pt x="280" y="291"/>
                </a:lnTo>
                <a:lnTo>
                  <a:pt x="314" y="283"/>
                </a:lnTo>
                <a:lnTo>
                  <a:pt x="314" y="283"/>
                </a:lnTo>
                <a:lnTo>
                  <a:pt x="343" y="276"/>
                </a:lnTo>
                <a:lnTo>
                  <a:pt x="343" y="276"/>
                </a:lnTo>
                <a:lnTo>
                  <a:pt x="391" y="264"/>
                </a:lnTo>
                <a:lnTo>
                  <a:pt x="438" y="251"/>
                </a:lnTo>
                <a:lnTo>
                  <a:pt x="438" y="251"/>
                </a:lnTo>
                <a:lnTo>
                  <a:pt x="448" y="249"/>
                </a:lnTo>
                <a:lnTo>
                  <a:pt x="448" y="249"/>
                </a:lnTo>
                <a:lnTo>
                  <a:pt x="481" y="242"/>
                </a:lnTo>
                <a:lnTo>
                  <a:pt x="513" y="233"/>
                </a:lnTo>
                <a:lnTo>
                  <a:pt x="513" y="233"/>
                </a:lnTo>
                <a:lnTo>
                  <a:pt x="539" y="226"/>
                </a:lnTo>
                <a:lnTo>
                  <a:pt x="553" y="223"/>
                </a:lnTo>
                <a:lnTo>
                  <a:pt x="565" y="218"/>
                </a:lnTo>
                <a:lnTo>
                  <a:pt x="565" y="218"/>
                </a:lnTo>
                <a:lnTo>
                  <a:pt x="554" y="230"/>
                </a:lnTo>
                <a:lnTo>
                  <a:pt x="554" y="230"/>
                </a:lnTo>
                <a:lnTo>
                  <a:pt x="539" y="234"/>
                </a:lnTo>
                <a:lnTo>
                  <a:pt x="525" y="238"/>
                </a:lnTo>
                <a:lnTo>
                  <a:pt x="497" y="247"/>
                </a:lnTo>
                <a:lnTo>
                  <a:pt x="497" y="247"/>
                </a:lnTo>
                <a:lnTo>
                  <a:pt x="467" y="254"/>
                </a:lnTo>
                <a:lnTo>
                  <a:pt x="435" y="262"/>
                </a:lnTo>
                <a:lnTo>
                  <a:pt x="435" y="262"/>
                </a:lnTo>
                <a:lnTo>
                  <a:pt x="420" y="266"/>
                </a:lnTo>
                <a:lnTo>
                  <a:pt x="406" y="270"/>
                </a:lnTo>
                <a:lnTo>
                  <a:pt x="391" y="276"/>
                </a:lnTo>
                <a:lnTo>
                  <a:pt x="375" y="280"/>
                </a:lnTo>
                <a:lnTo>
                  <a:pt x="375" y="280"/>
                </a:lnTo>
                <a:lnTo>
                  <a:pt x="309" y="295"/>
                </a:lnTo>
                <a:lnTo>
                  <a:pt x="309" y="295"/>
                </a:lnTo>
                <a:lnTo>
                  <a:pt x="246" y="311"/>
                </a:lnTo>
                <a:lnTo>
                  <a:pt x="184" y="327"/>
                </a:lnTo>
                <a:lnTo>
                  <a:pt x="184" y="327"/>
                </a:lnTo>
                <a:lnTo>
                  <a:pt x="154" y="335"/>
                </a:lnTo>
                <a:lnTo>
                  <a:pt x="137" y="339"/>
                </a:lnTo>
                <a:lnTo>
                  <a:pt x="122" y="342"/>
                </a:lnTo>
                <a:lnTo>
                  <a:pt x="122" y="342"/>
                </a:lnTo>
                <a:lnTo>
                  <a:pt x="90" y="347"/>
                </a:lnTo>
                <a:lnTo>
                  <a:pt x="75" y="350"/>
                </a:lnTo>
                <a:lnTo>
                  <a:pt x="58" y="353"/>
                </a:lnTo>
                <a:lnTo>
                  <a:pt x="58" y="353"/>
                </a:lnTo>
                <a:lnTo>
                  <a:pt x="57" y="354"/>
                </a:lnTo>
                <a:lnTo>
                  <a:pt x="57" y="354"/>
                </a:lnTo>
                <a:lnTo>
                  <a:pt x="58" y="356"/>
                </a:lnTo>
                <a:lnTo>
                  <a:pt x="59" y="356"/>
                </a:lnTo>
                <a:lnTo>
                  <a:pt x="59" y="356"/>
                </a:lnTo>
                <a:lnTo>
                  <a:pt x="88" y="349"/>
                </a:lnTo>
                <a:lnTo>
                  <a:pt x="117" y="344"/>
                </a:lnTo>
                <a:lnTo>
                  <a:pt x="146" y="339"/>
                </a:lnTo>
                <a:lnTo>
                  <a:pt x="174" y="332"/>
                </a:lnTo>
                <a:lnTo>
                  <a:pt x="174" y="332"/>
                </a:lnTo>
                <a:lnTo>
                  <a:pt x="236" y="315"/>
                </a:lnTo>
                <a:lnTo>
                  <a:pt x="297" y="300"/>
                </a:lnTo>
                <a:lnTo>
                  <a:pt x="297" y="300"/>
                </a:lnTo>
                <a:lnTo>
                  <a:pt x="359" y="285"/>
                </a:lnTo>
                <a:lnTo>
                  <a:pt x="391" y="277"/>
                </a:lnTo>
                <a:lnTo>
                  <a:pt x="421" y="268"/>
                </a:lnTo>
                <a:lnTo>
                  <a:pt x="421" y="268"/>
                </a:lnTo>
                <a:lnTo>
                  <a:pt x="435" y="264"/>
                </a:lnTo>
                <a:lnTo>
                  <a:pt x="449" y="261"/>
                </a:lnTo>
                <a:lnTo>
                  <a:pt x="478" y="254"/>
                </a:lnTo>
                <a:lnTo>
                  <a:pt x="478" y="254"/>
                </a:lnTo>
                <a:lnTo>
                  <a:pt x="502" y="248"/>
                </a:lnTo>
                <a:lnTo>
                  <a:pt x="527" y="240"/>
                </a:lnTo>
                <a:lnTo>
                  <a:pt x="527" y="240"/>
                </a:lnTo>
                <a:lnTo>
                  <a:pt x="509" y="247"/>
                </a:lnTo>
                <a:lnTo>
                  <a:pt x="509" y="247"/>
                </a:lnTo>
                <a:lnTo>
                  <a:pt x="477" y="258"/>
                </a:lnTo>
                <a:lnTo>
                  <a:pt x="444" y="267"/>
                </a:lnTo>
                <a:lnTo>
                  <a:pt x="444" y="267"/>
                </a:lnTo>
                <a:lnTo>
                  <a:pt x="379" y="283"/>
                </a:lnTo>
                <a:lnTo>
                  <a:pt x="316" y="298"/>
                </a:lnTo>
                <a:lnTo>
                  <a:pt x="316" y="298"/>
                </a:lnTo>
                <a:lnTo>
                  <a:pt x="252" y="313"/>
                </a:lnTo>
                <a:lnTo>
                  <a:pt x="189" y="329"/>
                </a:lnTo>
                <a:lnTo>
                  <a:pt x="189" y="329"/>
                </a:lnTo>
                <a:lnTo>
                  <a:pt x="127" y="345"/>
                </a:lnTo>
                <a:lnTo>
                  <a:pt x="97" y="354"/>
                </a:lnTo>
                <a:lnTo>
                  <a:pt x="67" y="365"/>
                </a:lnTo>
                <a:lnTo>
                  <a:pt x="67" y="365"/>
                </a:lnTo>
                <a:lnTo>
                  <a:pt x="49" y="356"/>
                </a:lnTo>
                <a:lnTo>
                  <a:pt x="49" y="356"/>
                </a:lnTo>
                <a:lnTo>
                  <a:pt x="65" y="350"/>
                </a:lnTo>
                <a:lnTo>
                  <a:pt x="81" y="345"/>
                </a:lnTo>
                <a:lnTo>
                  <a:pt x="113" y="338"/>
                </a:lnTo>
                <a:lnTo>
                  <a:pt x="113" y="338"/>
                </a:lnTo>
                <a:close/>
                <a:moveTo>
                  <a:pt x="47" y="354"/>
                </a:moveTo>
                <a:lnTo>
                  <a:pt x="47" y="354"/>
                </a:lnTo>
                <a:lnTo>
                  <a:pt x="29" y="344"/>
                </a:lnTo>
                <a:lnTo>
                  <a:pt x="29" y="344"/>
                </a:lnTo>
                <a:lnTo>
                  <a:pt x="41" y="343"/>
                </a:lnTo>
                <a:lnTo>
                  <a:pt x="53" y="340"/>
                </a:lnTo>
                <a:lnTo>
                  <a:pt x="66" y="336"/>
                </a:lnTo>
                <a:lnTo>
                  <a:pt x="78" y="332"/>
                </a:lnTo>
                <a:lnTo>
                  <a:pt x="78" y="332"/>
                </a:lnTo>
                <a:lnTo>
                  <a:pt x="95" y="326"/>
                </a:lnTo>
                <a:lnTo>
                  <a:pt x="112" y="322"/>
                </a:lnTo>
                <a:lnTo>
                  <a:pt x="147" y="314"/>
                </a:lnTo>
                <a:lnTo>
                  <a:pt x="147" y="314"/>
                </a:lnTo>
                <a:lnTo>
                  <a:pt x="209" y="302"/>
                </a:lnTo>
                <a:lnTo>
                  <a:pt x="273" y="291"/>
                </a:lnTo>
                <a:lnTo>
                  <a:pt x="273" y="291"/>
                </a:lnTo>
                <a:lnTo>
                  <a:pt x="225" y="304"/>
                </a:lnTo>
                <a:lnTo>
                  <a:pt x="176" y="318"/>
                </a:lnTo>
                <a:lnTo>
                  <a:pt x="176" y="318"/>
                </a:lnTo>
                <a:lnTo>
                  <a:pt x="112" y="336"/>
                </a:lnTo>
                <a:lnTo>
                  <a:pt x="112" y="336"/>
                </a:lnTo>
                <a:lnTo>
                  <a:pt x="97" y="340"/>
                </a:lnTo>
                <a:lnTo>
                  <a:pt x="82" y="343"/>
                </a:lnTo>
                <a:lnTo>
                  <a:pt x="67" y="347"/>
                </a:lnTo>
                <a:lnTo>
                  <a:pt x="51" y="352"/>
                </a:lnTo>
                <a:lnTo>
                  <a:pt x="51" y="352"/>
                </a:lnTo>
                <a:lnTo>
                  <a:pt x="47" y="354"/>
                </a:lnTo>
                <a:lnTo>
                  <a:pt x="47" y="354"/>
                </a:lnTo>
                <a:close/>
                <a:moveTo>
                  <a:pt x="415" y="347"/>
                </a:moveTo>
                <a:lnTo>
                  <a:pt x="415" y="347"/>
                </a:lnTo>
                <a:lnTo>
                  <a:pt x="399" y="351"/>
                </a:lnTo>
                <a:lnTo>
                  <a:pt x="399" y="351"/>
                </a:lnTo>
                <a:lnTo>
                  <a:pt x="382" y="356"/>
                </a:lnTo>
                <a:lnTo>
                  <a:pt x="382" y="356"/>
                </a:lnTo>
                <a:lnTo>
                  <a:pt x="306" y="375"/>
                </a:lnTo>
                <a:lnTo>
                  <a:pt x="306" y="375"/>
                </a:lnTo>
                <a:lnTo>
                  <a:pt x="265" y="385"/>
                </a:lnTo>
                <a:lnTo>
                  <a:pt x="225" y="394"/>
                </a:lnTo>
                <a:lnTo>
                  <a:pt x="225" y="394"/>
                </a:lnTo>
                <a:lnTo>
                  <a:pt x="206" y="398"/>
                </a:lnTo>
                <a:lnTo>
                  <a:pt x="188" y="403"/>
                </a:lnTo>
                <a:lnTo>
                  <a:pt x="188" y="403"/>
                </a:lnTo>
                <a:lnTo>
                  <a:pt x="167" y="407"/>
                </a:lnTo>
                <a:lnTo>
                  <a:pt x="167" y="407"/>
                </a:lnTo>
                <a:lnTo>
                  <a:pt x="162" y="408"/>
                </a:lnTo>
                <a:lnTo>
                  <a:pt x="165" y="407"/>
                </a:lnTo>
                <a:lnTo>
                  <a:pt x="176" y="404"/>
                </a:lnTo>
                <a:lnTo>
                  <a:pt x="176" y="404"/>
                </a:lnTo>
                <a:lnTo>
                  <a:pt x="215" y="393"/>
                </a:lnTo>
                <a:lnTo>
                  <a:pt x="255" y="382"/>
                </a:lnTo>
                <a:lnTo>
                  <a:pt x="334" y="360"/>
                </a:lnTo>
                <a:lnTo>
                  <a:pt x="334" y="360"/>
                </a:lnTo>
                <a:lnTo>
                  <a:pt x="374" y="348"/>
                </a:lnTo>
                <a:lnTo>
                  <a:pt x="395" y="342"/>
                </a:lnTo>
                <a:lnTo>
                  <a:pt x="414" y="336"/>
                </a:lnTo>
                <a:lnTo>
                  <a:pt x="414" y="336"/>
                </a:lnTo>
                <a:lnTo>
                  <a:pt x="444" y="327"/>
                </a:lnTo>
                <a:lnTo>
                  <a:pt x="458" y="322"/>
                </a:lnTo>
                <a:lnTo>
                  <a:pt x="473" y="317"/>
                </a:lnTo>
                <a:lnTo>
                  <a:pt x="473" y="317"/>
                </a:lnTo>
                <a:lnTo>
                  <a:pt x="475" y="316"/>
                </a:lnTo>
                <a:lnTo>
                  <a:pt x="475" y="316"/>
                </a:lnTo>
                <a:lnTo>
                  <a:pt x="459" y="334"/>
                </a:lnTo>
                <a:lnTo>
                  <a:pt x="459" y="334"/>
                </a:lnTo>
                <a:lnTo>
                  <a:pt x="415" y="347"/>
                </a:lnTo>
                <a:lnTo>
                  <a:pt x="415" y="347"/>
                </a:lnTo>
                <a:close/>
                <a:moveTo>
                  <a:pt x="454" y="338"/>
                </a:moveTo>
                <a:lnTo>
                  <a:pt x="454" y="338"/>
                </a:lnTo>
                <a:lnTo>
                  <a:pt x="432" y="364"/>
                </a:lnTo>
                <a:lnTo>
                  <a:pt x="432" y="364"/>
                </a:lnTo>
                <a:lnTo>
                  <a:pt x="430" y="365"/>
                </a:lnTo>
                <a:lnTo>
                  <a:pt x="430" y="365"/>
                </a:lnTo>
                <a:lnTo>
                  <a:pt x="428" y="364"/>
                </a:lnTo>
                <a:lnTo>
                  <a:pt x="426" y="365"/>
                </a:lnTo>
                <a:lnTo>
                  <a:pt x="422" y="368"/>
                </a:lnTo>
                <a:lnTo>
                  <a:pt x="422" y="368"/>
                </a:lnTo>
                <a:lnTo>
                  <a:pt x="401" y="375"/>
                </a:lnTo>
                <a:lnTo>
                  <a:pt x="378" y="381"/>
                </a:lnTo>
                <a:lnTo>
                  <a:pt x="378" y="381"/>
                </a:lnTo>
                <a:lnTo>
                  <a:pt x="376" y="381"/>
                </a:lnTo>
                <a:lnTo>
                  <a:pt x="376" y="381"/>
                </a:lnTo>
                <a:lnTo>
                  <a:pt x="369" y="383"/>
                </a:lnTo>
                <a:lnTo>
                  <a:pt x="369" y="383"/>
                </a:lnTo>
                <a:lnTo>
                  <a:pt x="338" y="390"/>
                </a:lnTo>
                <a:lnTo>
                  <a:pt x="307" y="397"/>
                </a:lnTo>
                <a:lnTo>
                  <a:pt x="307" y="397"/>
                </a:lnTo>
                <a:lnTo>
                  <a:pt x="271" y="403"/>
                </a:lnTo>
                <a:lnTo>
                  <a:pt x="236" y="409"/>
                </a:lnTo>
                <a:lnTo>
                  <a:pt x="236" y="409"/>
                </a:lnTo>
                <a:lnTo>
                  <a:pt x="202" y="415"/>
                </a:lnTo>
                <a:lnTo>
                  <a:pt x="202" y="415"/>
                </a:lnTo>
                <a:lnTo>
                  <a:pt x="197" y="416"/>
                </a:lnTo>
                <a:lnTo>
                  <a:pt x="197" y="416"/>
                </a:lnTo>
                <a:lnTo>
                  <a:pt x="261" y="396"/>
                </a:lnTo>
                <a:lnTo>
                  <a:pt x="325" y="377"/>
                </a:lnTo>
                <a:lnTo>
                  <a:pt x="325" y="377"/>
                </a:lnTo>
                <a:lnTo>
                  <a:pt x="381" y="359"/>
                </a:lnTo>
                <a:lnTo>
                  <a:pt x="381" y="359"/>
                </a:lnTo>
                <a:lnTo>
                  <a:pt x="421" y="347"/>
                </a:lnTo>
                <a:lnTo>
                  <a:pt x="421" y="347"/>
                </a:lnTo>
                <a:lnTo>
                  <a:pt x="451" y="338"/>
                </a:lnTo>
                <a:lnTo>
                  <a:pt x="451" y="338"/>
                </a:lnTo>
                <a:lnTo>
                  <a:pt x="454" y="338"/>
                </a:lnTo>
                <a:lnTo>
                  <a:pt x="454" y="338"/>
                </a:lnTo>
                <a:close/>
                <a:moveTo>
                  <a:pt x="291" y="359"/>
                </a:moveTo>
                <a:lnTo>
                  <a:pt x="291" y="359"/>
                </a:lnTo>
                <a:lnTo>
                  <a:pt x="255" y="367"/>
                </a:lnTo>
                <a:lnTo>
                  <a:pt x="218" y="375"/>
                </a:lnTo>
                <a:lnTo>
                  <a:pt x="218" y="375"/>
                </a:lnTo>
                <a:lnTo>
                  <a:pt x="259" y="362"/>
                </a:lnTo>
                <a:lnTo>
                  <a:pt x="259" y="362"/>
                </a:lnTo>
                <a:lnTo>
                  <a:pt x="325" y="341"/>
                </a:lnTo>
                <a:lnTo>
                  <a:pt x="358" y="332"/>
                </a:lnTo>
                <a:lnTo>
                  <a:pt x="392" y="324"/>
                </a:lnTo>
                <a:lnTo>
                  <a:pt x="392" y="324"/>
                </a:lnTo>
                <a:lnTo>
                  <a:pt x="423" y="316"/>
                </a:lnTo>
                <a:lnTo>
                  <a:pt x="454" y="307"/>
                </a:lnTo>
                <a:lnTo>
                  <a:pt x="454" y="307"/>
                </a:lnTo>
                <a:lnTo>
                  <a:pt x="482" y="297"/>
                </a:lnTo>
                <a:lnTo>
                  <a:pt x="482" y="297"/>
                </a:lnTo>
                <a:lnTo>
                  <a:pt x="490" y="295"/>
                </a:lnTo>
                <a:lnTo>
                  <a:pt x="490" y="295"/>
                </a:lnTo>
                <a:lnTo>
                  <a:pt x="493" y="295"/>
                </a:lnTo>
                <a:lnTo>
                  <a:pt x="494" y="294"/>
                </a:lnTo>
                <a:lnTo>
                  <a:pt x="494" y="294"/>
                </a:lnTo>
                <a:lnTo>
                  <a:pt x="496" y="293"/>
                </a:lnTo>
                <a:lnTo>
                  <a:pt x="496" y="293"/>
                </a:lnTo>
                <a:lnTo>
                  <a:pt x="480" y="311"/>
                </a:lnTo>
                <a:lnTo>
                  <a:pt x="480" y="311"/>
                </a:lnTo>
                <a:lnTo>
                  <a:pt x="456" y="319"/>
                </a:lnTo>
                <a:lnTo>
                  <a:pt x="434" y="327"/>
                </a:lnTo>
                <a:lnTo>
                  <a:pt x="411" y="333"/>
                </a:lnTo>
                <a:lnTo>
                  <a:pt x="387" y="338"/>
                </a:lnTo>
                <a:lnTo>
                  <a:pt x="339" y="348"/>
                </a:lnTo>
                <a:lnTo>
                  <a:pt x="291" y="359"/>
                </a:lnTo>
                <a:lnTo>
                  <a:pt x="291" y="359"/>
                </a:lnTo>
                <a:close/>
                <a:moveTo>
                  <a:pt x="480" y="295"/>
                </a:moveTo>
                <a:lnTo>
                  <a:pt x="480" y="295"/>
                </a:lnTo>
                <a:lnTo>
                  <a:pt x="472" y="297"/>
                </a:lnTo>
                <a:lnTo>
                  <a:pt x="472" y="297"/>
                </a:lnTo>
                <a:lnTo>
                  <a:pt x="437" y="305"/>
                </a:lnTo>
                <a:lnTo>
                  <a:pt x="404" y="311"/>
                </a:lnTo>
                <a:lnTo>
                  <a:pt x="369" y="318"/>
                </a:lnTo>
                <a:lnTo>
                  <a:pt x="335" y="326"/>
                </a:lnTo>
                <a:lnTo>
                  <a:pt x="335" y="326"/>
                </a:lnTo>
                <a:lnTo>
                  <a:pt x="301" y="334"/>
                </a:lnTo>
                <a:lnTo>
                  <a:pt x="268" y="344"/>
                </a:lnTo>
                <a:lnTo>
                  <a:pt x="200" y="365"/>
                </a:lnTo>
                <a:lnTo>
                  <a:pt x="200" y="365"/>
                </a:lnTo>
                <a:lnTo>
                  <a:pt x="179" y="370"/>
                </a:lnTo>
                <a:lnTo>
                  <a:pt x="157" y="374"/>
                </a:lnTo>
                <a:lnTo>
                  <a:pt x="157" y="374"/>
                </a:lnTo>
                <a:lnTo>
                  <a:pt x="221" y="353"/>
                </a:lnTo>
                <a:lnTo>
                  <a:pt x="287" y="334"/>
                </a:lnTo>
                <a:lnTo>
                  <a:pt x="287" y="334"/>
                </a:lnTo>
                <a:lnTo>
                  <a:pt x="321" y="325"/>
                </a:lnTo>
                <a:lnTo>
                  <a:pt x="355" y="318"/>
                </a:lnTo>
                <a:lnTo>
                  <a:pt x="390" y="311"/>
                </a:lnTo>
                <a:lnTo>
                  <a:pt x="423" y="303"/>
                </a:lnTo>
                <a:lnTo>
                  <a:pt x="423" y="303"/>
                </a:lnTo>
                <a:lnTo>
                  <a:pt x="461" y="294"/>
                </a:lnTo>
                <a:lnTo>
                  <a:pt x="500" y="284"/>
                </a:lnTo>
                <a:lnTo>
                  <a:pt x="500" y="284"/>
                </a:lnTo>
                <a:lnTo>
                  <a:pt x="503" y="284"/>
                </a:lnTo>
                <a:lnTo>
                  <a:pt x="504" y="282"/>
                </a:lnTo>
                <a:lnTo>
                  <a:pt x="504" y="282"/>
                </a:lnTo>
                <a:lnTo>
                  <a:pt x="507" y="282"/>
                </a:lnTo>
                <a:lnTo>
                  <a:pt x="507" y="282"/>
                </a:lnTo>
                <a:lnTo>
                  <a:pt x="499" y="290"/>
                </a:lnTo>
                <a:lnTo>
                  <a:pt x="499" y="290"/>
                </a:lnTo>
                <a:lnTo>
                  <a:pt x="498" y="290"/>
                </a:lnTo>
                <a:lnTo>
                  <a:pt x="498" y="290"/>
                </a:lnTo>
                <a:lnTo>
                  <a:pt x="480" y="295"/>
                </a:lnTo>
                <a:lnTo>
                  <a:pt x="480" y="295"/>
                </a:lnTo>
                <a:close/>
                <a:moveTo>
                  <a:pt x="373" y="308"/>
                </a:moveTo>
                <a:lnTo>
                  <a:pt x="373" y="308"/>
                </a:lnTo>
                <a:lnTo>
                  <a:pt x="340" y="315"/>
                </a:lnTo>
                <a:lnTo>
                  <a:pt x="306" y="322"/>
                </a:lnTo>
                <a:lnTo>
                  <a:pt x="272" y="331"/>
                </a:lnTo>
                <a:lnTo>
                  <a:pt x="239" y="340"/>
                </a:lnTo>
                <a:lnTo>
                  <a:pt x="239" y="340"/>
                </a:lnTo>
                <a:lnTo>
                  <a:pt x="173" y="359"/>
                </a:lnTo>
                <a:lnTo>
                  <a:pt x="139" y="367"/>
                </a:lnTo>
                <a:lnTo>
                  <a:pt x="105" y="374"/>
                </a:lnTo>
                <a:lnTo>
                  <a:pt x="105" y="374"/>
                </a:lnTo>
                <a:lnTo>
                  <a:pt x="100" y="374"/>
                </a:lnTo>
                <a:lnTo>
                  <a:pt x="100" y="374"/>
                </a:lnTo>
                <a:lnTo>
                  <a:pt x="99" y="374"/>
                </a:lnTo>
                <a:lnTo>
                  <a:pt x="99" y="374"/>
                </a:lnTo>
                <a:lnTo>
                  <a:pt x="105" y="372"/>
                </a:lnTo>
                <a:lnTo>
                  <a:pt x="105" y="372"/>
                </a:lnTo>
                <a:lnTo>
                  <a:pt x="136" y="362"/>
                </a:lnTo>
                <a:lnTo>
                  <a:pt x="136" y="362"/>
                </a:lnTo>
                <a:lnTo>
                  <a:pt x="154" y="357"/>
                </a:lnTo>
                <a:lnTo>
                  <a:pt x="172" y="351"/>
                </a:lnTo>
                <a:lnTo>
                  <a:pt x="208" y="343"/>
                </a:lnTo>
                <a:lnTo>
                  <a:pt x="208" y="343"/>
                </a:lnTo>
                <a:lnTo>
                  <a:pt x="275" y="324"/>
                </a:lnTo>
                <a:lnTo>
                  <a:pt x="309" y="316"/>
                </a:lnTo>
                <a:lnTo>
                  <a:pt x="342" y="308"/>
                </a:lnTo>
                <a:lnTo>
                  <a:pt x="342" y="308"/>
                </a:lnTo>
                <a:lnTo>
                  <a:pt x="412" y="294"/>
                </a:lnTo>
                <a:lnTo>
                  <a:pt x="445" y="285"/>
                </a:lnTo>
                <a:lnTo>
                  <a:pt x="480" y="276"/>
                </a:lnTo>
                <a:lnTo>
                  <a:pt x="480" y="276"/>
                </a:lnTo>
                <a:lnTo>
                  <a:pt x="510" y="263"/>
                </a:lnTo>
                <a:lnTo>
                  <a:pt x="510" y="263"/>
                </a:lnTo>
                <a:lnTo>
                  <a:pt x="512" y="263"/>
                </a:lnTo>
                <a:lnTo>
                  <a:pt x="512" y="263"/>
                </a:lnTo>
                <a:lnTo>
                  <a:pt x="527" y="258"/>
                </a:lnTo>
                <a:lnTo>
                  <a:pt x="527" y="258"/>
                </a:lnTo>
                <a:lnTo>
                  <a:pt x="509" y="279"/>
                </a:lnTo>
                <a:lnTo>
                  <a:pt x="509" y="279"/>
                </a:lnTo>
                <a:lnTo>
                  <a:pt x="509" y="279"/>
                </a:lnTo>
                <a:lnTo>
                  <a:pt x="509" y="279"/>
                </a:lnTo>
                <a:lnTo>
                  <a:pt x="476" y="287"/>
                </a:lnTo>
                <a:lnTo>
                  <a:pt x="442" y="295"/>
                </a:lnTo>
                <a:lnTo>
                  <a:pt x="373" y="308"/>
                </a:lnTo>
                <a:lnTo>
                  <a:pt x="373" y="308"/>
                </a:lnTo>
                <a:close/>
                <a:moveTo>
                  <a:pt x="318" y="311"/>
                </a:moveTo>
                <a:lnTo>
                  <a:pt x="318" y="311"/>
                </a:lnTo>
                <a:lnTo>
                  <a:pt x="365" y="299"/>
                </a:lnTo>
                <a:lnTo>
                  <a:pt x="390" y="293"/>
                </a:lnTo>
                <a:lnTo>
                  <a:pt x="413" y="289"/>
                </a:lnTo>
                <a:lnTo>
                  <a:pt x="413" y="289"/>
                </a:lnTo>
                <a:lnTo>
                  <a:pt x="435" y="285"/>
                </a:lnTo>
                <a:lnTo>
                  <a:pt x="456" y="280"/>
                </a:lnTo>
                <a:lnTo>
                  <a:pt x="456" y="280"/>
                </a:lnTo>
                <a:lnTo>
                  <a:pt x="425" y="288"/>
                </a:lnTo>
                <a:lnTo>
                  <a:pt x="425" y="288"/>
                </a:lnTo>
                <a:lnTo>
                  <a:pt x="371" y="300"/>
                </a:lnTo>
                <a:lnTo>
                  <a:pt x="318" y="311"/>
                </a:lnTo>
                <a:lnTo>
                  <a:pt x="318" y="311"/>
                </a:lnTo>
                <a:close/>
                <a:moveTo>
                  <a:pt x="516" y="259"/>
                </a:moveTo>
                <a:lnTo>
                  <a:pt x="516" y="259"/>
                </a:lnTo>
                <a:lnTo>
                  <a:pt x="513" y="260"/>
                </a:lnTo>
                <a:lnTo>
                  <a:pt x="513" y="260"/>
                </a:lnTo>
                <a:lnTo>
                  <a:pt x="480" y="270"/>
                </a:lnTo>
                <a:lnTo>
                  <a:pt x="462" y="276"/>
                </a:lnTo>
                <a:lnTo>
                  <a:pt x="444" y="281"/>
                </a:lnTo>
                <a:lnTo>
                  <a:pt x="444" y="281"/>
                </a:lnTo>
                <a:lnTo>
                  <a:pt x="375" y="295"/>
                </a:lnTo>
                <a:lnTo>
                  <a:pt x="308" y="311"/>
                </a:lnTo>
                <a:lnTo>
                  <a:pt x="308" y="311"/>
                </a:lnTo>
                <a:lnTo>
                  <a:pt x="264" y="322"/>
                </a:lnTo>
                <a:lnTo>
                  <a:pt x="220" y="333"/>
                </a:lnTo>
                <a:lnTo>
                  <a:pt x="220" y="333"/>
                </a:lnTo>
                <a:lnTo>
                  <a:pt x="198" y="339"/>
                </a:lnTo>
                <a:lnTo>
                  <a:pt x="175" y="344"/>
                </a:lnTo>
                <a:lnTo>
                  <a:pt x="129" y="353"/>
                </a:lnTo>
                <a:lnTo>
                  <a:pt x="129" y="353"/>
                </a:lnTo>
                <a:lnTo>
                  <a:pt x="87" y="363"/>
                </a:lnTo>
                <a:lnTo>
                  <a:pt x="87" y="363"/>
                </a:lnTo>
                <a:lnTo>
                  <a:pt x="75" y="366"/>
                </a:lnTo>
                <a:lnTo>
                  <a:pt x="72" y="366"/>
                </a:lnTo>
                <a:lnTo>
                  <a:pt x="76" y="364"/>
                </a:lnTo>
                <a:lnTo>
                  <a:pt x="76" y="364"/>
                </a:lnTo>
                <a:lnTo>
                  <a:pt x="97" y="357"/>
                </a:lnTo>
                <a:lnTo>
                  <a:pt x="97" y="357"/>
                </a:lnTo>
                <a:lnTo>
                  <a:pt x="144" y="343"/>
                </a:lnTo>
                <a:lnTo>
                  <a:pt x="189" y="331"/>
                </a:lnTo>
                <a:lnTo>
                  <a:pt x="189" y="331"/>
                </a:lnTo>
                <a:lnTo>
                  <a:pt x="235" y="319"/>
                </a:lnTo>
                <a:lnTo>
                  <a:pt x="280" y="309"/>
                </a:lnTo>
                <a:lnTo>
                  <a:pt x="372" y="287"/>
                </a:lnTo>
                <a:lnTo>
                  <a:pt x="372" y="287"/>
                </a:lnTo>
                <a:lnTo>
                  <a:pt x="420" y="276"/>
                </a:lnTo>
                <a:lnTo>
                  <a:pt x="467" y="263"/>
                </a:lnTo>
                <a:lnTo>
                  <a:pt x="467" y="263"/>
                </a:lnTo>
                <a:lnTo>
                  <a:pt x="488" y="257"/>
                </a:lnTo>
                <a:lnTo>
                  <a:pt x="509" y="249"/>
                </a:lnTo>
                <a:lnTo>
                  <a:pt x="550" y="234"/>
                </a:lnTo>
                <a:lnTo>
                  <a:pt x="550" y="234"/>
                </a:lnTo>
                <a:lnTo>
                  <a:pt x="530" y="255"/>
                </a:lnTo>
                <a:lnTo>
                  <a:pt x="530" y="255"/>
                </a:lnTo>
                <a:lnTo>
                  <a:pt x="529" y="255"/>
                </a:lnTo>
                <a:lnTo>
                  <a:pt x="529" y="255"/>
                </a:lnTo>
                <a:lnTo>
                  <a:pt x="516" y="259"/>
                </a:lnTo>
                <a:lnTo>
                  <a:pt x="516" y="259"/>
                </a:lnTo>
                <a:close/>
                <a:moveTo>
                  <a:pt x="261" y="325"/>
                </a:moveTo>
                <a:lnTo>
                  <a:pt x="261" y="325"/>
                </a:lnTo>
                <a:lnTo>
                  <a:pt x="229" y="334"/>
                </a:lnTo>
                <a:lnTo>
                  <a:pt x="196" y="343"/>
                </a:lnTo>
                <a:lnTo>
                  <a:pt x="196" y="343"/>
                </a:lnTo>
                <a:lnTo>
                  <a:pt x="146" y="358"/>
                </a:lnTo>
                <a:lnTo>
                  <a:pt x="95" y="373"/>
                </a:lnTo>
                <a:lnTo>
                  <a:pt x="95" y="373"/>
                </a:lnTo>
                <a:lnTo>
                  <a:pt x="92" y="373"/>
                </a:lnTo>
                <a:lnTo>
                  <a:pt x="90" y="375"/>
                </a:lnTo>
                <a:lnTo>
                  <a:pt x="90" y="375"/>
                </a:lnTo>
                <a:lnTo>
                  <a:pt x="88" y="375"/>
                </a:lnTo>
                <a:lnTo>
                  <a:pt x="88" y="375"/>
                </a:lnTo>
                <a:lnTo>
                  <a:pt x="71" y="367"/>
                </a:lnTo>
                <a:lnTo>
                  <a:pt x="71" y="367"/>
                </a:lnTo>
                <a:lnTo>
                  <a:pt x="95" y="364"/>
                </a:lnTo>
                <a:lnTo>
                  <a:pt x="119" y="360"/>
                </a:lnTo>
                <a:lnTo>
                  <a:pt x="144" y="354"/>
                </a:lnTo>
                <a:lnTo>
                  <a:pt x="167" y="349"/>
                </a:lnTo>
                <a:lnTo>
                  <a:pt x="214" y="337"/>
                </a:lnTo>
                <a:lnTo>
                  <a:pt x="261" y="325"/>
                </a:lnTo>
                <a:lnTo>
                  <a:pt x="261" y="325"/>
                </a:lnTo>
                <a:close/>
                <a:moveTo>
                  <a:pt x="180" y="358"/>
                </a:moveTo>
                <a:lnTo>
                  <a:pt x="180" y="358"/>
                </a:lnTo>
                <a:lnTo>
                  <a:pt x="232" y="344"/>
                </a:lnTo>
                <a:lnTo>
                  <a:pt x="283" y="330"/>
                </a:lnTo>
                <a:lnTo>
                  <a:pt x="283" y="330"/>
                </a:lnTo>
                <a:lnTo>
                  <a:pt x="323" y="320"/>
                </a:lnTo>
                <a:lnTo>
                  <a:pt x="363" y="311"/>
                </a:lnTo>
                <a:lnTo>
                  <a:pt x="444" y="296"/>
                </a:lnTo>
                <a:lnTo>
                  <a:pt x="444" y="296"/>
                </a:lnTo>
                <a:lnTo>
                  <a:pt x="423" y="301"/>
                </a:lnTo>
                <a:lnTo>
                  <a:pt x="423" y="301"/>
                </a:lnTo>
                <a:lnTo>
                  <a:pt x="397" y="307"/>
                </a:lnTo>
                <a:lnTo>
                  <a:pt x="371" y="312"/>
                </a:lnTo>
                <a:lnTo>
                  <a:pt x="345" y="317"/>
                </a:lnTo>
                <a:lnTo>
                  <a:pt x="320" y="323"/>
                </a:lnTo>
                <a:lnTo>
                  <a:pt x="320" y="323"/>
                </a:lnTo>
                <a:lnTo>
                  <a:pt x="292" y="330"/>
                </a:lnTo>
                <a:lnTo>
                  <a:pt x="266" y="337"/>
                </a:lnTo>
                <a:lnTo>
                  <a:pt x="213" y="353"/>
                </a:lnTo>
                <a:lnTo>
                  <a:pt x="161" y="370"/>
                </a:lnTo>
                <a:lnTo>
                  <a:pt x="134" y="378"/>
                </a:lnTo>
                <a:lnTo>
                  <a:pt x="108" y="385"/>
                </a:lnTo>
                <a:lnTo>
                  <a:pt x="108" y="385"/>
                </a:lnTo>
                <a:lnTo>
                  <a:pt x="92" y="378"/>
                </a:lnTo>
                <a:lnTo>
                  <a:pt x="92" y="378"/>
                </a:lnTo>
                <a:lnTo>
                  <a:pt x="114" y="374"/>
                </a:lnTo>
                <a:lnTo>
                  <a:pt x="136" y="369"/>
                </a:lnTo>
                <a:lnTo>
                  <a:pt x="180" y="358"/>
                </a:lnTo>
                <a:lnTo>
                  <a:pt x="180" y="358"/>
                </a:lnTo>
                <a:close/>
                <a:moveTo>
                  <a:pt x="144" y="380"/>
                </a:moveTo>
                <a:lnTo>
                  <a:pt x="144" y="380"/>
                </a:lnTo>
                <a:lnTo>
                  <a:pt x="155" y="377"/>
                </a:lnTo>
                <a:lnTo>
                  <a:pt x="167" y="374"/>
                </a:lnTo>
                <a:lnTo>
                  <a:pt x="179" y="372"/>
                </a:lnTo>
                <a:lnTo>
                  <a:pt x="191" y="370"/>
                </a:lnTo>
                <a:lnTo>
                  <a:pt x="191" y="370"/>
                </a:lnTo>
                <a:lnTo>
                  <a:pt x="216" y="363"/>
                </a:lnTo>
                <a:lnTo>
                  <a:pt x="242" y="354"/>
                </a:lnTo>
                <a:lnTo>
                  <a:pt x="292" y="339"/>
                </a:lnTo>
                <a:lnTo>
                  <a:pt x="292" y="339"/>
                </a:lnTo>
                <a:lnTo>
                  <a:pt x="334" y="329"/>
                </a:lnTo>
                <a:lnTo>
                  <a:pt x="375" y="320"/>
                </a:lnTo>
                <a:lnTo>
                  <a:pt x="418" y="311"/>
                </a:lnTo>
                <a:lnTo>
                  <a:pt x="459" y="302"/>
                </a:lnTo>
                <a:lnTo>
                  <a:pt x="459" y="302"/>
                </a:lnTo>
                <a:lnTo>
                  <a:pt x="438" y="309"/>
                </a:lnTo>
                <a:lnTo>
                  <a:pt x="438" y="309"/>
                </a:lnTo>
                <a:lnTo>
                  <a:pt x="404" y="319"/>
                </a:lnTo>
                <a:lnTo>
                  <a:pt x="369" y="327"/>
                </a:lnTo>
                <a:lnTo>
                  <a:pt x="369" y="327"/>
                </a:lnTo>
                <a:lnTo>
                  <a:pt x="304" y="345"/>
                </a:lnTo>
                <a:lnTo>
                  <a:pt x="238" y="366"/>
                </a:lnTo>
                <a:lnTo>
                  <a:pt x="238" y="366"/>
                </a:lnTo>
                <a:lnTo>
                  <a:pt x="198" y="378"/>
                </a:lnTo>
                <a:lnTo>
                  <a:pt x="198" y="378"/>
                </a:lnTo>
                <a:lnTo>
                  <a:pt x="197" y="378"/>
                </a:lnTo>
                <a:lnTo>
                  <a:pt x="197" y="378"/>
                </a:lnTo>
                <a:lnTo>
                  <a:pt x="180" y="381"/>
                </a:lnTo>
                <a:lnTo>
                  <a:pt x="164" y="384"/>
                </a:lnTo>
                <a:lnTo>
                  <a:pt x="147" y="389"/>
                </a:lnTo>
                <a:lnTo>
                  <a:pt x="139" y="392"/>
                </a:lnTo>
                <a:lnTo>
                  <a:pt x="131" y="396"/>
                </a:lnTo>
                <a:lnTo>
                  <a:pt x="131" y="396"/>
                </a:lnTo>
                <a:lnTo>
                  <a:pt x="112" y="387"/>
                </a:lnTo>
                <a:lnTo>
                  <a:pt x="112" y="387"/>
                </a:lnTo>
                <a:lnTo>
                  <a:pt x="120" y="386"/>
                </a:lnTo>
                <a:lnTo>
                  <a:pt x="128" y="384"/>
                </a:lnTo>
                <a:lnTo>
                  <a:pt x="144" y="380"/>
                </a:lnTo>
                <a:lnTo>
                  <a:pt x="144" y="380"/>
                </a:lnTo>
                <a:close/>
                <a:moveTo>
                  <a:pt x="151" y="390"/>
                </a:moveTo>
                <a:lnTo>
                  <a:pt x="151" y="390"/>
                </a:lnTo>
                <a:lnTo>
                  <a:pt x="166" y="386"/>
                </a:lnTo>
                <a:lnTo>
                  <a:pt x="181" y="383"/>
                </a:lnTo>
                <a:lnTo>
                  <a:pt x="181" y="383"/>
                </a:lnTo>
                <a:lnTo>
                  <a:pt x="174" y="384"/>
                </a:lnTo>
                <a:lnTo>
                  <a:pt x="174" y="384"/>
                </a:lnTo>
                <a:lnTo>
                  <a:pt x="159" y="389"/>
                </a:lnTo>
                <a:lnTo>
                  <a:pt x="144" y="394"/>
                </a:lnTo>
                <a:lnTo>
                  <a:pt x="144" y="394"/>
                </a:lnTo>
                <a:lnTo>
                  <a:pt x="138" y="396"/>
                </a:lnTo>
                <a:lnTo>
                  <a:pt x="134" y="397"/>
                </a:lnTo>
                <a:lnTo>
                  <a:pt x="134" y="397"/>
                </a:lnTo>
                <a:lnTo>
                  <a:pt x="133" y="397"/>
                </a:lnTo>
                <a:lnTo>
                  <a:pt x="133" y="397"/>
                </a:lnTo>
                <a:lnTo>
                  <a:pt x="143" y="393"/>
                </a:lnTo>
                <a:lnTo>
                  <a:pt x="151" y="390"/>
                </a:lnTo>
                <a:lnTo>
                  <a:pt x="151" y="390"/>
                </a:lnTo>
                <a:close/>
                <a:moveTo>
                  <a:pt x="190" y="383"/>
                </a:moveTo>
                <a:lnTo>
                  <a:pt x="190" y="383"/>
                </a:lnTo>
                <a:lnTo>
                  <a:pt x="201" y="380"/>
                </a:lnTo>
                <a:lnTo>
                  <a:pt x="201" y="380"/>
                </a:lnTo>
                <a:lnTo>
                  <a:pt x="202" y="380"/>
                </a:lnTo>
                <a:lnTo>
                  <a:pt x="202" y="380"/>
                </a:lnTo>
                <a:lnTo>
                  <a:pt x="236" y="373"/>
                </a:lnTo>
                <a:lnTo>
                  <a:pt x="270" y="366"/>
                </a:lnTo>
                <a:lnTo>
                  <a:pt x="270" y="366"/>
                </a:lnTo>
                <a:lnTo>
                  <a:pt x="338" y="350"/>
                </a:lnTo>
                <a:lnTo>
                  <a:pt x="406" y="336"/>
                </a:lnTo>
                <a:lnTo>
                  <a:pt x="406" y="336"/>
                </a:lnTo>
                <a:lnTo>
                  <a:pt x="411" y="334"/>
                </a:lnTo>
                <a:lnTo>
                  <a:pt x="411" y="334"/>
                </a:lnTo>
                <a:lnTo>
                  <a:pt x="380" y="344"/>
                </a:lnTo>
                <a:lnTo>
                  <a:pt x="349" y="352"/>
                </a:lnTo>
                <a:lnTo>
                  <a:pt x="285" y="370"/>
                </a:lnTo>
                <a:lnTo>
                  <a:pt x="223" y="387"/>
                </a:lnTo>
                <a:lnTo>
                  <a:pt x="192" y="396"/>
                </a:lnTo>
                <a:lnTo>
                  <a:pt x="161" y="407"/>
                </a:lnTo>
                <a:lnTo>
                  <a:pt x="161" y="407"/>
                </a:lnTo>
                <a:lnTo>
                  <a:pt x="157" y="408"/>
                </a:lnTo>
                <a:lnTo>
                  <a:pt x="157" y="408"/>
                </a:lnTo>
                <a:lnTo>
                  <a:pt x="136" y="399"/>
                </a:lnTo>
                <a:lnTo>
                  <a:pt x="136" y="399"/>
                </a:lnTo>
                <a:lnTo>
                  <a:pt x="164" y="391"/>
                </a:lnTo>
                <a:lnTo>
                  <a:pt x="190" y="383"/>
                </a:lnTo>
                <a:lnTo>
                  <a:pt x="190" y="383"/>
                </a:lnTo>
                <a:close/>
                <a:moveTo>
                  <a:pt x="220" y="397"/>
                </a:moveTo>
                <a:lnTo>
                  <a:pt x="220" y="397"/>
                </a:lnTo>
                <a:lnTo>
                  <a:pt x="295" y="380"/>
                </a:lnTo>
                <a:lnTo>
                  <a:pt x="295" y="380"/>
                </a:lnTo>
                <a:lnTo>
                  <a:pt x="345" y="368"/>
                </a:lnTo>
                <a:lnTo>
                  <a:pt x="345" y="368"/>
                </a:lnTo>
                <a:lnTo>
                  <a:pt x="324" y="375"/>
                </a:lnTo>
                <a:lnTo>
                  <a:pt x="324" y="375"/>
                </a:lnTo>
                <a:lnTo>
                  <a:pt x="286" y="385"/>
                </a:lnTo>
                <a:lnTo>
                  <a:pt x="249" y="396"/>
                </a:lnTo>
                <a:lnTo>
                  <a:pt x="249" y="396"/>
                </a:lnTo>
                <a:lnTo>
                  <a:pt x="216" y="407"/>
                </a:lnTo>
                <a:lnTo>
                  <a:pt x="183" y="417"/>
                </a:lnTo>
                <a:lnTo>
                  <a:pt x="183" y="417"/>
                </a:lnTo>
                <a:lnTo>
                  <a:pt x="182" y="418"/>
                </a:lnTo>
                <a:lnTo>
                  <a:pt x="181" y="418"/>
                </a:lnTo>
                <a:lnTo>
                  <a:pt x="181" y="418"/>
                </a:lnTo>
                <a:lnTo>
                  <a:pt x="179" y="419"/>
                </a:lnTo>
                <a:lnTo>
                  <a:pt x="179" y="419"/>
                </a:lnTo>
                <a:lnTo>
                  <a:pt x="175" y="417"/>
                </a:lnTo>
                <a:lnTo>
                  <a:pt x="175" y="417"/>
                </a:lnTo>
                <a:lnTo>
                  <a:pt x="161" y="410"/>
                </a:lnTo>
                <a:lnTo>
                  <a:pt x="161" y="410"/>
                </a:lnTo>
                <a:lnTo>
                  <a:pt x="176" y="408"/>
                </a:lnTo>
                <a:lnTo>
                  <a:pt x="190" y="405"/>
                </a:lnTo>
                <a:lnTo>
                  <a:pt x="220" y="397"/>
                </a:lnTo>
                <a:lnTo>
                  <a:pt x="220" y="397"/>
                </a:lnTo>
                <a:close/>
                <a:moveTo>
                  <a:pt x="308" y="399"/>
                </a:moveTo>
                <a:lnTo>
                  <a:pt x="308" y="399"/>
                </a:lnTo>
                <a:lnTo>
                  <a:pt x="325" y="395"/>
                </a:lnTo>
                <a:lnTo>
                  <a:pt x="325" y="395"/>
                </a:lnTo>
                <a:lnTo>
                  <a:pt x="309" y="400"/>
                </a:lnTo>
                <a:lnTo>
                  <a:pt x="309" y="400"/>
                </a:lnTo>
                <a:lnTo>
                  <a:pt x="275" y="408"/>
                </a:lnTo>
                <a:lnTo>
                  <a:pt x="242" y="415"/>
                </a:lnTo>
                <a:lnTo>
                  <a:pt x="242" y="415"/>
                </a:lnTo>
                <a:lnTo>
                  <a:pt x="230" y="419"/>
                </a:lnTo>
                <a:lnTo>
                  <a:pt x="216" y="422"/>
                </a:lnTo>
                <a:lnTo>
                  <a:pt x="216" y="422"/>
                </a:lnTo>
                <a:lnTo>
                  <a:pt x="207" y="424"/>
                </a:lnTo>
                <a:lnTo>
                  <a:pt x="202" y="426"/>
                </a:lnTo>
                <a:lnTo>
                  <a:pt x="198" y="428"/>
                </a:lnTo>
                <a:lnTo>
                  <a:pt x="198" y="428"/>
                </a:lnTo>
                <a:lnTo>
                  <a:pt x="182" y="421"/>
                </a:lnTo>
                <a:lnTo>
                  <a:pt x="182" y="421"/>
                </a:lnTo>
                <a:lnTo>
                  <a:pt x="213" y="415"/>
                </a:lnTo>
                <a:lnTo>
                  <a:pt x="245" y="410"/>
                </a:lnTo>
                <a:lnTo>
                  <a:pt x="276" y="404"/>
                </a:lnTo>
                <a:lnTo>
                  <a:pt x="308" y="399"/>
                </a:lnTo>
                <a:lnTo>
                  <a:pt x="308" y="399"/>
                </a:lnTo>
                <a:close/>
                <a:moveTo>
                  <a:pt x="206" y="427"/>
                </a:moveTo>
                <a:lnTo>
                  <a:pt x="206" y="427"/>
                </a:lnTo>
                <a:lnTo>
                  <a:pt x="217" y="424"/>
                </a:lnTo>
                <a:lnTo>
                  <a:pt x="217" y="424"/>
                </a:lnTo>
                <a:lnTo>
                  <a:pt x="246" y="418"/>
                </a:lnTo>
                <a:lnTo>
                  <a:pt x="274" y="411"/>
                </a:lnTo>
                <a:lnTo>
                  <a:pt x="331" y="396"/>
                </a:lnTo>
                <a:lnTo>
                  <a:pt x="331" y="396"/>
                </a:lnTo>
                <a:lnTo>
                  <a:pt x="355" y="390"/>
                </a:lnTo>
                <a:lnTo>
                  <a:pt x="379" y="384"/>
                </a:lnTo>
                <a:lnTo>
                  <a:pt x="405" y="377"/>
                </a:lnTo>
                <a:lnTo>
                  <a:pt x="417" y="373"/>
                </a:lnTo>
                <a:lnTo>
                  <a:pt x="428" y="368"/>
                </a:lnTo>
                <a:lnTo>
                  <a:pt x="428" y="368"/>
                </a:lnTo>
                <a:lnTo>
                  <a:pt x="411" y="387"/>
                </a:lnTo>
                <a:lnTo>
                  <a:pt x="411" y="387"/>
                </a:lnTo>
                <a:lnTo>
                  <a:pt x="410" y="387"/>
                </a:lnTo>
                <a:lnTo>
                  <a:pt x="410" y="387"/>
                </a:lnTo>
                <a:lnTo>
                  <a:pt x="383" y="394"/>
                </a:lnTo>
                <a:lnTo>
                  <a:pt x="356" y="400"/>
                </a:lnTo>
                <a:lnTo>
                  <a:pt x="300" y="412"/>
                </a:lnTo>
                <a:lnTo>
                  <a:pt x="300" y="412"/>
                </a:lnTo>
                <a:lnTo>
                  <a:pt x="271" y="418"/>
                </a:lnTo>
                <a:lnTo>
                  <a:pt x="242" y="424"/>
                </a:lnTo>
                <a:lnTo>
                  <a:pt x="242" y="424"/>
                </a:lnTo>
                <a:lnTo>
                  <a:pt x="226" y="426"/>
                </a:lnTo>
                <a:lnTo>
                  <a:pt x="209" y="428"/>
                </a:lnTo>
                <a:lnTo>
                  <a:pt x="209" y="428"/>
                </a:lnTo>
                <a:lnTo>
                  <a:pt x="201" y="429"/>
                </a:lnTo>
                <a:lnTo>
                  <a:pt x="200" y="429"/>
                </a:lnTo>
                <a:lnTo>
                  <a:pt x="200" y="429"/>
                </a:lnTo>
                <a:lnTo>
                  <a:pt x="206" y="427"/>
                </a:lnTo>
                <a:lnTo>
                  <a:pt x="206" y="427"/>
                </a:lnTo>
                <a:close/>
                <a:moveTo>
                  <a:pt x="301" y="414"/>
                </a:moveTo>
                <a:lnTo>
                  <a:pt x="301" y="414"/>
                </a:lnTo>
                <a:lnTo>
                  <a:pt x="351" y="404"/>
                </a:lnTo>
                <a:lnTo>
                  <a:pt x="376" y="398"/>
                </a:lnTo>
                <a:lnTo>
                  <a:pt x="401" y="392"/>
                </a:lnTo>
                <a:lnTo>
                  <a:pt x="401" y="392"/>
                </a:lnTo>
                <a:lnTo>
                  <a:pt x="387" y="397"/>
                </a:lnTo>
                <a:lnTo>
                  <a:pt x="387" y="397"/>
                </a:lnTo>
                <a:lnTo>
                  <a:pt x="375" y="400"/>
                </a:lnTo>
                <a:lnTo>
                  <a:pt x="364" y="403"/>
                </a:lnTo>
                <a:lnTo>
                  <a:pt x="364" y="403"/>
                </a:lnTo>
                <a:lnTo>
                  <a:pt x="316" y="413"/>
                </a:lnTo>
                <a:lnTo>
                  <a:pt x="316" y="413"/>
                </a:lnTo>
                <a:lnTo>
                  <a:pt x="302" y="416"/>
                </a:lnTo>
                <a:lnTo>
                  <a:pt x="290" y="420"/>
                </a:lnTo>
                <a:lnTo>
                  <a:pt x="266" y="428"/>
                </a:lnTo>
                <a:lnTo>
                  <a:pt x="266" y="428"/>
                </a:lnTo>
                <a:lnTo>
                  <a:pt x="255" y="431"/>
                </a:lnTo>
                <a:lnTo>
                  <a:pt x="244" y="434"/>
                </a:lnTo>
                <a:lnTo>
                  <a:pt x="233" y="437"/>
                </a:lnTo>
                <a:lnTo>
                  <a:pt x="223" y="441"/>
                </a:lnTo>
                <a:lnTo>
                  <a:pt x="223" y="441"/>
                </a:lnTo>
                <a:lnTo>
                  <a:pt x="202" y="431"/>
                </a:lnTo>
                <a:lnTo>
                  <a:pt x="202" y="431"/>
                </a:lnTo>
                <a:lnTo>
                  <a:pt x="228" y="428"/>
                </a:lnTo>
                <a:lnTo>
                  <a:pt x="252" y="424"/>
                </a:lnTo>
                <a:lnTo>
                  <a:pt x="301" y="414"/>
                </a:lnTo>
                <a:lnTo>
                  <a:pt x="301" y="414"/>
                </a:lnTo>
                <a:close/>
                <a:moveTo>
                  <a:pt x="243" y="438"/>
                </a:moveTo>
                <a:lnTo>
                  <a:pt x="243" y="438"/>
                </a:lnTo>
                <a:lnTo>
                  <a:pt x="265" y="431"/>
                </a:lnTo>
                <a:lnTo>
                  <a:pt x="287" y="424"/>
                </a:lnTo>
                <a:lnTo>
                  <a:pt x="310" y="417"/>
                </a:lnTo>
                <a:lnTo>
                  <a:pt x="332" y="412"/>
                </a:lnTo>
                <a:lnTo>
                  <a:pt x="332" y="412"/>
                </a:lnTo>
                <a:lnTo>
                  <a:pt x="351" y="408"/>
                </a:lnTo>
                <a:lnTo>
                  <a:pt x="370" y="404"/>
                </a:lnTo>
                <a:lnTo>
                  <a:pt x="390" y="399"/>
                </a:lnTo>
                <a:lnTo>
                  <a:pt x="399" y="395"/>
                </a:lnTo>
                <a:lnTo>
                  <a:pt x="407" y="391"/>
                </a:lnTo>
                <a:lnTo>
                  <a:pt x="407" y="391"/>
                </a:lnTo>
                <a:lnTo>
                  <a:pt x="392" y="408"/>
                </a:lnTo>
                <a:lnTo>
                  <a:pt x="392" y="408"/>
                </a:lnTo>
                <a:lnTo>
                  <a:pt x="369" y="413"/>
                </a:lnTo>
                <a:lnTo>
                  <a:pt x="346" y="419"/>
                </a:lnTo>
                <a:lnTo>
                  <a:pt x="301" y="429"/>
                </a:lnTo>
                <a:lnTo>
                  <a:pt x="301" y="429"/>
                </a:lnTo>
                <a:lnTo>
                  <a:pt x="278" y="433"/>
                </a:lnTo>
                <a:lnTo>
                  <a:pt x="256" y="438"/>
                </a:lnTo>
                <a:lnTo>
                  <a:pt x="256" y="438"/>
                </a:lnTo>
                <a:lnTo>
                  <a:pt x="243" y="440"/>
                </a:lnTo>
                <a:lnTo>
                  <a:pt x="230" y="442"/>
                </a:lnTo>
                <a:lnTo>
                  <a:pt x="230" y="442"/>
                </a:lnTo>
                <a:lnTo>
                  <a:pt x="228" y="442"/>
                </a:lnTo>
                <a:lnTo>
                  <a:pt x="228" y="441"/>
                </a:lnTo>
                <a:lnTo>
                  <a:pt x="232" y="440"/>
                </a:lnTo>
                <a:lnTo>
                  <a:pt x="243" y="438"/>
                </a:lnTo>
                <a:lnTo>
                  <a:pt x="243" y="438"/>
                </a:lnTo>
                <a:close/>
                <a:moveTo>
                  <a:pt x="291" y="433"/>
                </a:moveTo>
                <a:lnTo>
                  <a:pt x="291" y="433"/>
                </a:lnTo>
                <a:lnTo>
                  <a:pt x="334" y="424"/>
                </a:lnTo>
                <a:lnTo>
                  <a:pt x="376" y="414"/>
                </a:lnTo>
                <a:lnTo>
                  <a:pt x="376" y="414"/>
                </a:lnTo>
                <a:lnTo>
                  <a:pt x="380" y="413"/>
                </a:lnTo>
                <a:lnTo>
                  <a:pt x="380" y="413"/>
                </a:lnTo>
                <a:lnTo>
                  <a:pt x="371" y="416"/>
                </a:lnTo>
                <a:lnTo>
                  <a:pt x="371" y="416"/>
                </a:lnTo>
                <a:lnTo>
                  <a:pt x="351" y="424"/>
                </a:lnTo>
                <a:lnTo>
                  <a:pt x="330" y="431"/>
                </a:lnTo>
                <a:lnTo>
                  <a:pt x="330" y="431"/>
                </a:lnTo>
                <a:lnTo>
                  <a:pt x="287" y="444"/>
                </a:lnTo>
                <a:lnTo>
                  <a:pt x="287" y="444"/>
                </a:lnTo>
                <a:lnTo>
                  <a:pt x="269" y="449"/>
                </a:lnTo>
                <a:lnTo>
                  <a:pt x="259" y="452"/>
                </a:lnTo>
                <a:lnTo>
                  <a:pt x="250" y="455"/>
                </a:lnTo>
                <a:lnTo>
                  <a:pt x="250" y="455"/>
                </a:lnTo>
                <a:lnTo>
                  <a:pt x="228" y="444"/>
                </a:lnTo>
                <a:lnTo>
                  <a:pt x="228" y="444"/>
                </a:lnTo>
                <a:lnTo>
                  <a:pt x="236" y="444"/>
                </a:lnTo>
                <a:lnTo>
                  <a:pt x="244" y="443"/>
                </a:lnTo>
                <a:lnTo>
                  <a:pt x="260" y="441"/>
                </a:lnTo>
                <a:lnTo>
                  <a:pt x="291" y="433"/>
                </a:lnTo>
                <a:lnTo>
                  <a:pt x="291" y="433"/>
                </a:lnTo>
                <a:close/>
                <a:moveTo>
                  <a:pt x="258" y="454"/>
                </a:moveTo>
                <a:lnTo>
                  <a:pt x="258" y="454"/>
                </a:lnTo>
                <a:lnTo>
                  <a:pt x="290" y="444"/>
                </a:lnTo>
                <a:lnTo>
                  <a:pt x="323" y="434"/>
                </a:lnTo>
                <a:lnTo>
                  <a:pt x="355" y="424"/>
                </a:lnTo>
                <a:lnTo>
                  <a:pt x="388" y="412"/>
                </a:lnTo>
                <a:lnTo>
                  <a:pt x="388" y="412"/>
                </a:lnTo>
                <a:lnTo>
                  <a:pt x="368" y="433"/>
                </a:lnTo>
                <a:lnTo>
                  <a:pt x="368" y="433"/>
                </a:lnTo>
                <a:lnTo>
                  <a:pt x="354" y="437"/>
                </a:lnTo>
                <a:lnTo>
                  <a:pt x="341" y="439"/>
                </a:lnTo>
                <a:lnTo>
                  <a:pt x="314" y="444"/>
                </a:lnTo>
                <a:lnTo>
                  <a:pt x="314" y="444"/>
                </a:lnTo>
                <a:lnTo>
                  <a:pt x="282" y="450"/>
                </a:lnTo>
                <a:lnTo>
                  <a:pt x="282" y="450"/>
                </a:lnTo>
                <a:lnTo>
                  <a:pt x="269" y="453"/>
                </a:lnTo>
                <a:lnTo>
                  <a:pt x="269" y="453"/>
                </a:lnTo>
                <a:lnTo>
                  <a:pt x="257" y="456"/>
                </a:lnTo>
                <a:lnTo>
                  <a:pt x="253" y="456"/>
                </a:lnTo>
                <a:lnTo>
                  <a:pt x="258" y="454"/>
                </a:lnTo>
                <a:lnTo>
                  <a:pt x="258" y="454"/>
                </a:lnTo>
                <a:close/>
                <a:moveTo>
                  <a:pt x="298" y="449"/>
                </a:moveTo>
                <a:lnTo>
                  <a:pt x="298" y="449"/>
                </a:lnTo>
                <a:lnTo>
                  <a:pt x="345" y="441"/>
                </a:lnTo>
                <a:lnTo>
                  <a:pt x="345" y="441"/>
                </a:lnTo>
                <a:lnTo>
                  <a:pt x="332" y="444"/>
                </a:lnTo>
                <a:lnTo>
                  <a:pt x="332" y="444"/>
                </a:lnTo>
                <a:lnTo>
                  <a:pt x="317" y="449"/>
                </a:lnTo>
                <a:lnTo>
                  <a:pt x="300" y="454"/>
                </a:lnTo>
                <a:lnTo>
                  <a:pt x="269" y="465"/>
                </a:lnTo>
                <a:lnTo>
                  <a:pt x="269" y="465"/>
                </a:lnTo>
                <a:lnTo>
                  <a:pt x="268" y="464"/>
                </a:lnTo>
                <a:lnTo>
                  <a:pt x="268" y="464"/>
                </a:lnTo>
                <a:lnTo>
                  <a:pt x="256" y="458"/>
                </a:lnTo>
                <a:lnTo>
                  <a:pt x="256" y="458"/>
                </a:lnTo>
                <a:lnTo>
                  <a:pt x="267" y="457"/>
                </a:lnTo>
                <a:lnTo>
                  <a:pt x="277" y="454"/>
                </a:lnTo>
                <a:lnTo>
                  <a:pt x="288" y="451"/>
                </a:lnTo>
                <a:lnTo>
                  <a:pt x="298" y="449"/>
                </a:lnTo>
                <a:lnTo>
                  <a:pt x="298" y="449"/>
                </a:lnTo>
                <a:close/>
                <a:moveTo>
                  <a:pt x="278" y="464"/>
                </a:moveTo>
                <a:lnTo>
                  <a:pt x="278" y="464"/>
                </a:lnTo>
                <a:lnTo>
                  <a:pt x="299" y="457"/>
                </a:lnTo>
                <a:lnTo>
                  <a:pt x="321" y="450"/>
                </a:lnTo>
                <a:lnTo>
                  <a:pt x="364" y="438"/>
                </a:lnTo>
                <a:lnTo>
                  <a:pt x="364" y="438"/>
                </a:lnTo>
                <a:lnTo>
                  <a:pt x="357" y="444"/>
                </a:lnTo>
                <a:lnTo>
                  <a:pt x="357" y="444"/>
                </a:lnTo>
                <a:lnTo>
                  <a:pt x="336" y="449"/>
                </a:lnTo>
                <a:lnTo>
                  <a:pt x="314" y="454"/>
                </a:lnTo>
                <a:lnTo>
                  <a:pt x="314" y="454"/>
                </a:lnTo>
                <a:lnTo>
                  <a:pt x="291" y="461"/>
                </a:lnTo>
                <a:lnTo>
                  <a:pt x="291" y="461"/>
                </a:lnTo>
                <a:lnTo>
                  <a:pt x="281" y="464"/>
                </a:lnTo>
                <a:lnTo>
                  <a:pt x="281" y="464"/>
                </a:lnTo>
                <a:lnTo>
                  <a:pt x="272" y="466"/>
                </a:lnTo>
                <a:lnTo>
                  <a:pt x="272" y="466"/>
                </a:lnTo>
                <a:lnTo>
                  <a:pt x="272" y="466"/>
                </a:lnTo>
                <a:lnTo>
                  <a:pt x="272" y="466"/>
                </a:lnTo>
                <a:lnTo>
                  <a:pt x="278" y="464"/>
                </a:lnTo>
                <a:lnTo>
                  <a:pt x="278" y="464"/>
                </a:lnTo>
                <a:close/>
                <a:moveTo>
                  <a:pt x="306" y="459"/>
                </a:moveTo>
                <a:lnTo>
                  <a:pt x="306" y="459"/>
                </a:lnTo>
                <a:lnTo>
                  <a:pt x="327" y="453"/>
                </a:lnTo>
                <a:lnTo>
                  <a:pt x="349" y="448"/>
                </a:lnTo>
                <a:lnTo>
                  <a:pt x="349" y="448"/>
                </a:lnTo>
                <a:lnTo>
                  <a:pt x="354" y="447"/>
                </a:lnTo>
                <a:lnTo>
                  <a:pt x="350" y="449"/>
                </a:lnTo>
                <a:lnTo>
                  <a:pt x="341" y="452"/>
                </a:lnTo>
                <a:lnTo>
                  <a:pt x="341" y="452"/>
                </a:lnTo>
                <a:lnTo>
                  <a:pt x="329" y="456"/>
                </a:lnTo>
                <a:lnTo>
                  <a:pt x="318" y="460"/>
                </a:lnTo>
                <a:lnTo>
                  <a:pt x="318" y="460"/>
                </a:lnTo>
                <a:lnTo>
                  <a:pt x="301" y="465"/>
                </a:lnTo>
                <a:lnTo>
                  <a:pt x="293" y="468"/>
                </a:lnTo>
                <a:lnTo>
                  <a:pt x="286" y="472"/>
                </a:lnTo>
                <a:lnTo>
                  <a:pt x="286" y="472"/>
                </a:lnTo>
                <a:lnTo>
                  <a:pt x="286" y="473"/>
                </a:lnTo>
                <a:lnTo>
                  <a:pt x="286" y="473"/>
                </a:lnTo>
                <a:lnTo>
                  <a:pt x="274" y="467"/>
                </a:lnTo>
                <a:lnTo>
                  <a:pt x="274" y="467"/>
                </a:lnTo>
                <a:lnTo>
                  <a:pt x="282" y="466"/>
                </a:lnTo>
                <a:lnTo>
                  <a:pt x="290" y="464"/>
                </a:lnTo>
                <a:lnTo>
                  <a:pt x="306" y="459"/>
                </a:lnTo>
                <a:lnTo>
                  <a:pt x="306" y="459"/>
                </a:lnTo>
                <a:close/>
                <a:moveTo>
                  <a:pt x="353" y="449"/>
                </a:moveTo>
                <a:lnTo>
                  <a:pt x="353" y="449"/>
                </a:lnTo>
                <a:lnTo>
                  <a:pt x="339" y="464"/>
                </a:lnTo>
                <a:lnTo>
                  <a:pt x="339" y="464"/>
                </a:lnTo>
                <a:lnTo>
                  <a:pt x="332" y="464"/>
                </a:lnTo>
                <a:lnTo>
                  <a:pt x="326" y="465"/>
                </a:lnTo>
                <a:lnTo>
                  <a:pt x="313" y="469"/>
                </a:lnTo>
                <a:lnTo>
                  <a:pt x="313" y="469"/>
                </a:lnTo>
                <a:lnTo>
                  <a:pt x="299" y="472"/>
                </a:lnTo>
                <a:lnTo>
                  <a:pt x="299" y="472"/>
                </a:lnTo>
                <a:lnTo>
                  <a:pt x="291" y="473"/>
                </a:lnTo>
                <a:lnTo>
                  <a:pt x="290" y="473"/>
                </a:lnTo>
                <a:lnTo>
                  <a:pt x="292" y="472"/>
                </a:lnTo>
                <a:lnTo>
                  <a:pt x="302" y="467"/>
                </a:lnTo>
                <a:lnTo>
                  <a:pt x="302" y="467"/>
                </a:lnTo>
                <a:lnTo>
                  <a:pt x="328" y="459"/>
                </a:lnTo>
                <a:lnTo>
                  <a:pt x="340" y="455"/>
                </a:lnTo>
                <a:lnTo>
                  <a:pt x="353" y="449"/>
                </a:lnTo>
                <a:lnTo>
                  <a:pt x="353" y="449"/>
                </a:lnTo>
                <a:close/>
                <a:moveTo>
                  <a:pt x="335" y="468"/>
                </a:moveTo>
                <a:lnTo>
                  <a:pt x="335" y="468"/>
                </a:lnTo>
                <a:lnTo>
                  <a:pt x="322" y="480"/>
                </a:lnTo>
                <a:lnTo>
                  <a:pt x="322" y="480"/>
                </a:lnTo>
                <a:lnTo>
                  <a:pt x="322" y="480"/>
                </a:lnTo>
                <a:lnTo>
                  <a:pt x="322" y="480"/>
                </a:lnTo>
                <a:lnTo>
                  <a:pt x="322" y="480"/>
                </a:lnTo>
                <a:lnTo>
                  <a:pt x="322" y="480"/>
                </a:lnTo>
                <a:lnTo>
                  <a:pt x="317" y="479"/>
                </a:lnTo>
                <a:lnTo>
                  <a:pt x="313" y="480"/>
                </a:lnTo>
                <a:lnTo>
                  <a:pt x="313" y="480"/>
                </a:lnTo>
                <a:lnTo>
                  <a:pt x="310" y="480"/>
                </a:lnTo>
                <a:lnTo>
                  <a:pt x="309" y="479"/>
                </a:lnTo>
                <a:lnTo>
                  <a:pt x="309" y="478"/>
                </a:lnTo>
                <a:lnTo>
                  <a:pt x="311" y="477"/>
                </a:lnTo>
                <a:lnTo>
                  <a:pt x="320" y="472"/>
                </a:lnTo>
                <a:lnTo>
                  <a:pt x="320" y="472"/>
                </a:lnTo>
                <a:lnTo>
                  <a:pt x="335" y="468"/>
                </a:lnTo>
                <a:lnTo>
                  <a:pt x="335" y="468"/>
                </a:lnTo>
                <a:close/>
                <a:moveTo>
                  <a:pt x="304" y="482"/>
                </a:moveTo>
                <a:lnTo>
                  <a:pt x="304" y="482"/>
                </a:lnTo>
                <a:lnTo>
                  <a:pt x="311" y="482"/>
                </a:lnTo>
                <a:lnTo>
                  <a:pt x="315" y="483"/>
                </a:lnTo>
                <a:lnTo>
                  <a:pt x="317" y="484"/>
                </a:lnTo>
                <a:lnTo>
                  <a:pt x="318" y="485"/>
                </a:lnTo>
                <a:lnTo>
                  <a:pt x="318" y="485"/>
                </a:lnTo>
                <a:lnTo>
                  <a:pt x="313" y="488"/>
                </a:lnTo>
                <a:lnTo>
                  <a:pt x="313" y="488"/>
                </a:lnTo>
                <a:lnTo>
                  <a:pt x="304" y="482"/>
                </a:lnTo>
                <a:lnTo>
                  <a:pt x="304" y="482"/>
                </a:lnTo>
                <a:lnTo>
                  <a:pt x="304" y="482"/>
                </a:lnTo>
                <a:lnTo>
                  <a:pt x="304" y="482"/>
                </a:lnTo>
                <a:close/>
                <a:moveTo>
                  <a:pt x="313" y="506"/>
                </a:moveTo>
                <a:lnTo>
                  <a:pt x="313" y="506"/>
                </a:lnTo>
                <a:lnTo>
                  <a:pt x="314" y="506"/>
                </a:lnTo>
                <a:lnTo>
                  <a:pt x="314" y="506"/>
                </a:lnTo>
                <a:lnTo>
                  <a:pt x="325" y="495"/>
                </a:lnTo>
                <a:lnTo>
                  <a:pt x="336" y="484"/>
                </a:lnTo>
                <a:lnTo>
                  <a:pt x="356" y="462"/>
                </a:lnTo>
                <a:lnTo>
                  <a:pt x="356" y="462"/>
                </a:lnTo>
                <a:lnTo>
                  <a:pt x="446" y="367"/>
                </a:lnTo>
                <a:lnTo>
                  <a:pt x="446" y="367"/>
                </a:lnTo>
                <a:lnTo>
                  <a:pt x="623" y="179"/>
                </a:lnTo>
                <a:lnTo>
                  <a:pt x="623" y="179"/>
                </a:lnTo>
                <a:lnTo>
                  <a:pt x="639" y="164"/>
                </a:lnTo>
                <a:lnTo>
                  <a:pt x="639" y="164"/>
                </a:lnTo>
                <a:lnTo>
                  <a:pt x="640" y="171"/>
                </a:lnTo>
                <a:lnTo>
                  <a:pt x="640" y="171"/>
                </a:lnTo>
                <a:lnTo>
                  <a:pt x="639" y="171"/>
                </a:lnTo>
                <a:lnTo>
                  <a:pt x="639" y="171"/>
                </a:lnTo>
                <a:lnTo>
                  <a:pt x="620" y="189"/>
                </a:lnTo>
                <a:lnTo>
                  <a:pt x="602" y="209"/>
                </a:lnTo>
                <a:lnTo>
                  <a:pt x="566" y="248"/>
                </a:lnTo>
                <a:lnTo>
                  <a:pt x="566" y="248"/>
                </a:lnTo>
                <a:lnTo>
                  <a:pt x="530" y="287"/>
                </a:lnTo>
                <a:lnTo>
                  <a:pt x="495" y="324"/>
                </a:lnTo>
                <a:lnTo>
                  <a:pt x="495" y="324"/>
                </a:lnTo>
                <a:lnTo>
                  <a:pt x="453" y="367"/>
                </a:lnTo>
                <a:lnTo>
                  <a:pt x="413" y="409"/>
                </a:lnTo>
                <a:lnTo>
                  <a:pt x="331" y="495"/>
                </a:lnTo>
                <a:lnTo>
                  <a:pt x="331" y="495"/>
                </a:lnTo>
                <a:lnTo>
                  <a:pt x="309" y="519"/>
                </a:lnTo>
                <a:lnTo>
                  <a:pt x="309" y="519"/>
                </a:lnTo>
                <a:lnTo>
                  <a:pt x="313" y="506"/>
                </a:lnTo>
                <a:lnTo>
                  <a:pt x="313" y="506"/>
                </a:lnTo>
                <a:close/>
                <a:moveTo>
                  <a:pt x="639" y="153"/>
                </a:moveTo>
                <a:lnTo>
                  <a:pt x="639" y="153"/>
                </a:lnTo>
                <a:lnTo>
                  <a:pt x="638" y="154"/>
                </a:lnTo>
                <a:lnTo>
                  <a:pt x="638" y="154"/>
                </a:lnTo>
                <a:lnTo>
                  <a:pt x="628" y="164"/>
                </a:lnTo>
                <a:lnTo>
                  <a:pt x="617" y="174"/>
                </a:lnTo>
                <a:lnTo>
                  <a:pt x="597" y="197"/>
                </a:lnTo>
                <a:lnTo>
                  <a:pt x="597" y="197"/>
                </a:lnTo>
                <a:lnTo>
                  <a:pt x="509" y="290"/>
                </a:lnTo>
                <a:lnTo>
                  <a:pt x="509" y="290"/>
                </a:lnTo>
                <a:lnTo>
                  <a:pt x="498" y="302"/>
                </a:lnTo>
                <a:lnTo>
                  <a:pt x="498" y="302"/>
                </a:lnTo>
                <a:lnTo>
                  <a:pt x="567" y="225"/>
                </a:lnTo>
                <a:lnTo>
                  <a:pt x="602" y="187"/>
                </a:lnTo>
                <a:lnTo>
                  <a:pt x="638" y="150"/>
                </a:lnTo>
                <a:lnTo>
                  <a:pt x="638" y="150"/>
                </a:lnTo>
                <a:lnTo>
                  <a:pt x="640" y="148"/>
                </a:lnTo>
                <a:lnTo>
                  <a:pt x="640" y="148"/>
                </a:lnTo>
                <a:lnTo>
                  <a:pt x="639" y="153"/>
                </a:lnTo>
                <a:lnTo>
                  <a:pt x="639" y="153"/>
                </a:lnTo>
                <a:close/>
                <a:moveTo>
                  <a:pt x="591" y="188"/>
                </a:moveTo>
                <a:lnTo>
                  <a:pt x="591" y="188"/>
                </a:lnTo>
                <a:lnTo>
                  <a:pt x="558" y="195"/>
                </a:lnTo>
                <a:lnTo>
                  <a:pt x="523" y="202"/>
                </a:lnTo>
                <a:lnTo>
                  <a:pt x="456" y="215"/>
                </a:lnTo>
                <a:lnTo>
                  <a:pt x="456" y="215"/>
                </a:lnTo>
                <a:lnTo>
                  <a:pt x="387" y="228"/>
                </a:lnTo>
                <a:lnTo>
                  <a:pt x="317" y="243"/>
                </a:lnTo>
                <a:lnTo>
                  <a:pt x="317" y="243"/>
                </a:lnTo>
                <a:lnTo>
                  <a:pt x="281" y="251"/>
                </a:lnTo>
                <a:lnTo>
                  <a:pt x="247" y="260"/>
                </a:lnTo>
                <a:lnTo>
                  <a:pt x="178" y="280"/>
                </a:lnTo>
                <a:lnTo>
                  <a:pt x="178" y="280"/>
                </a:lnTo>
                <a:lnTo>
                  <a:pt x="112" y="299"/>
                </a:lnTo>
                <a:lnTo>
                  <a:pt x="112" y="299"/>
                </a:lnTo>
                <a:lnTo>
                  <a:pt x="89" y="306"/>
                </a:lnTo>
                <a:lnTo>
                  <a:pt x="89" y="306"/>
                </a:lnTo>
                <a:lnTo>
                  <a:pt x="132" y="291"/>
                </a:lnTo>
                <a:lnTo>
                  <a:pt x="176" y="276"/>
                </a:lnTo>
                <a:lnTo>
                  <a:pt x="176" y="276"/>
                </a:lnTo>
                <a:lnTo>
                  <a:pt x="243" y="257"/>
                </a:lnTo>
                <a:lnTo>
                  <a:pt x="310" y="239"/>
                </a:lnTo>
                <a:lnTo>
                  <a:pt x="310" y="239"/>
                </a:lnTo>
                <a:lnTo>
                  <a:pt x="344" y="231"/>
                </a:lnTo>
                <a:lnTo>
                  <a:pt x="378" y="223"/>
                </a:lnTo>
                <a:lnTo>
                  <a:pt x="447" y="209"/>
                </a:lnTo>
                <a:lnTo>
                  <a:pt x="447" y="209"/>
                </a:lnTo>
                <a:lnTo>
                  <a:pt x="511" y="198"/>
                </a:lnTo>
                <a:lnTo>
                  <a:pt x="542" y="191"/>
                </a:lnTo>
                <a:lnTo>
                  <a:pt x="574" y="184"/>
                </a:lnTo>
                <a:lnTo>
                  <a:pt x="574" y="184"/>
                </a:lnTo>
                <a:lnTo>
                  <a:pt x="590" y="179"/>
                </a:lnTo>
                <a:lnTo>
                  <a:pt x="605" y="173"/>
                </a:lnTo>
                <a:lnTo>
                  <a:pt x="605" y="173"/>
                </a:lnTo>
                <a:lnTo>
                  <a:pt x="594" y="186"/>
                </a:lnTo>
                <a:lnTo>
                  <a:pt x="594" y="186"/>
                </a:lnTo>
                <a:lnTo>
                  <a:pt x="591" y="188"/>
                </a:lnTo>
                <a:lnTo>
                  <a:pt x="591" y="188"/>
                </a:lnTo>
                <a:close/>
                <a:moveTo>
                  <a:pt x="81" y="283"/>
                </a:moveTo>
                <a:lnTo>
                  <a:pt x="81" y="283"/>
                </a:lnTo>
                <a:lnTo>
                  <a:pt x="82" y="283"/>
                </a:lnTo>
                <a:lnTo>
                  <a:pt x="82" y="283"/>
                </a:lnTo>
                <a:lnTo>
                  <a:pt x="115" y="272"/>
                </a:lnTo>
                <a:lnTo>
                  <a:pt x="150" y="263"/>
                </a:lnTo>
                <a:lnTo>
                  <a:pt x="217" y="247"/>
                </a:lnTo>
                <a:lnTo>
                  <a:pt x="217" y="247"/>
                </a:lnTo>
                <a:lnTo>
                  <a:pt x="285" y="231"/>
                </a:lnTo>
                <a:lnTo>
                  <a:pt x="353" y="214"/>
                </a:lnTo>
                <a:lnTo>
                  <a:pt x="353" y="214"/>
                </a:lnTo>
                <a:lnTo>
                  <a:pt x="422" y="200"/>
                </a:lnTo>
                <a:lnTo>
                  <a:pt x="455" y="191"/>
                </a:lnTo>
                <a:lnTo>
                  <a:pt x="490" y="183"/>
                </a:lnTo>
                <a:lnTo>
                  <a:pt x="490" y="183"/>
                </a:lnTo>
                <a:lnTo>
                  <a:pt x="524" y="174"/>
                </a:lnTo>
                <a:lnTo>
                  <a:pt x="560" y="166"/>
                </a:lnTo>
                <a:lnTo>
                  <a:pt x="560" y="166"/>
                </a:lnTo>
                <a:lnTo>
                  <a:pt x="591" y="160"/>
                </a:lnTo>
                <a:lnTo>
                  <a:pt x="622" y="154"/>
                </a:lnTo>
                <a:lnTo>
                  <a:pt x="622" y="154"/>
                </a:lnTo>
                <a:lnTo>
                  <a:pt x="609" y="169"/>
                </a:lnTo>
                <a:lnTo>
                  <a:pt x="609" y="169"/>
                </a:lnTo>
                <a:lnTo>
                  <a:pt x="605" y="169"/>
                </a:lnTo>
                <a:lnTo>
                  <a:pt x="605" y="169"/>
                </a:lnTo>
                <a:lnTo>
                  <a:pt x="604" y="169"/>
                </a:lnTo>
                <a:lnTo>
                  <a:pt x="602" y="170"/>
                </a:lnTo>
                <a:lnTo>
                  <a:pt x="602" y="170"/>
                </a:lnTo>
                <a:lnTo>
                  <a:pt x="537" y="184"/>
                </a:lnTo>
                <a:lnTo>
                  <a:pt x="472" y="197"/>
                </a:lnTo>
                <a:lnTo>
                  <a:pt x="406" y="209"/>
                </a:lnTo>
                <a:lnTo>
                  <a:pt x="340" y="222"/>
                </a:lnTo>
                <a:lnTo>
                  <a:pt x="340" y="222"/>
                </a:lnTo>
                <a:lnTo>
                  <a:pt x="307" y="229"/>
                </a:lnTo>
                <a:lnTo>
                  <a:pt x="273" y="237"/>
                </a:lnTo>
                <a:lnTo>
                  <a:pt x="206" y="254"/>
                </a:lnTo>
                <a:lnTo>
                  <a:pt x="74" y="291"/>
                </a:lnTo>
                <a:lnTo>
                  <a:pt x="74" y="291"/>
                </a:lnTo>
                <a:lnTo>
                  <a:pt x="81" y="283"/>
                </a:lnTo>
                <a:lnTo>
                  <a:pt x="81" y="283"/>
                </a:lnTo>
                <a:close/>
                <a:moveTo>
                  <a:pt x="71" y="294"/>
                </a:moveTo>
                <a:lnTo>
                  <a:pt x="71" y="294"/>
                </a:lnTo>
                <a:lnTo>
                  <a:pt x="208" y="256"/>
                </a:lnTo>
                <a:lnTo>
                  <a:pt x="277" y="238"/>
                </a:lnTo>
                <a:lnTo>
                  <a:pt x="312" y="230"/>
                </a:lnTo>
                <a:lnTo>
                  <a:pt x="346" y="223"/>
                </a:lnTo>
                <a:lnTo>
                  <a:pt x="346" y="223"/>
                </a:lnTo>
                <a:lnTo>
                  <a:pt x="417" y="209"/>
                </a:lnTo>
                <a:lnTo>
                  <a:pt x="489" y="196"/>
                </a:lnTo>
                <a:lnTo>
                  <a:pt x="489" y="196"/>
                </a:lnTo>
                <a:lnTo>
                  <a:pt x="557" y="183"/>
                </a:lnTo>
                <a:lnTo>
                  <a:pt x="557" y="183"/>
                </a:lnTo>
                <a:lnTo>
                  <a:pt x="573" y="179"/>
                </a:lnTo>
                <a:lnTo>
                  <a:pt x="589" y="175"/>
                </a:lnTo>
                <a:lnTo>
                  <a:pt x="589" y="175"/>
                </a:lnTo>
                <a:lnTo>
                  <a:pt x="598" y="173"/>
                </a:lnTo>
                <a:lnTo>
                  <a:pt x="598" y="173"/>
                </a:lnTo>
                <a:lnTo>
                  <a:pt x="597" y="174"/>
                </a:lnTo>
                <a:lnTo>
                  <a:pt x="597" y="174"/>
                </a:lnTo>
                <a:lnTo>
                  <a:pt x="588" y="178"/>
                </a:lnTo>
                <a:lnTo>
                  <a:pt x="588" y="178"/>
                </a:lnTo>
                <a:lnTo>
                  <a:pt x="573" y="182"/>
                </a:lnTo>
                <a:lnTo>
                  <a:pt x="558" y="186"/>
                </a:lnTo>
                <a:lnTo>
                  <a:pt x="526" y="192"/>
                </a:lnTo>
                <a:lnTo>
                  <a:pt x="495" y="198"/>
                </a:lnTo>
                <a:lnTo>
                  <a:pt x="463" y="204"/>
                </a:lnTo>
                <a:lnTo>
                  <a:pt x="463" y="204"/>
                </a:lnTo>
                <a:lnTo>
                  <a:pt x="394" y="217"/>
                </a:lnTo>
                <a:lnTo>
                  <a:pt x="359" y="224"/>
                </a:lnTo>
                <a:lnTo>
                  <a:pt x="326" y="233"/>
                </a:lnTo>
                <a:lnTo>
                  <a:pt x="326" y="233"/>
                </a:lnTo>
                <a:lnTo>
                  <a:pt x="259" y="250"/>
                </a:lnTo>
                <a:lnTo>
                  <a:pt x="192" y="269"/>
                </a:lnTo>
                <a:lnTo>
                  <a:pt x="126" y="290"/>
                </a:lnTo>
                <a:lnTo>
                  <a:pt x="94" y="301"/>
                </a:lnTo>
                <a:lnTo>
                  <a:pt x="62" y="312"/>
                </a:lnTo>
                <a:lnTo>
                  <a:pt x="62" y="312"/>
                </a:lnTo>
                <a:lnTo>
                  <a:pt x="50" y="316"/>
                </a:lnTo>
                <a:lnTo>
                  <a:pt x="50" y="316"/>
                </a:lnTo>
                <a:lnTo>
                  <a:pt x="50" y="316"/>
                </a:lnTo>
                <a:lnTo>
                  <a:pt x="50" y="316"/>
                </a:lnTo>
                <a:lnTo>
                  <a:pt x="71" y="294"/>
                </a:lnTo>
                <a:lnTo>
                  <a:pt x="71" y="294"/>
                </a:lnTo>
                <a:close/>
                <a:moveTo>
                  <a:pt x="47" y="320"/>
                </a:moveTo>
                <a:lnTo>
                  <a:pt x="47" y="320"/>
                </a:lnTo>
                <a:lnTo>
                  <a:pt x="182" y="281"/>
                </a:lnTo>
                <a:lnTo>
                  <a:pt x="249" y="262"/>
                </a:lnTo>
                <a:lnTo>
                  <a:pt x="317" y="245"/>
                </a:lnTo>
                <a:lnTo>
                  <a:pt x="317" y="245"/>
                </a:lnTo>
                <a:lnTo>
                  <a:pt x="352" y="238"/>
                </a:lnTo>
                <a:lnTo>
                  <a:pt x="387" y="230"/>
                </a:lnTo>
                <a:lnTo>
                  <a:pt x="456" y="217"/>
                </a:lnTo>
                <a:lnTo>
                  <a:pt x="456" y="217"/>
                </a:lnTo>
                <a:lnTo>
                  <a:pt x="523" y="204"/>
                </a:lnTo>
                <a:lnTo>
                  <a:pt x="523" y="204"/>
                </a:lnTo>
                <a:lnTo>
                  <a:pt x="557" y="198"/>
                </a:lnTo>
                <a:lnTo>
                  <a:pt x="573" y="195"/>
                </a:lnTo>
                <a:lnTo>
                  <a:pt x="588" y="189"/>
                </a:lnTo>
                <a:lnTo>
                  <a:pt x="588" y="189"/>
                </a:lnTo>
                <a:lnTo>
                  <a:pt x="556" y="201"/>
                </a:lnTo>
                <a:lnTo>
                  <a:pt x="522" y="210"/>
                </a:lnTo>
                <a:lnTo>
                  <a:pt x="488" y="218"/>
                </a:lnTo>
                <a:lnTo>
                  <a:pt x="454" y="226"/>
                </a:lnTo>
                <a:lnTo>
                  <a:pt x="387" y="240"/>
                </a:lnTo>
                <a:lnTo>
                  <a:pt x="353" y="248"/>
                </a:lnTo>
                <a:lnTo>
                  <a:pt x="320" y="256"/>
                </a:lnTo>
                <a:lnTo>
                  <a:pt x="320" y="256"/>
                </a:lnTo>
                <a:lnTo>
                  <a:pt x="181" y="292"/>
                </a:lnTo>
                <a:lnTo>
                  <a:pt x="181" y="292"/>
                </a:lnTo>
                <a:lnTo>
                  <a:pt x="116" y="309"/>
                </a:lnTo>
                <a:lnTo>
                  <a:pt x="83" y="319"/>
                </a:lnTo>
                <a:lnTo>
                  <a:pt x="68" y="324"/>
                </a:lnTo>
                <a:lnTo>
                  <a:pt x="51" y="330"/>
                </a:lnTo>
                <a:lnTo>
                  <a:pt x="51" y="330"/>
                </a:lnTo>
                <a:lnTo>
                  <a:pt x="30" y="339"/>
                </a:lnTo>
                <a:lnTo>
                  <a:pt x="30" y="339"/>
                </a:lnTo>
                <a:lnTo>
                  <a:pt x="47" y="320"/>
                </a:lnTo>
                <a:lnTo>
                  <a:pt x="47" y="320"/>
                </a:lnTo>
                <a:close/>
                <a:moveTo>
                  <a:pt x="88" y="320"/>
                </a:moveTo>
                <a:lnTo>
                  <a:pt x="88" y="320"/>
                </a:lnTo>
                <a:lnTo>
                  <a:pt x="160" y="300"/>
                </a:lnTo>
                <a:lnTo>
                  <a:pt x="160" y="300"/>
                </a:lnTo>
                <a:lnTo>
                  <a:pt x="229" y="282"/>
                </a:lnTo>
                <a:lnTo>
                  <a:pt x="298" y="264"/>
                </a:lnTo>
                <a:lnTo>
                  <a:pt x="298" y="264"/>
                </a:lnTo>
                <a:lnTo>
                  <a:pt x="365" y="248"/>
                </a:lnTo>
                <a:lnTo>
                  <a:pt x="433" y="233"/>
                </a:lnTo>
                <a:lnTo>
                  <a:pt x="501" y="217"/>
                </a:lnTo>
                <a:lnTo>
                  <a:pt x="534" y="209"/>
                </a:lnTo>
                <a:lnTo>
                  <a:pt x="568" y="199"/>
                </a:lnTo>
                <a:lnTo>
                  <a:pt x="568" y="199"/>
                </a:lnTo>
                <a:lnTo>
                  <a:pt x="588" y="192"/>
                </a:lnTo>
                <a:lnTo>
                  <a:pt x="588" y="192"/>
                </a:lnTo>
                <a:lnTo>
                  <a:pt x="569" y="213"/>
                </a:lnTo>
                <a:lnTo>
                  <a:pt x="569" y="213"/>
                </a:lnTo>
                <a:lnTo>
                  <a:pt x="514" y="229"/>
                </a:lnTo>
                <a:lnTo>
                  <a:pt x="458" y="245"/>
                </a:lnTo>
                <a:lnTo>
                  <a:pt x="458" y="245"/>
                </a:lnTo>
                <a:lnTo>
                  <a:pt x="442" y="248"/>
                </a:lnTo>
                <a:lnTo>
                  <a:pt x="442" y="248"/>
                </a:lnTo>
                <a:lnTo>
                  <a:pt x="414" y="255"/>
                </a:lnTo>
                <a:lnTo>
                  <a:pt x="387" y="262"/>
                </a:lnTo>
                <a:lnTo>
                  <a:pt x="332" y="276"/>
                </a:lnTo>
                <a:lnTo>
                  <a:pt x="332" y="276"/>
                </a:lnTo>
                <a:lnTo>
                  <a:pt x="296" y="284"/>
                </a:lnTo>
                <a:lnTo>
                  <a:pt x="296" y="284"/>
                </a:lnTo>
                <a:lnTo>
                  <a:pt x="262" y="291"/>
                </a:lnTo>
                <a:lnTo>
                  <a:pt x="227" y="297"/>
                </a:lnTo>
                <a:lnTo>
                  <a:pt x="157" y="309"/>
                </a:lnTo>
                <a:lnTo>
                  <a:pt x="157" y="309"/>
                </a:lnTo>
                <a:lnTo>
                  <a:pt x="124" y="316"/>
                </a:lnTo>
                <a:lnTo>
                  <a:pt x="108" y="320"/>
                </a:lnTo>
                <a:lnTo>
                  <a:pt x="93" y="325"/>
                </a:lnTo>
                <a:lnTo>
                  <a:pt x="93" y="325"/>
                </a:lnTo>
                <a:lnTo>
                  <a:pt x="63" y="335"/>
                </a:lnTo>
                <a:lnTo>
                  <a:pt x="63" y="335"/>
                </a:lnTo>
                <a:lnTo>
                  <a:pt x="47" y="340"/>
                </a:lnTo>
                <a:lnTo>
                  <a:pt x="47" y="340"/>
                </a:lnTo>
                <a:lnTo>
                  <a:pt x="37" y="341"/>
                </a:lnTo>
                <a:lnTo>
                  <a:pt x="32" y="342"/>
                </a:lnTo>
                <a:lnTo>
                  <a:pt x="28" y="343"/>
                </a:lnTo>
                <a:lnTo>
                  <a:pt x="28" y="343"/>
                </a:lnTo>
                <a:lnTo>
                  <a:pt x="57" y="330"/>
                </a:lnTo>
                <a:lnTo>
                  <a:pt x="73" y="325"/>
                </a:lnTo>
                <a:lnTo>
                  <a:pt x="88" y="320"/>
                </a:lnTo>
                <a:lnTo>
                  <a:pt x="88" y="320"/>
                </a:lnTo>
                <a:close/>
                <a:moveTo>
                  <a:pt x="25" y="351"/>
                </a:moveTo>
                <a:lnTo>
                  <a:pt x="25" y="351"/>
                </a:lnTo>
                <a:lnTo>
                  <a:pt x="61" y="370"/>
                </a:lnTo>
                <a:lnTo>
                  <a:pt x="96" y="388"/>
                </a:lnTo>
                <a:lnTo>
                  <a:pt x="168" y="422"/>
                </a:lnTo>
                <a:lnTo>
                  <a:pt x="168" y="422"/>
                </a:lnTo>
                <a:lnTo>
                  <a:pt x="260" y="468"/>
                </a:lnTo>
                <a:lnTo>
                  <a:pt x="260" y="468"/>
                </a:lnTo>
                <a:lnTo>
                  <a:pt x="285" y="480"/>
                </a:lnTo>
                <a:lnTo>
                  <a:pt x="297" y="487"/>
                </a:lnTo>
                <a:lnTo>
                  <a:pt x="309" y="494"/>
                </a:lnTo>
                <a:lnTo>
                  <a:pt x="309" y="494"/>
                </a:lnTo>
                <a:lnTo>
                  <a:pt x="307" y="500"/>
                </a:lnTo>
                <a:lnTo>
                  <a:pt x="307" y="500"/>
                </a:lnTo>
                <a:lnTo>
                  <a:pt x="293" y="495"/>
                </a:lnTo>
                <a:lnTo>
                  <a:pt x="280" y="488"/>
                </a:lnTo>
                <a:lnTo>
                  <a:pt x="255" y="475"/>
                </a:lnTo>
                <a:lnTo>
                  <a:pt x="255" y="475"/>
                </a:lnTo>
                <a:lnTo>
                  <a:pt x="166" y="430"/>
                </a:lnTo>
                <a:lnTo>
                  <a:pt x="166" y="430"/>
                </a:lnTo>
                <a:lnTo>
                  <a:pt x="136" y="416"/>
                </a:lnTo>
                <a:lnTo>
                  <a:pt x="107" y="402"/>
                </a:lnTo>
                <a:lnTo>
                  <a:pt x="107" y="402"/>
                </a:lnTo>
                <a:lnTo>
                  <a:pt x="66" y="379"/>
                </a:lnTo>
                <a:lnTo>
                  <a:pt x="44" y="368"/>
                </a:lnTo>
                <a:lnTo>
                  <a:pt x="33" y="363"/>
                </a:lnTo>
                <a:lnTo>
                  <a:pt x="23" y="359"/>
                </a:lnTo>
                <a:lnTo>
                  <a:pt x="23" y="359"/>
                </a:lnTo>
                <a:lnTo>
                  <a:pt x="22" y="359"/>
                </a:lnTo>
                <a:lnTo>
                  <a:pt x="22" y="359"/>
                </a:lnTo>
                <a:lnTo>
                  <a:pt x="25" y="351"/>
                </a:lnTo>
                <a:lnTo>
                  <a:pt x="25" y="351"/>
                </a:lnTo>
                <a:close/>
                <a:moveTo>
                  <a:pt x="20" y="366"/>
                </a:moveTo>
                <a:lnTo>
                  <a:pt x="20" y="366"/>
                </a:lnTo>
                <a:lnTo>
                  <a:pt x="21" y="366"/>
                </a:lnTo>
                <a:lnTo>
                  <a:pt x="21" y="366"/>
                </a:lnTo>
                <a:lnTo>
                  <a:pt x="32" y="370"/>
                </a:lnTo>
                <a:lnTo>
                  <a:pt x="42" y="375"/>
                </a:lnTo>
                <a:lnTo>
                  <a:pt x="64" y="386"/>
                </a:lnTo>
                <a:lnTo>
                  <a:pt x="85" y="398"/>
                </a:lnTo>
                <a:lnTo>
                  <a:pt x="106" y="410"/>
                </a:lnTo>
                <a:lnTo>
                  <a:pt x="106" y="410"/>
                </a:lnTo>
                <a:lnTo>
                  <a:pt x="135" y="424"/>
                </a:lnTo>
                <a:lnTo>
                  <a:pt x="165" y="439"/>
                </a:lnTo>
                <a:lnTo>
                  <a:pt x="165" y="439"/>
                </a:lnTo>
                <a:lnTo>
                  <a:pt x="254" y="483"/>
                </a:lnTo>
                <a:lnTo>
                  <a:pt x="254" y="483"/>
                </a:lnTo>
                <a:lnTo>
                  <a:pt x="279" y="496"/>
                </a:lnTo>
                <a:lnTo>
                  <a:pt x="291" y="502"/>
                </a:lnTo>
                <a:lnTo>
                  <a:pt x="305" y="507"/>
                </a:lnTo>
                <a:lnTo>
                  <a:pt x="305" y="507"/>
                </a:lnTo>
                <a:lnTo>
                  <a:pt x="302" y="516"/>
                </a:lnTo>
                <a:lnTo>
                  <a:pt x="302" y="516"/>
                </a:lnTo>
                <a:lnTo>
                  <a:pt x="265" y="498"/>
                </a:lnTo>
                <a:lnTo>
                  <a:pt x="228" y="481"/>
                </a:lnTo>
                <a:lnTo>
                  <a:pt x="153" y="446"/>
                </a:lnTo>
                <a:lnTo>
                  <a:pt x="153" y="446"/>
                </a:lnTo>
                <a:lnTo>
                  <a:pt x="118" y="429"/>
                </a:lnTo>
                <a:lnTo>
                  <a:pt x="84" y="413"/>
                </a:lnTo>
                <a:lnTo>
                  <a:pt x="50" y="395"/>
                </a:lnTo>
                <a:lnTo>
                  <a:pt x="17" y="376"/>
                </a:lnTo>
                <a:lnTo>
                  <a:pt x="17" y="376"/>
                </a:lnTo>
                <a:lnTo>
                  <a:pt x="20" y="366"/>
                </a:lnTo>
                <a:lnTo>
                  <a:pt x="20" y="366"/>
                </a:lnTo>
                <a:close/>
                <a:moveTo>
                  <a:pt x="8" y="392"/>
                </a:moveTo>
                <a:lnTo>
                  <a:pt x="8" y="392"/>
                </a:lnTo>
                <a:lnTo>
                  <a:pt x="8" y="382"/>
                </a:lnTo>
                <a:lnTo>
                  <a:pt x="9" y="373"/>
                </a:lnTo>
                <a:lnTo>
                  <a:pt x="12" y="363"/>
                </a:lnTo>
                <a:lnTo>
                  <a:pt x="16" y="356"/>
                </a:lnTo>
                <a:lnTo>
                  <a:pt x="16" y="356"/>
                </a:lnTo>
                <a:lnTo>
                  <a:pt x="13" y="364"/>
                </a:lnTo>
                <a:lnTo>
                  <a:pt x="10" y="373"/>
                </a:lnTo>
                <a:lnTo>
                  <a:pt x="9" y="383"/>
                </a:lnTo>
                <a:lnTo>
                  <a:pt x="8" y="392"/>
                </a:lnTo>
                <a:lnTo>
                  <a:pt x="8" y="392"/>
                </a:lnTo>
                <a:close/>
                <a:moveTo>
                  <a:pt x="18" y="399"/>
                </a:moveTo>
                <a:lnTo>
                  <a:pt x="18" y="399"/>
                </a:lnTo>
                <a:lnTo>
                  <a:pt x="16" y="398"/>
                </a:lnTo>
                <a:lnTo>
                  <a:pt x="16" y="398"/>
                </a:lnTo>
                <a:lnTo>
                  <a:pt x="16" y="391"/>
                </a:lnTo>
                <a:lnTo>
                  <a:pt x="16" y="384"/>
                </a:lnTo>
                <a:lnTo>
                  <a:pt x="16" y="384"/>
                </a:lnTo>
                <a:lnTo>
                  <a:pt x="48" y="403"/>
                </a:lnTo>
                <a:lnTo>
                  <a:pt x="82" y="420"/>
                </a:lnTo>
                <a:lnTo>
                  <a:pt x="149" y="452"/>
                </a:lnTo>
                <a:lnTo>
                  <a:pt x="149" y="452"/>
                </a:lnTo>
                <a:lnTo>
                  <a:pt x="225" y="487"/>
                </a:lnTo>
                <a:lnTo>
                  <a:pt x="263" y="505"/>
                </a:lnTo>
                <a:lnTo>
                  <a:pt x="300" y="525"/>
                </a:lnTo>
                <a:lnTo>
                  <a:pt x="300" y="525"/>
                </a:lnTo>
                <a:lnTo>
                  <a:pt x="299" y="531"/>
                </a:lnTo>
                <a:lnTo>
                  <a:pt x="299" y="536"/>
                </a:lnTo>
                <a:lnTo>
                  <a:pt x="299" y="536"/>
                </a:lnTo>
                <a:lnTo>
                  <a:pt x="289" y="531"/>
                </a:lnTo>
                <a:lnTo>
                  <a:pt x="278" y="526"/>
                </a:lnTo>
                <a:lnTo>
                  <a:pt x="257" y="515"/>
                </a:lnTo>
                <a:lnTo>
                  <a:pt x="257" y="515"/>
                </a:lnTo>
                <a:lnTo>
                  <a:pt x="162" y="470"/>
                </a:lnTo>
                <a:lnTo>
                  <a:pt x="162" y="470"/>
                </a:lnTo>
                <a:lnTo>
                  <a:pt x="66" y="423"/>
                </a:lnTo>
                <a:lnTo>
                  <a:pt x="66" y="423"/>
                </a:lnTo>
                <a:lnTo>
                  <a:pt x="40" y="412"/>
                </a:lnTo>
                <a:lnTo>
                  <a:pt x="28" y="406"/>
                </a:lnTo>
                <a:lnTo>
                  <a:pt x="18" y="399"/>
                </a:lnTo>
                <a:lnTo>
                  <a:pt x="18" y="399"/>
                </a:lnTo>
                <a:close/>
                <a:moveTo>
                  <a:pt x="167" y="488"/>
                </a:moveTo>
                <a:lnTo>
                  <a:pt x="167" y="488"/>
                </a:lnTo>
                <a:lnTo>
                  <a:pt x="73" y="441"/>
                </a:lnTo>
                <a:lnTo>
                  <a:pt x="73" y="441"/>
                </a:lnTo>
                <a:lnTo>
                  <a:pt x="47" y="428"/>
                </a:lnTo>
                <a:lnTo>
                  <a:pt x="35" y="421"/>
                </a:lnTo>
                <a:lnTo>
                  <a:pt x="23" y="413"/>
                </a:lnTo>
                <a:lnTo>
                  <a:pt x="23" y="413"/>
                </a:lnTo>
                <a:lnTo>
                  <a:pt x="22" y="412"/>
                </a:lnTo>
                <a:lnTo>
                  <a:pt x="22" y="412"/>
                </a:lnTo>
                <a:lnTo>
                  <a:pt x="22" y="410"/>
                </a:lnTo>
                <a:lnTo>
                  <a:pt x="22" y="410"/>
                </a:lnTo>
                <a:lnTo>
                  <a:pt x="30" y="415"/>
                </a:lnTo>
                <a:lnTo>
                  <a:pt x="40" y="419"/>
                </a:lnTo>
                <a:lnTo>
                  <a:pt x="57" y="427"/>
                </a:lnTo>
                <a:lnTo>
                  <a:pt x="57" y="427"/>
                </a:lnTo>
                <a:lnTo>
                  <a:pt x="153" y="473"/>
                </a:lnTo>
                <a:lnTo>
                  <a:pt x="153" y="473"/>
                </a:lnTo>
                <a:lnTo>
                  <a:pt x="249" y="520"/>
                </a:lnTo>
                <a:lnTo>
                  <a:pt x="249" y="520"/>
                </a:lnTo>
                <a:lnTo>
                  <a:pt x="275" y="532"/>
                </a:lnTo>
                <a:lnTo>
                  <a:pt x="287" y="538"/>
                </a:lnTo>
                <a:lnTo>
                  <a:pt x="298" y="545"/>
                </a:lnTo>
                <a:lnTo>
                  <a:pt x="298" y="545"/>
                </a:lnTo>
                <a:lnTo>
                  <a:pt x="300" y="546"/>
                </a:lnTo>
                <a:lnTo>
                  <a:pt x="300" y="546"/>
                </a:lnTo>
                <a:lnTo>
                  <a:pt x="302" y="551"/>
                </a:lnTo>
                <a:lnTo>
                  <a:pt x="305" y="556"/>
                </a:lnTo>
                <a:lnTo>
                  <a:pt x="305" y="556"/>
                </a:lnTo>
                <a:lnTo>
                  <a:pt x="270" y="540"/>
                </a:lnTo>
                <a:lnTo>
                  <a:pt x="235" y="524"/>
                </a:lnTo>
                <a:lnTo>
                  <a:pt x="167" y="488"/>
                </a:lnTo>
                <a:lnTo>
                  <a:pt x="167" y="488"/>
                </a:lnTo>
                <a:close/>
                <a:moveTo>
                  <a:pt x="307" y="537"/>
                </a:moveTo>
                <a:lnTo>
                  <a:pt x="307" y="537"/>
                </a:lnTo>
                <a:lnTo>
                  <a:pt x="307" y="531"/>
                </a:lnTo>
                <a:lnTo>
                  <a:pt x="307" y="531"/>
                </a:lnTo>
                <a:lnTo>
                  <a:pt x="309" y="530"/>
                </a:lnTo>
                <a:lnTo>
                  <a:pt x="309" y="530"/>
                </a:lnTo>
                <a:lnTo>
                  <a:pt x="383" y="449"/>
                </a:lnTo>
                <a:lnTo>
                  <a:pt x="460" y="369"/>
                </a:lnTo>
                <a:lnTo>
                  <a:pt x="536" y="289"/>
                </a:lnTo>
                <a:lnTo>
                  <a:pt x="613" y="209"/>
                </a:lnTo>
                <a:lnTo>
                  <a:pt x="613" y="209"/>
                </a:lnTo>
                <a:lnTo>
                  <a:pt x="628" y="194"/>
                </a:lnTo>
                <a:lnTo>
                  <a:pt x="642" y="179"/>
                </a:lnTo>
                <a:lnTo>
                  <a:pt x="642" y="179"/>
                </a:lnTo>
                <a:lnTo>
                  <a:pt x="643" y="181"/>
                </a:lnTo>
                <a:lnTo>
                  <a:pt x="643" y="181"/>
                </a:lnTo>
                <a:lnTo>
                  <a:pt x="635" y="187"/>
                </a:lnTo>
                <a:lnTo>
                  <a:pt x="628" y="195"/>
                </a:lnTo>
                <a:lnTo>
                  <a:pt x="614" y="210"/>
                </a:lnTo>
                <a:lnTo>
                  <a:pt x="614" y="210"/>
                </a:lnTo>
                <a:lnTo>
                  <a:pt x="562" y="267"/>
                </a:lnTo>
                <a:lnTo>
                  <a:pt x="562" y="267"/>
                </a:lnTo>
                <a:lnTo>
                  <a:pt x="524" y="308"/>
                </a:lnTo>
                <a:lnTo>
                  <a:pt x="487" y="347"/>
                </a:lnTo>
                <a:lnTo>
                  <a:pt x="487" y="347"/>
                </a:lnTo>
                <a:lnTo>
                  <a:pt x="397" y="442"/>
                </a:lnTo>
                <a:lnTo>
                  <a:pt x="352" y="488"/>
                </a:lnTo>
                <a:lnTo>
                  <a:pt x="308" y="536"/>
                </a:lnTo>
                <a:lnTo>
                  <a:pt x="308" y="536"/>
                </a:lnTo>
                <a:lnTo>
                  <a:pt x="307" y="537"/>
                </a:lnTo>
                <a:lnTo>
                  <a:pt x="307" y="537"/>
                </a:lnTo>
                <a:close/>
                <a:moveTo>
                  <a:pt x="643" y="206"/>
                </a:moveTo>
                <a:lnTo>
                  <a:pt x="643" y="206"/>
                </a:lnTo>
                <a:lnTo>
                  <a:pt x="613" y="238"/>
                </a:lnTo>
                <a:lnTo>
                  <a:pt x="613" y="238"/>
                </a:lnTo>
                <a:lnTo>
                  <a:pt x="569" y="287"/>
                </a:lnTo>
                <a:lnTo>
                  <a:pt x="523" y="335"/>
                </a:lnTo>
                <a:lnTo>
                  <a:pt x="523" y="335"/>
                </a:lnTo>
                <a:lnTo>
                  <a:pt x="337" y="531"/>
                </a:lnTo>
                <a:lnTo>
                  <a:pt x="337" y="531"/>
                </a:lnTo>
                <a:lnTo>
                  <a:pt x="315" y="556"/>
                </a:lnTo>
                <a:lnTo>
                  <a:pt x="315" y="556"/>
                </a:lnTo>
                <a:lnTo>
                  <a:pt x="311" y="551"/>
                </a:lnTo>
                <a:lnTo>
                  <a:pt x="309" y="545"/>
                </a:lnTo>
                <a:lnTo>
                  <a:pt x="309" y="545"/>
                </a:lnTo>
                <a:lnTo>
                  <a:pt x="310" y="545"/>
                </a:lnTo>
                <a:lnTo>
                  <a:pt x="310" y="545"/>
                </a:lnTo>
                <a:lnTo>
                  <a:pt x="326" y="526"/>
                </a:lnTo>
                <a:lnTo>
                  <a:pt x="343" y="507"/>
                </a:lnTo>
                <a:lnTo>
                  <a:pt x="378" y="472"/>
                </a:lnTo>
                <a:lnTo>
                  <a:pt x="378" y="472"/>
                </a:lnTo>
                <a:lnTo>
                  <a:pt x="482" y="364"/>
                </a:lnTo>
                <a:lnTo>
                  <a:pt x="482" y="364"/>
                </a:lnTo>
                <a:lnTo>
                  <a:pt x="522" y="320"/>
                </a:lnTo>
                <a:lnTo>
                  <a:pt x="563" y="276"/>
                </a:lnTo>
                <a:lnTo>
                  <a:pt x="602" y="232"/>
                </a:lnTo>
                <a:lnTo>
                  <a:pt x="623" y="211"/>
                </a:lnTo>
                <a:lnTo>
                  <a:pt x="644" y="189"/>
                </a:lnTo>
                <a:lnTo>
                  <a:pt x="644" y="189"/>
                </a:lnTo>
                <a:lnTo>
                  <a:pt x="646" y="187"/>
                </a:lnTo>
                <a:lnTo>
                  <a:pt x="646" y="187"/>
                </a:lnTo>
                <a:lnTo>
                  <a:pt x="649" y="191"/>
                </a:lnTo>
                <a:lnTo>
                  <a:pt x="653" y="195"/>
                </a:lnTo>
                <a:lnTo>
                  <a:pt x="653" y="195"/>
                </a:lnTo>
                <a:lnTo>
                  <a:pt x="643" y="206"/>
                </a:lnTo>
                <a:lnTo>
                  <a:pt x="643" y="2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8" name="群組 57">
            <a:extLst>
              <a:ext uri="{FF2B5EF4-FFF2-40B4-BE49-F238E27FC236}">
                <a16:creationId xmlns:a16="http://schemas.microsoft.com/office/drawing/2014/main" id="{1655764F-3BCB-4C50-99D0-41D706956F57}"/>
              </a:ext>
            </a:extLst>
          </p:cNvPr>
          <p:cNvGrpSpPr/>
          <p:nvPr/>
        </p:nvGrpSpPr>
        <p:grpSpPr>
          <a:xfrm>
            <a:off x="8841854" y="2909726"/>
            <a:ext cx="2012950" cy="757238"/>
            <a:chOff x="8841854" y="2909726"/>
            <a:chExt cx="2012950" cy="757238"/>
          </a:xfrm>
        </p:grpSpPr>
        <p:sp>
          <p:nvSpPr>
            <p:cNvPr id="59" name="Freeform 90">
              <a:extLst>
                <a:ext uri="{FF2B5EF4-FFF2-40B4-BE49-F238E27FC236}">
                  <a16:creationId xmlns:a16="http://schemas.microsoft.com/office/drawing/2014/main" id="{FD978FCC-A2BF-4237-BB96-5D4A836A32B6}"/>
                </a:ext>
              </a:extLst>
            </p:cNvPr>
            <p:cNvSpPr>
              <a:spLocks/>
            </p:cNvSpPr>
            <p:nvPr/>
          </p:nvSpPr>
          <p:spPr bwMode="auto">
            <a:xfrm>
              <a:off x="10392841" y="3400264"/>
              <a:ext cx="153988" cy="60325"/>
            </a:xfrm>
            <a:custGeom>
              <a:avLst/>
              <a:gdLst>
                <a:gd name="T0" fmla="*/ 90 w 99"/>
                <a:gd name="T1" fmla="*/ 24 h 38"/>
                <a:gd name="T2" fmla="*/ 50 w 99"/>
                <a:gd name="T3" fmla="*/ 12 h 38"/>
                <a:gd name="T4" fmla="*/ 5 w 99"/>
                <a:gd name="T5" fmla="*/ 6 h 38"/>
                <a:gd name="T6" fmla="*/ 3 w 99"/>
                <a:gd name="T7" fmla="*/ 15 h 38"/>
                <a:gd name="T8" fmla="*/ 43 w 99"/>
                <a:gd name="T9" fmla="*/ 29 h 38"/>
                <a:gd name="T10" fmla="*/ 86 w 99"/>
                <a:gd name="T11" fmla="*/ 38 h 38"/>
                <a:gd name="T12" fmla="*/ 90 w 99"/>
                <a:gd name="T13" fmla="*/ 24 h 38"/>
              </a:gdLst>
              <a:ahLst/>
              <a:cxnLst>
                <a:cxn ang="0">
                  <a:pos x="T0" y="T1"/>
                </a:cxn>
                <a:cxn ang="0">
                  <a:pos x="T2" y="T3"/>
                </a:cxn>
                <a:cxn ang="0">
                  <a:pos x="T4" y="T5"/>
                </a:cxn>
                <a:cxn ang="0">
                  <a:pos x="T6" y="T7"/>
                </a:cxn>
                <a:cxn ang="0">
                  <a:pos x="T8" y="T9"/>
                </a:cxn>
                <a:cxn ang="0">
                  <a:pos x="T10" y="T11"/>
                </a:cxn>
                <a:cxn ang="0">
                  <a:pos x="T12" y="T13"/>
                </a:cxn>
              </a:cxnLst>
              <a:rect l="0" t="0" r="r" b="b"/>
              <a:pathLst>
                <a:path w="99" h="38">
                  <a:moveTo>
                    <a:pt x="90" y="24"/>
                  </a:moveTo>
                  <a:cubicBezTo>
                    <a:pt x="77" y="19"/>
                    <a:pt x="64" y="16"/>
                    <a:pt x="50" y="12"/>
                  </a:cubicBezTo>
                  <a:cubicBezTo>
                    <a:pt x="37" y="9"/>
                    <a:pt x="18" y="0"/>
                    <a:pt x="5" y="6"/>
                  </a:cubicBezTo>
                  <a:cubicBezTo>
                    <a:pt x="1" y="8"/>
                    <a:pt x="0" y="12"/>
                    <a:pt x="3" y="15"/>
                  </a:cubicBezTo>
                  <a:cubicBezTo>
                    <a:pt x="12" y="25"/>
                    <a:pt x="31" y="26"/>
                    <a:pt x="43" y="29"/>
                  </a:cubicBezTo>
                  <a:cubicBezTo>
                    <a:pt x="57" y="32"/>
                    <a:pt x="71" y="37"/>
                    <a:pt x="86" y="38"/>
                  </a:cubicBezTo>
                  <a:cubicBezTo>
                    <a:pt x="93" y="38"/>
                    <a:pt x="99" y="27"/>
                    <a:pt x="90"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0" name="群組 59">
              <a:extLst>
                <a:ext uri="{FF2B5EF4-FFF2-40B4-BE49-F238E27FC236}">
                  <a16:creationId xmlns:a16="http://schemas.microsoft.com/office/drawing/2014/main" id="{D55F2B6B-C7BC-4FCB-A353-F0064206D7C5}"/>
                </a:ext>
              </a:extLst>
            </p:cNvPr>
            <p:cNvGrpSpPr/>
            <p:nvPr/>
          </p:nvGrpSpPr>
          <p:grpSpPr>
            <a:xfrm>
              <a:off x="8841854" y="2909726"/>
              <a:ext cx="2012950" cy="757238"/>
              <a:chOff x="8841854" y="2909726"/>
              <a:chExt cx="2012950" cy="757238"/>
            </a:xfrm>
          </p:grpSpPr>
          <p:sp>
            <p:nvSpPr>
              <p:cNvPr id="61" name="Freeform 87">
                <a:extLst>
                  <a:ext uri="{FF2B5EF4-FFF2-40B4-BE49-F238E27FC236}">
                    <a16:creationId xmlns:a16="http://schemas.microsoft.com/office/drawing/2014/main" id="{9AE7676D-7BB6-467E-81AB-BDD427FE08F1}"/>
                  </a:ext>
                </a:extLst>
              </p:cNvPr>
              <p:cNvSpPr>
                <a:spLocks noEditPoints="1"/>
              </p:cNvSpPr>
              <p:nvPr/>
            </p:nvSpPr>
            <p:spPr bwMode="auto">
              <a:xfrm>
                <a:off x="8841854" y="2909726"/>
                <a:ext cx="682625" cy="585788"/>
              </a:xfrm>
              <a:custGeom>
                <a:avLst/>
                <a:gdLst>
                  <a:gd name="T0" fmla="*/ 327 w 438"/>
                  <a:gd name="T1" fmla="*/ 65 h 376"/>
                  <a:gd name="T2" fmla="*/ 321 w 438"/>
                  <a:gd name="T3" fmla="*/ 79 h 376"/>
                  <a:gd name="T4" fmla="*/ 426 w 438"/>
                  <a:gd name="T5" fmla="*/ 168 h 376"/>
                  <a:gd name="T6" fmla="*/ 396 w 438"/>
                  <a:gd name="T7" fmla="*/ 235 h 376"/>
                  <a:gd name="T8" fmla="*/ 322 w 438"/>
                  <a:gd name="T9" fmla="*/ 355 h 376"/>
                  <a:gd name="T10" fmla="*/ 256 w 438"/>
                  <a:gd name="T11" fmla="*/ 348 h 376"/>
                  <a:gd name="T12" fmla="*/ 183 w 438"/>
                  <a:gd name="T13" fmla="*/ 328 h 376"/>
                  <a:gd name="T14" fmla="*/ 72 w 438"/>
                  <a:gd name="T15" fmla="*/ 175 h 376"/>
                  <a:gd name="T16" fmla="*/ 98 w 438"/>
                  <a:gd name="T17" fmla="*/ 84 h 376"/>
                  <a:gd name="T18" fmla="*/ 177 w 438"/>
                  <a:gd name="T19" fmla="*/ 87 h 376"/>
                  <a:gd name="T20" fmla="*/ 239 w 438"/>
                  <a:gd name="T21" fmla="*/ 105 h 376"/>
                  <a:gd name="T22" fmla="*/ 209 w 438"/>
                  <a:gd name="T23" fmla="*/ 119 h 376"/>
                  <a:gd name="T24" fmla="*/ 288 w 438"/>
                  <a:gd name="T25" fmla="*/ 150 h 376"/>
                  <a:gd name="T26" fmla="*/ 279 w 438"/>
                  <a:gd name="T27" fmla="*/ 43 h 376"/>
                  <a:gd name="T28" fmla="*/ 274 w 438"/>
                  <a:gd name="T29" fmla="*/ 13 h 376"/>
                  <a:gd name="T30" fmla="*/ 247 w 438"/>
                  <a:gd name="T31" fmla="*/ 17 h 376"/>
                  <a:gd name="T32" fmla="*/ 228 w 438"/>
                  <a:gd name="T33" fmla="*/ 64 h 376"/>
                  <a:gd name="T34" fmla="*/ 129 w 438"/>
                  <a:gd name="T35" fmla="*/ 6 h 376"/>
                  <a:gd name="T36" fmla="*/ 37 w 438"/>
                  <a:gd name="T37" fmla="*/ 21 h 376"/>
                  <a:gd name="T38" fmla="*/ 5 w 438"/>
                  <a:gd name="T39" fmla="*/ 33 h 376"/>
                  <a:gd name="T40" fmla="*/ 52 w 438"/>
                  <a:gd name="T41" fmla="*/ 60 h 376"/>
                  <a:gd name="T42" fmla="*/ 59 w 438"/>
                  <a:gd name="T43" fmla="*/ 133 h 376"/>
                  <a:gd name="T44" fmla="*/ 111 w 438"/>
                  <a:gd name="T45" fmla="*/ 293 h 376"/>
                  <a:gd name="T46" fmla="*/ 197 w 438"/>
                  <a:gd name="T47" fmla="*/ 361 h 376"/>
                  <a:gd name="T48" fmla="*/ 207 w 438"/>
                  <a:gd name="T49" fmla="*/ 350 h 376"/>
                  <a:gd name="T50" fmla="*/ 220 w 438"/>
                  <a:gd name="T51" fmla="*/ 354 h 376"/>
                  <a:gd name="T52" fmla="*/ 239 w 438"/>
                  <a:gd name="T53" fmla="*/ 362 h 376"/>
                  <a:gd name="T54" fmla="*/ 265 w 438"/>
                  <a:gd name="T55" fmla="*/ 363 h 376"/>
                  <a:gd name="T56" fmla="*/ 328 w 438"/>
                  <a:gd name="T57" fmla="*/ 363 h 376"/>
                  <a:gd name="T58" fmla="*/ 379 w 438"/>
                  <a:gd name="T59" fmla="*/ 279 h 376"/>
                  <a:gd name="T60" fmla="*/ 416 w 438"/>
                  <a:gd name="T61" fmla="*/ 219 h 376"/>
                  <a:gd name="T62" fmla="*/ 258 w 438"/>
                  <a:gd name="T63" fmla="*/ 67 h 376"/>
                  <a:gd name="T64" fmla="*/ 266 w 438"/>
                  <a:gd name="T65" fmla="*/ 32 h 376"/>
                  <a:gd name="T66" fmla="*/ 258 w 438"/>
                  <a:gd name="T67" fmla="*/ 67 h 376"/>
                  <a:gd name="T68" fmla="*/ 241 w 438"/>
                  <a:gd name="T69" fmla="*/ 100 h 376"/>
                  <a:gd name="T70" fmla="*/ 194 w 438"/>
                  <a:gd name="T71" fmla="*/ 82 h 376"/>
                  <a:gd name="T72" fmla="*/ 84 w 438"/>
                  <a:gd name="T73" fmla="*/ 18 h 376"/>
                  <a:gd name="T74" fmla="*/ 142 w 438"/>
                  <a:gd name="T75" fmla="*/ 42 h 376"/>
                  <a:gd name="T76" fmla="*/ 114 w 438"/>
                  <a:gd name="T77" fmla="*/ 24 h 376"/>
                  <a:gd name="T78" fmla="*/ 83 w 438"/>
                  <a:gd name="T79" fmla="*/ 18 h 376"/>
                  <a:gd name="T80" fmla="*/ 45 w 438"/>
                  <a:gd name="T81" fmla="*/ 39 h 376"/>
                  <a:gd name="T82" fmla="*/ 79 w 438"/>
                  <a:gd name="T83" fmla="*/ 19 h 376"/>
                  <a:gd name="T84" fmla="*/ 65 w 438"/>
                  <a:gd name="T85" fmla="*/ 34 h 376"/>
                  <a:gd name="T86" fmla="*/ 91 w 438"/>
                  <a:gd name="T87" fmla="*/ 40 h 376"/>
                  <a:gd name="T88" fmla="*/ 106 w 438"/>
                  <a:gd name="T89" fmla="*/ 46 h 376"/>
                  <a:gd name="T90" fmla="*/ 105 w 438"/>
                  <a:gd name="T91" fmla="*/ 57 h 376"/>
                  <a:gd name="T92" fmla="*/ 113 w 438"/>
                  <a:gd name="T93" fmla="*/ 52 h 376"/>
                  <a:gd name="T94" fmla="*/ 149 w 438"/>
                  <a:gd name="T95" fmla="*/ 53 h 376"/>
                  <a:gd name="T96" fmla="*/ 158 w 438"/>
                  <a:gd name="T97" fmla="*/ 55 h 376"/>
                  <a:gd name="T98" fmla="*/ 133 w 438"/>
                  <a:gd name="T99" fmla="*/ 73 h 376"/>
                  <a:gd name="T100" fmla="*/ 219 w 438"/>
                  <a:gd name="T101" fmla="*/ 326 h 376"/>
                  <a:gd name="T102" fmla="*/ 221 w 438"/>
                  <a:gd name="T103" fmla="*/ 326 h 376"/>
                  <a:gd name="T104" fmla="*/ 239 w 438"/>
                  <a:gd name="T105"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376">
                    <a:moveTo>
                      <a:pt x="424" y="104"/>
                    </a:moveTo>
                    <a:cubicBezTo>
                      <a:pt x="419" y="94"/>
                      <a:pt x="408" y="86"/>
                      <a:pt x="399" y="79"/>
                    </a:cubicBezTo>
                    <a:cubicBezTo>
                      <a:pt x="389" y="71"/>
                      <a:pt x="376" y="65"/>
                      <a:pt x="363" y="61"/>
                    </a:cubicBezTo>
                    <a:cubicBezTo>
                      <a:pt x="351" y="58"/>
                      <a:pt x="339" y="61"/>
                      <a:pt x="327" y="65"/>
                    </a:cubicBezTo>
                    <a:cubicBezTo>
                      <a:pt x="319" y="67"/>
                      <a:pt x="311" y="67"/>
                      <a:pt x="302" y="69"/>
                    </a:cubicBezTo>
                    <a:cubicBezTo>
                      <a:pt x="294" y="70"/>
                      <a:pt x="287" y="74"/>
                      <a:pt x="279" y="77"/>
                    </a:cubicBezTo>
                    <a:cubicBezTo>
                      <a:pt x="274" y="79"/>
                      <a:pt x="276" y="87"/>
                      <a:pt x="281" y="86"/>
                    </a:cubicBezTo>
                    <a:cubicBezTo>
                      <a:pt x="294" y="83"/>
                      <a:pt x="307" y="79"/>
                      <a:pt x="321" y="79"/>
                    </a:cubicBezTo>
                    <a:cubicBezTo>
                      <a:pt x="333" y="79"/>
                      <a:pt x="343" y="70"/>
                      <a:pt x="356" y="72"/>
                    </a:cubicBezTo>
                    <a:cubicBezTo>
                      <a:pt x="377" y="76"/>
                      <a:pt x="409" y="91"/>
                      <a:pt x="416" y="114"/>
                    </a:cubicBezTo>
                    <a:cubicBezTo>
                      <a:pt x="420" y="125"/>
                      <a:pt x="417" y="139"/>
                      <a:pt x="421" y="150"/>
                    </a:cubicBezTo>
                    <a:cubicBezTo>
                      <a:pt x="423" y="155"/>
                      <a:pt x="427" y="162"/>
                      <a:pt x="426" y="168"/>
                    </a:cubicBezTo>
                    <a:cubicBezTo>
                      <a:pt x="424" y="176"/>
                      <a:pt x="423" y="183"/>
                      <a:pt x="420" y="191"/>
                    </a:cubicBezTo>
                    <a:cubicBezTo>
                      <a:pt x="418" y="196"/>
                      <a:pt x="417" y="201"/>
                      <a:pt x="414" y="206"/>
                    </a:cubicBezTo>
                    <a:cubicBezTo>
                      <a:pt x="412" y="211"/>
                      <a:pt x="407" y="214"/>
                      <a:pt x="404" y="218"/>
                    </a:cubicBezTo>
                    <a:cubicBezTo>
                      <a:pt x="401" y="224"/>
                      <a:pt x="399" y="229"/>
                      <a:pt x="396" y="235"/>
                    </a:cubicBezTo>
                    <a:cubicBezTo>
                      <a:pt x="392" y="242"/>
                      <a:pt x="388" y="248"/>
                      <a:pt x="384" y="255"/>
                    </a:cubicBezTo>
                    <a:cubicBezTo>
                      <a:pt x="377" y="268"/>
                      <a:pt x="367" y="277"/>
                      <a:pt x="362" y="290"/>
                    </a:cubicBezTo>
                    <a:cubicBezTo>
                      <a:pt x="358" y="302"/>
                      <a:pt x="354" y="313"/>
                      <a:pt x="349" y="324"/>
                    </a:cubicBezTo>
                    <a:cubicBezTo>
                      <a:pt x="344" y="336"/>
                      <a:pt x="334" y="349"/>
                      <a:pt x="322" y="355"/>
                    </a:cubicBezTo>
                    <a:cubicBezTo>
                      <a:pt x="317" y="357"/>
                      <a:pt x="311" y="358"/>
                      <a:pt x="306" y="361"/>
                    </a:cubicBezTo>
                    <a:cubicBezTo>
                      <a:pt x="300" y="366"/>
                      <a:pt x="296" y="365"/>
                      <a:pt x="289" y="361"/>
                    </a:cubicBezTo>
                    <a:cubicBezTo>
                      <a:pt x="285" y="359"/>
                      <a:pt x="282" y="357"/>
                      <a:pt x="278" y="356"/>
                    </a:cubicBezTo>
                    <a:cubicBezTo>
                      <a:pt x="271" y="354"/>
                      <a:pt x="260" y="354"/>
                      <a:pt x="256" y="348"/>
                    </a:cubicBezTo>
                    <a:cubicBezTo>
                      <a:pt x="248" y="337"/>
                      <a:pt x="242" y="328"/>
                      <a:pt x="231" y="321"/>
                    </a:cubicBezTo>
                    <a:cubicBezTo>
                      <a:pt x="221" y="315"/>
                      <a:pt x="211" y="317"/>
                      <a:pt x="201" y="318"/>
                    </a:cubicBezTo>
                    <a:cubicBezTo>
                      <a:pt x="196" y="318"/>
                      <a:pt x="193" y="319"/>
                      <a:pt x="189" y="321"/>
                    </a:cubicBezTo>
                    <a:cubicBezTo>
                      <a:pt x="185" y="323"/>
                      <a:pt x="184" y="325"/>
                      <a:pt x="183" y="328"/>
                    </a:cubicBezTo>
                    <a:cubicBezTo>
                      <a:pt x="156" y="331"/>
                      <a:pt x="135" y="312"/>
                      <a:pt x="123" y="289"/>
                    </a:cubicBezTo>
                    <a:cubicBezTo>
                      <a:pt x="117" y="278"/>
                      <a:pt x="110" y="267"/>
                      <a:pt x="103" y="256"/>
                    </a:cubicBezTo>
                    <a:cubicBezTo>
                      <a:pt x="95" y="244"/>
                      <a:pt x="93" y="227"/>
                      <a:pt x="85" y="215"/>
                    </a:cubicBezTo>
                    <a:cubicBezTo>
                      <a:pt x="78" y="204"/>
                      <a:pt x="73" y="187"/>
                      <a:pt x="72" y="175"/>
                    </a:cubicBezTo>
                    <a:cubicBezTo>
                      <a:pt x="71" y="169"/>
                      <a:pt x="70" y="162"/>
                      <a:pt x="71" y="156"/>
                    </a:cubicBezTo>
                    <a:cubicBezTo>
                      <a:pt x="71" y="149"/>
                      <a:pt x="69" y="143"/>
                      <a:pt x="70" y="136"/>
                    </a:cubicBezTo>
                    <a:cubicBezTo>
                      <a:pt x="71" y="123"/>
                      <a:pt x="72" y="111"/>
                      <a:pt x="80" y="101"/>
                    </a:cubicBezTo>
                    <a:cubicBezTo>
                      <a:pt x="85" y="94"/>
                      <a:pt x="94" y="91"/>
                      <a:pt x="98" y="84"/>
                    </a:cubicBezTo>
                    <a:cubicBezTo>
                      <a:pt x="99" y="84"/>
                      <a:pt x="99" y="84"/>
                      <a:pt x="100" y="84"/>
                    </a:cubicBezTo>
                    <a:cubicBezTo>
                      <a:pt x="110" y="86"/>
                      <a:pt x="120" y="87"/>
                      <a:pt x="131" y="87"/>
                    </a:cubicBezTo>
                    <a:cubicBezTo>
                      <a:pt x="141" y="87"/>
                      <a:pt x="151" y="83"/>
                      <a:pt x="161" y="80"/>
                    </a:cubicBezTo>
                    <a:cubicBezTo>
                      <a:pt x="167" y="81"/>
                      <a:pt x="172" y="83"/>
                      <a:pt x="177" y="87"/>
                    </a:cubicBezTo>
                    <a:cubicBezTo>
                      <a:pt x="181" y="91"/>
                      <a:pt x="187" y="92"/>
                      <a:pt x="192" y="94"/>
                    </a:cubicBezTo>
                    <a:cubicBezTo>
                      <a:pt x="197" y="96"/>
                      <a:pt x="201" y="100"/>
                      <a:pt x="205" y="102"/>
                    </a:cubicBezTo>
                    <a:cubicBezTo>
                      <a:pt x="214" y="107"/>
                      <a:pt x="224" y="105"/>
                      <a:pt x="233" y="106"/>
                    </a:cubicBezTo>
                    <a:cubicBezTo>
                      <a:pt x="235" y="106"/>
                      <a:pt x="237" y="106"/>
                      <a:pt x="239" y="105"/>
                    </a:cubicBezTo>
                    <a:cubicBezTo>
                      <a:pt x="239" y="104"/>
                      <a:pt x="241" y="101"/>
                      <a:pt x="242" y="101"/>
                    </a:cubicBezTo>
                    <a:cubicBezTo>
                      <a:pt x="242" y="101"/>
                      <a:pt x="242" y="101"/>
                      <a:pt x="242" y="101"/>
                    </a:cubicBezTo>
                    <a:cubicBezTo>
                      <a:pt x="241" y="108"/>
                      <a:pt x="240" y="115"/>
                      <a:pt x="240" y="122"/>
                    </a:cubicBezTo>
                    <a:cubicBezTo>
                      <a:pt x="230" y="120"/>
                      <a:pt x="219" y="118"/>
                      <a:pt x="209" y="119"/>
                    </a:cubicBezTo>
                    <a:cubicBezTo>
                      <a:pt x="206" y="119"/>
                      <a:pt x="205" y="123"/>
                      <a:pt x="208" y="124"/>
                    </a:cubicBezTo>
                    <a:cubicBezTo>
                      <a:pt x="222" y="130"/>
                      <a:pt x="237" y="132"/>
                      <a:pt x="252" y="136"/>
                    </a:cubicBezTo>
                    <a:cubicBezTo>
                      <a:pt x="253" y="138"/>
                      <a:pt x="256" y="138"/>
                      <a:pt x="257" y="137"/>
                    </a:cubicBezTo>
                    <a:cubicBezTo>
                      <a:pt x="268" y="140"/>
                      <a:pt x="279" y="143"/>
                      <a:pt x="288" y="150"/>
                    </a:cubicBezTo>
                    <a:cubicBezTo>
                      <a:pt x="292" y="152"/>
                      <a:pt x="295" y="148"/>
                      <a:pt x="292" y="145"/>
                    </a:cubicBezTo>
                    <a:cubicBezTo>
                      <a:pt x="285" y="137"/>
                      <a:pt x="274" y="132"/>
                      <a:pt x="264" y="128"/>
                    </a:cubicBezTo>
                    <a:cubicBezTo>
                      <a:pt x="273" y="112"/>
                      <a:pt x="275" y="93"/>
                      <a:pt x="277" y="75"/>
                    </a:cubicBezTo>
                    <a:cubicBezTo>
                      <a:pt x="278" y="64"/>
                      <a:pt x="279" y="54"/>
                      <a:pt x="279" y="43"/>
                    </a:cubicBezTo>
                    <a:cubicBezTo>
                      <a:pt x="279" y="37"/>
                      <a:pt x="277" y="31"/>
                      <a:pt x="276" y="25"/>
                    </a:cubicBezTo>
                    <a:cubicBezTo>
                      <a:pt x="275" y="22"/>
                      <a:pt x="273" y="21"/>
                      <a:pt x="272" y="18"/>
                    </a:cubicBezTo>
                    <a:cubicBezTo>
                      <a:pt x="272" y="18"/>
                      <a:pt x="272" y="17"/>
                      <a:pt x="272" y="17"/>
                    </a:cubicBezTo>
                    <a:cubicBezTo>
                      <a:pt x="273" y="16"/>
                      <a:pt x="274" y="15"/>
                      <a:pt x="274" y="13"/>
                    </a:cubicBezTo>
                    <a:cubicBezTo>
                      <a:pt x="275" y="12"/>
                      <a:pt x="274" y="10"/>
                      <a:pt x="272" y="10"/>
                    </a:cubicBezTo>
                    <a:cubicBezTo>
                      <a:pt x="266" y="9"/>
                      <a:pt x="261" y="14"/>
                      <a:pt x="256" y="14"/>
                    </a:cubicBezTo>
                    <a:cubicBezTo>
                      <a:pt x="255" y="14"/>
                      <a:pt x="255" y="13"/>
                      <a:pt x="255" y="13"/>
                    </a:cubicBezTo>
                    <a:cubicBezTo>
                      <a:pt x="252" y="8"/>
                      <a:pt x="245" y="12"/>
                      <a:pt x="247" y="17"/>
                    </a:cubicBezTo>
                    <a:cubicBezTo>
                      <a:pt x="254" y="32"/>
                      <a:pt x="250" y="50"/>
                      <a:pt x="247" y="66"/>
                    </a:cubicBezTo>
                    <a:cubicBezTo>
                      <a:pt x="247" y="67"/>
                      <a:pt x="246" y="67"/>
                      <a:pt x="246" y="67"/>
                    </a:cubicBezTo>
                    <a:cubicBezTo>
                      <a:pt x="242" y="73"/>
                      <a:pt x="236" y="73"/>
                      <a:pt x="230" y="72"/>
                    </a:cubicBezTo>
                    <a:cubicBezTo>
                      <a:pt x="231" y="69"/>
                      <a:pt x="230" y="66"/>
                      <a:pt x="228" y="64"/>
                    </a:cubicBezTo>
                    <a:cubicBezTo>
                      <a:pt x="222" y="61"/>
                      <a:pt x="215" y="60"/>
                      <a:pt x="208" y="61"/>
                    </a:cubicBezTo>
                    <a:cubicBezTo>
                      <a:pt x="205" y="58"/>
                      <a:pt x="201" y="55"/>
                      <a:pt x="198" y="52"/>
                    </a:cubicBezTo>
                    <a:cubicBezTo>
                      <a:pt x="194" y="50"/>
                      <a:pt x="188" y="48"/>
                      <a:pt x="184" y="46"/>
                    </a:cubicBezTo>
                    <a:cubicBezTo>
                      <a:pt x="163" y="36"/>
                      <a:pt x="151" y="14"/>
                      <a:pt x="129" y="6"/>
                    </a:cubicBezTo>
                    <a:cubicBezTo>
                      <a:pt x="110" y="0"/>
                      <a:pt x="87" y="4"/>
                      <a:pt x="68" y="9"/>
                    </a:cubicBezTo>
                    <a:cubicBezTo>
                      <a:pt x="62" y="10"/>
                      <a:pt x="54" y="13"/>
                      <a:pt x="47" y="16"/>
                    </a:cubicBezTo>
                    <a:cubicBezTo>
                      <a:pt x="45" y="14"/>
                      <a:pt x="41" y="14"/>
                      <a:pt x="39" y="17"/>
                    </a:cubicBezTo>
                    <a:cubicBezTo>
                      <a:pt x="39" y="19"/>
                      <a:pt x="38" y="20"/>
                      <a:pt x="37" y="21"/>
                    </a:cubicBezTo>
                    <a:cubicBezTo>
                      <a:pt x="33" y="23"/>
                      <a:pt x="30" y="26"/>
                      <a:pt x="27" y="29"/>
                    </a:cubicBezTo>
                    <a:cubicBezTo>
                      <a:pt x="26" y="30"/>
                      <a:pt x="24" y="31"/>
                      <a:pt x="23" y="31"/>
                    </a:cubicBezTo>
                    <a:cubicBezTo>
                      <a:pt x="18" y="31"/>
                      <a:pt x="13" y="31"/>
                      <a:pt x="8" y="32"/>
                    </a:cubicBezTo>
                    <a:cubicBezTo>
                      <a:pt x="7" y="32"/>
                      <a:pt x="6" y="32"/>
                      <a:pt x="5" y="33"/>
                    </a:cubicBezTo>
                    <a:cubicBezTo>
                      <a:pt x="2" y="34"/>
                      <a:pt x="0" y="37"/>
                      <a:pt x="1" y="40"/>
                    </a:cubicBezTo>
                    <a:cubicBezTo>
                      <a:pt x="3" y="44"/>
                      <a:pt x="7" y="44"/>
                      <a:pt x="10" y="44"/>
                    </a:cubicBezTo>
                    <a:cubicBezTo>
                      <a:pt x="15" y="45"/>
                      <a:pt x="20" y="45"/>
                      <a:pt x="25" y="44"/>
                    </a:cubicBezTo>
                    <a:cubicBezTo>
                      <a:pt x="35" y="47"/>
                      <a:pt x="47" y="52"/>
                      <a:pt x="52" y="60"/>
                    </a:cubicBezTo>
                    <a:cubicBezTo>
                      <a:pt x="61" y="73"/>
                      <a:pt x="72" y="78"/>
                      <a:pt x="86" y="81"/>
                    </a:cubicBezTo>
                    <a:cubicBezTo>
                      <a:pt x="84" y="83"/>
                      <a:pt x="83" y="85"/>
                      <a:pt x="81" y="86"/>
                    </a:cubicBezTo>
                    <a:cubicBezTo>
                      <a:pt x="76" y="90"/>
                      <a:pt x="72" y="93"/>
                      <a:pt x="68" y="98"/>
                    </a:cubicBezTo>
                    <a:cubicBezTo>
                      <a:pt x="62" y="108"/>
                      <a:pt x="59" y="121"/>
                      <a:pt x="59" y="133"/>
                    </a:cubicBezTo>
                    <a:cubicBezTo>
                      <a:pt x="58" y="146"/>
                      <a:pt x="58" y="160"/>
                      <a:pt x="59" y="173"/>
                    </a:cubicBezTo>
                    <a:cubicBezTo>
                      <a:pt x="59" y="187"/>
                      <a:pt x="65" y="202"/>
                      <a:pt x="71" y="215"/>
                    </a:cubicBezTo>
                    <a:cubicBezTo>
                      <a:pt x="76" y="228"/>
                      <a:pt x="81" y="241"/>
                      <a:pt x="88" y="253"/>
                    </a:cubicBezTo>
                    <a:cubicBezTo>
                      <a:pt x="95" y="267"/>
                      <a:pt x="104" y="280"/>
                      <a:pt x="111" y="293"/>
                    </a:cubicBezTo>
                    <a:cubicBezTo>
                      <a:pt x="125" y="316"/>
                      <a:pt x="141" y="335"/>
                      <a:pt x="169" y="339"/>
                    </a:cubicBezTo>
                    <a:cubicBezTo>
                      <a:pt x="173" y="339"/>
                      <a:pt x="179" y="340"/>
                      <a:pt x="183" y="338"/>
                    </a:cubicBezTo>
                    <a:cubicBezTo>
                      <a:pt x="182" y="346"/>
                      <a:pt x="182" y="354"/>
                      <a:pt x="183" y="360"/>
                    </a:cubicBezTo>
                    <a:cubicBezTo>
                      <a:pt x="185" y="368"/>
                      <a:pt x="196" y="370"/>
                      <a:pt x="197" y="361"/>
                    </a:cubicBezTo>
                    <a:cubicBezTo>
                      <a:pt x="198" y="358"/>
                      <a:pt x="198" y="355"/>
                      <a:pt x="198" y="351"/>
                    </a:cubicBezTo>
                    <a:cubicBezTo>
                      <a:pt x="200" y="351"/>
                      <a:pt x="201" y="350"/>
                      <a:pt x="202" y="349"/>
                    </a:cubicBezTo>
                    <a:cubicBezTo>
                      <a:pt x="203" y="350"/>
                      <a:pt x="204" y="350"/>
                      <a:pt x="205" y="350"/>
                    </a:cubicBezTo>
                    <a:cubicBezTo>
                      <a:pt x="205" y="350"/>
                      <a:pt x="206" y="350"/>
                      <a:pt x="207" y="350"/>
                    </a:cubicBezTo>
                    <a:cubicBezTo>
                      <a:pt x="207" y="351"/>
                      <a:pt x="206" y="352"/>
                      <a:pt x="206" y="354"/>
                    </a:cubicBezTo>
                    <a:cubicBezTo>
                      <a:pt x="205" y="360"/>
                      <a:pt x="215" y="362"/>
                      <a:pt x="216" y="356"/>
                    </a:cubicBezTo>
                    <a:cubicBezTo>
                      <a:pt x="217" y="355"/>
                      <a:pt x="217" y="354"/>
                      <a:pt x="217" y="352"/>
                    </a:cubicBezTo>
                    <a:cubicBezTo>
                      <a:pt x="218" y="353"/>
                      <a:pt x="219" y="354"/>
                      <a:pt x="220" y="354"/>
                    </a:cubicBezTo>
                    <a:cubicBezTo>
                      <a:pt x="220" y="354"/>
                      <a:pt x="220" y="354"/>
                      <a:pt x="219" y="355"/>
                    </a:cubicBezTo>
                    <a:cubicBezTo>
                      <a:pt x="217" y="358"/>
                      <a:pt x="221" y="362"/>
                      <a:pt x="224" y="362"/>
                    </a:cubicBezTo>
                    <a:cubicBezTo>
                      <a:pt x="224" y="366"/>
                      <a:pt x="228" y="371"/>
                      <a:pt x="233" y="367"/>
                    </a:cubicBezTo>
                    <a:cubicBezTo>
                      <a:pt x="234" y="366"/>
                      <a:pt x="237" y="364"/>
                      <a:pt x="239" y="362"/>
                    </a:cubicBezTo>
                    <a:cubicBezTo>
                      <a:pt x="238" y="364"/>
                      <a:pt x="238" y="366"/>
                      <a:pt x="237" y="368"/>
                    </a:cubicBezTo>
                    <a:cubicBezTo>
                      <a:pt x="236" y="373"/>
                      <a:pt x="242" y="375"/>
                      <a:pt x="245" y="372"/>
                    </a:cubicBezTo>
                    <a:cubicBezTo>
                      <a:pt x="249" y="368"/>
                      <a:pt x="251" y="364"/>
                      <a:pt x="252" y="359"/>
                    </a:cubicBezTo>
                    <a:cubicBezTo>
                      <a:pt x="256" y="361"/>
                      <a:pt x="261" y="362"/>
                      <a:pt x="265" y="363"/>
                    </a:cubicBezTo>
                    <a:cubicBezTo>
                      <a:pt x="273" y="364"/>
                      <a:pt x="278" y="367"/>
                      <a:pt x="285" y="371"/>
                    </a:cubicBezTo>
                    <a:cubicBezTo>
                      <a:pt x="289" y="373"/>
                      <a:pt x="295" y="376"/>
                      <a:pt x="300" y="376"/>
                    </a:cubicBezTo>
                    <a:cubicBezTo>
                      <a:pt x="304" y="376"/>
                      <a:pt x="307" y="374"/>
                      <a:pt x="310" y="371"/>
                    </a:cubicBezTo>
                    <a:cubicBezTo>
                      <a:pt x="315" y="367"/>
                      <a:pt x="323" y="366"/>
                      <a:pt x="328" y="363"/>
                    </a:cubicBezTo>
                    <a:cubicBezTo>
                      <a:pt x="339" y="357"/>
                      <a:pt x="347" y="347"/>
                      <a:pt x="353" y="337"/>
                    </a:cubicBezTo>
                    <a:cubicBezTo>
                      <a:pt x="356" y="331"/>
                      <a:pt x="358" y="326"/>
                      <a:pt x="360" y="321"/>
                    </a:cubicBezTo>
                    <a:cubicBezTo>
                      <a:pt x="362" y="314"/>
                      <a:pt x="366" y="309"/>
                      <a:pt x="368" y="303"/>
                    </a:cubicBezTo>
                    <a:cubicBezTo>
                      <a:pt x="370" y="295"/>
                      <a:pt x="373" y="286"/>
                      <a:pt x="379" y="279"/>
                    </a:cubicBezTo>
                    <a:cubicBezTo>
                      <a:pt x="381" y="276"/>
                      <a:pt x="384" y="274"/>
                      <a:pt x="387" y="271"/>
                    </a:cubicBezTo>
                    <a:cubicBezTo>
                      <a:pt x="389" y="268"/>
                      <a:pt x="391" y="263"/>
                      <a:pt x="392" y="259"/>
                    </a:cubicBezTo>
                    <a:cubicBezTo>
                      <a:pt x="396" y="252"/>
                      <a:pt x="401" y="246"/>
                      <a:pt x="405" y="239"/>
                    </a:cubicBezTo>
                    <a:cubicBezTo>
                      <a:pt x="409" y="232"/>
                      <a:pt x="410" y="224"/>
                      <a:pt x="416" y="219"/>
                    </a:cubicBezTo>
                    <a:cubicBezTo>
                      <a:pt x="426" y="211"/>
                      <a:pt x="427" y="198"/>
                      <a:pt x="432" y="186"/>
                    </a:cubicBezTo>
                    <a:cubicBezTo>
                      <a:pt x="438" y="174"/>
                      <a:pt x="436" y="162"/>
                      <a:pt x="432" y="150"/>
                    </a:cubicBezTo>
                    <a:cubicBezTo>
                      <a:pt x="426" y="135"/>
                      <a:pt x="430" y="119"/>
                      <a:pt x="424" y="104"/>
                    </a:cubicBezTo>
                    <a:close/>
                    <a:moveTo>
                      <a:pt x="258" y="67"/>
                    </a:moveTo>
                    <a:cubicBezTo>
                      <a:pt x="261" y="52"/>
                      <a:pt x="264" y="36"/>
                      <a:pt x="259" y="21"/>
                    </a:cubicBezTo>
                    <a:cubicBezTo>
                      <a:pt x="261" y="21"/>
                      <a:pt x="262" y="21"/>
                      <a:pt x="264" y="20"/>
                    </a:cubicBezTo>
                    <a:cubicBezTo>
                      <a:pt x="264" y="20"/>
                      <a:pt x="264" y="20"/>
                      <a:pt x="264" y="20"/>
                    </a:cubicBezTo>
                    <a:cubicBezTo>
                      <a:pt x="265" y="24"/>
                      <a:pt x="266" y="28"/>
                      <a:pt x="266" y="32"/>
                    </a:cubicBezTo>
                    <a:cubicBezTo>
                      <a:pt x="267" y="44"/>
                      <a:pt x="266" y="57"/>
                      <a:pt x="264" y="69"/>
                    </a:cubicBezTo>
                    <a:cubicBezTo>
                      <a:pt x="262" y="88"/>
                      <a:pt x="257" y="106"/>
                      <a:pt x="253" y="125"/>
                    </a:cubicBezTo>
                    <a:cubicBezTo>
                      <a:pt x="252" y="125"/>
                      <a:pt x="250" y="124"/>
                      <a:pt x="248" y="124"/>
                    </a:cubicBezTo>
                    <a:cubicBezTo>
                      <a:pt x="254" y="106"/>
                      <a:pt x="255" y="86"/>
                      <a:pt x="258" y="67"/>
                    </a:cubicBezTo>
                    <a:close/>
                    <a:moveTo>
                      <a:pt x="214" y="75"/>
                    </a:moveTo>
                    <a:cubicBezTo>
                      <a:pt x="225" y="81"/>
                      <a:pt x="237" y="83"/>
                      <a:pt x="246" y="74"/>
                    </a:cubicBezTo>
                    <a:cubicBezTo>
                      <a:pt x="244" y="83"/>
                      <a:pt x="243" y="92"/>
                      <a:pt x="242" y="100"/>
                    </a:cubicBezTo>
                    <a:cubicBezTo>
                      <a:pt x="241" y="100"/>
                      <a:pt x="241" y="100"/>
                      <a:pt x="241" y="100"/>
                    </a:cubicBezTo>
                    <a:cubicBezTo>
                      <a:pt x="240" y="99"/>
                      <a:pt x="239" y="99"/>
                      <a:pt x="239" y="99"/>
                    </a:cubicBezTo>
                    <a:cubicBezTo>
                      <a:pt x="239" y="99"/>
                      <a:pt x="235" y="98"/>
                      <a:pt x="235" y="97"/>
                    </a:cubicBezTo>
                    <a:cubicBezTo>
                      <a:pt x="230" y="96"/>
                      <a:pt x="226" y="96"/>
                      <a:pt x="222" y="96"/>
                    </a:cubicBezTo>
                    <a:cubicBezTo>
                      <a:pt x="210" y="96"/>
                      <a:pt x="204" y="87"/>
                      <a:pt x="194" y="82"/>
                    </a:cubicBezTo>
                    <a:cubicBezTo>
                      <a:pt x="190" y="81"/>
                      <a:pt x="187" y="79"/>
                      <a:pt x="184" y="77"/>
                    </a:cubicBezTo>
                    <a:cubicBezTo>
                      <a:pt x="188" y="76"/>
                      <a:pt x="193" y="76"/>
                      <a:pt x="197" y="76"/>
                    </a:cubicBezTo>
                    <a:cubicBezTo>
                      <a:pt x="203" y="75"/>
                      <a:pt x="209" y="75"/>
                      <a:pt x="214" y="75"/>
                    </a:cubicBezTo>
                    <a:close/>
                    <a:moveTo>
                      <a:pt x="84" y="18"/>
                    </a:moveTo>
                    <a:cubicBezTo>
                      <a:pt x="95" y="16"/>
                      <a:pt x="107" y="15"/>
                      <a:pt x="118" y="16"/>
                    </a:cubicBezTo>
                    <a:cubicBezTo>
                      <a:pt x="132" y="18"/>
                      <a:pt x="142" y="28"/>
                      <a:pt x="152" y="36"/>
                    </a:cubicBezTo>
                    <a:cubicBezTo>
                      <a:pt x="156" y="40"/>
                      <a:pt x="159" y="43"/>
                      <a:pt x="163" y="45"/>
                    </a:cubicBezTo>
                    <a:cubicBezTo>
                      <a:pt x="156" y="44"/>
                      <a:pt x="149" y="43"/>
                      <a:pt x="142" y="42"/>
                    </a:cubicBezTo>
                    <a:cubicBezTo>
                      <a:pt x="142" y="41"/>
                      <a:pt x="142" y="40"/>
                      <a:pt x="141" y="39"/>
                    </a:cubicBezTo>
                    <a:cubicBezTo>
                      <a:pt x="140" y="37"/>
                      <a:pt x="138" y="35"/>
                      <a:pt x="136" y="34"/>
                    </a:cubicBezTo>
                    <a:cubicBezTo>
                      <a:pt x="134" y="32"/>
                      <a:pt x="131" y="29"/>
                      <a:pt x="128" y="28"/>
                    </a:cubicBezTo>
                    <a:cubicBezTo>
                      <a:pt x="123" y="26"/>
                      <a:pt x="120" y="20"/>
                      <a:pt x="114" y="24"/>
                    </a:cubicBezTo>
                    <a:cubicBezTo>
                      <a:pt x="113" y="24"/>
                      <a:pt x="113" y="26"/>
                      <a:pt x="113" y="27"/>
                    </a:cubicBezTo>
                    <a:cubicBezTo>
                      <a:pt x="116" y="33"/>
                      <a:pt x="121" y="36"/>
                      <a:pt x="126" y="39"/>
                    </a:cubicBezTo>
                    <a:cubicBezTo>
                      <a:pt x="118" y="37"/>
                      <a:pt x="109" y="34"/>
                      <a:pt x="100" y="32"/>
                    </a:cubicBezTo>
                    <a:cubicBezTo>
                      <a:pt x="96" y="27"/>
                      <a:pt x="90" y="19"/>
                      <a:pt x="83" y="18"/>
                    </a:cubicBezTo>
                    <a:cubicBezTo>
                      <a:pt x="83" y="18"/>
                      <a:pt x="83" y="18"/>
                      <a:pt x="84" y="18"/>
                    </a:cubicBezTo>
                    <a:close/>
                    <a:moveTo>
                      <a:pt x="68" y="59"/>
                    </a:moveTo>
                    <a:cubicBezTo>
                      <a:pt x="65" y="56"/>
                      <a:pt x="63" y="50"/>
                      <a:pt x="60" y="48"/>
                    </a:cubicBezTo>
                    <a:cubicBezTo>
                      <a:pt x="55" y="45"/>
                      <a:pt x="50" y="42"/>
                      <a:pt x="45" y="39"/>
                    </a:cubicBezTo>
                    <a:cubicBezTo>
                      <a:pt x="43" y="38"/>
                      <a:pt x="41" y="37"/>
                      <a:pt x="39" y="36"/>
                    </a:cubicBezTo>
                    <a:cubicBezTo>
                      <a:pt x="41" y="35"/>
                      <a:pt x="42" y="33"/>
                      <a:pt x="44" y="32"/>
                    </a:cubicBezTo>
                    <a:cubicBezTo>
                      <a:pt x="46" y="30"/>
                      <a:pt x="48" y="29"/>
                      <a:pt x="51" y="28"/>
                    </a:cubicBezTo>
                    <a:cubicBezTo>
                      <a:pt x="60" y="24"/>
                      <a:pt x="69" y="21"/>
                      <a:pt x="79" y="19"/>
                    </a:cubicBezTo>
                    <a:cubicBezTo>
                      <a:pt x="79" y="19"/>
                      <a:pt x="78" y="19"/>
                      <a:pt x="78" y="19"/>
                    </a:cubicBezTo>
                    <a:cubicBezTo>
                      <a:pt x="77" y="20"/>
                      <a:pt x="76" y="22"/>
                      <a:pt x="77" y="23"/>
                    </a:cubicBezTo>
                    <a:cubicBezTo>
                      <a:pt x="80" y="26"/>
                      <a:pt x="83" y="27"/>
                      <a:pt x="86" y="30"/>
                    </a:cubicBezTo>
                    <a:cubicBezTo>
                      <a:pt x="79" y="30"/>
                      <a:pt x="73" y="32"/>
                      <a:pt x="65" y="34"/>
                    </a:cubicBezTo>
                    <a:cubicBezTo>
                      <a:pt x="64" y="32"/>
                      <a:pt x="60" y="32"/>
                      <a:pt x="59" y="36"/>
                    </a:cubicBezTo>
                    <a:cubicBezTo>
                      <a:pt x="59" y="36"/>
                      <a:pt x="59" y="36"/>
                      <a:pt x="59" y="37"/>
                    </a:cubicBezTo>
                    <a:cubicBezTo>
                      <a:pt x="57" y="40"/>
                      <a:pt x="60" y="43"/>
                      <a:pt x="63" y="43"/>
                    </a:cubicBezTo>
                    <a:cubicBezTo>
                      <a:pt x="73" y="42"/>
                      <a:pt x="81" y="38"/>
                      <a:pt x="91" y="40"/>
                    </a:cubicBezTo>
                    <a:cubicBezTo>
                      <a:pt x="97" y="41"/>
                      <a:pt x="103" y="43"/>
                      <a:pt x="109" y="45"/>
                    </a:cubicBezTo>
                    <a:cubicBezTo>
                      <a:pt x="109" y="45"/>
                      <a:pt x="109" y="45"/>
                      <a:pt x="109" y="45"/>
                    </a:cubicBezTo>
                    <a:cubicBezTo>
                      <a:pt x="109" y="45"/>
                      <a:pt x="109" y="45"/>
                      <a:pt x="109" y="45"/>
                    </a:cubicBezTo>
                    <a:cubicBezTo>
                      <a:pt x="108" y="45"/>
                      <a:pt x="107" y="46"/>
                      <a:pt x="106" y="46"/>
                    </a:cubicBezTo>
                    <a:cubicBezTo>
                      <a:pt x="105" y="46"/>
                      <a:pt x="103" y="47"/>
                      <a:pt x="102" y="48"/>
                    </a:cubicBezTo>
                    <a:cubicBezTo>
                      <a:pt x="99" y="50"/>
                      <a:pt x="97" y="54"/>
                      <a:pt x="98" y="58"/>
                    </a:cubicBezTo>
                    <a:cubicBezTo>
                      <a:pt x="99" y="60"/>
                      <a:pt x="101" y="61"/>
                      <a:pt x="103" y="59"/>
                    </a:cubicBezTo>
                    <a:cubicBezTo>
                      <a:pt x="104" y="59"/>
                      <a:pt x="105" y="58"/>
                      <a:pt x="105" y="57"/>
                    </a:cubicBezTo>
                    <a:cubicBezTo>
                      <a:pt x="106" y="57"/>
                      <a:pt x="106" y="57"/>
                      <a:pt x="106" y="57"/>
                    </a:cubicBezTo>
                    <a:cubicBezTo>
                      <a:pt x="106" y="57"/>
                      <a:pt x="107" y="56"/>
                      <a:pt x="107" y="56"/>
                    </a:cubicBezTo>
                    <a:cubicBezTo>
                      <a:pt x="107" y="56"/>
                      <a:pt x="107" y="56"/>
                      <a:pt x="107" y="56"/>
                    </a:cubicBezTo>
                    <a:cubicBezTo>
                      <a:pt x="109" y="55"/>
                      <a:pt x="112" y="54"/>
                      <a:pt x="113" y="52"/>
                    </a:cubicBezTo>
                    <a:cubicBezTo>
                      <a:pt x="114" y="52"/>
                      <a:pt x="114" y="51"/>
                      <a:pt x="115" y="50"/>
                    </a:cubicBezTo>
                    <a:cubicBezTo>
                      <a:pt x="116" y="49"/>
                      <a:pt x="116" y="47"/>
                      <a:pt x="115" y="46"/>
                    </a:cubicBezTo>
                    <a:cubicBezTo>
                      <a:pt x="118" y="47"/>
                      <a:pt x="120" y="47"/>
                      <a:pt x="123" y="48"/>
                    </a:cubicBezTo>
                    <a:cubicBezTo>
                      <a:pt x="132" y="50"/>
                      <a:pt x="140" y="51"/>
                      <a:pt x="149" y="53"/>
                    </a:cubicBezTo>
                    <a:cubicBezTo>
                      <a:pt x="148" y="53"/>
                      <a:pt x="148" y="54"/>
                      <a:pt x="148" y="54"/>
                    </a:cubicBezTo>
                    <a:cubicBezTo>
                      <a:pt x="146" y="57"/>
                      <a:pt x="143" y="59"/>
                      <a:pt x="142" y="62"/>
                    </a:cubicBezTo>
                    <a:cubicBezTo>
                      <a:pt x="141" y="64"/>
                      <a:pt x="143" y="65"/>
                      <a:pt x="145" y="65"/>
                    </a:cubicBezTo>
                    <a:cubicBezTo>
                      <a:pt x="151" y="65"/>
                      <a:pt x="155" y="59"/>
                      <a:pt x="158" y="55"/>
                    </a:cubicBezTo>
                    <a:cubicBezTo>
                      <a:pt x="159" y="55"/>
                      <a:pt x="160" y="55"/>
                      <a:pt x="161" y="55"/>
                    </a:cubicBezTo>
                    <a:cubicBezTo>
                      <a:pt x="170" y="57"/>
                      <a:pt x="179" y="60"/>
                      <a:pt x="188" y="62"/>
                    </a:cubicBezTo>
                    <a:cubicBezTo>
                      <a:pt x="181" y="62"/>
                      <a:pt x="174" y="63"/>
                      <a:pt x="167" y="65"/>
                    </a:cubicBezTo>
                    <a:cubicBezTo>
                      <a:pt x="156" y="67"/>
                      <a:pt x="145" y="72"/>
                      <a:pt x="133" y="73"/>
                    </a:cubicBezTo>
                    <a:cubicBezTo>
                      <a:pt x="122" y="74"/>
                      <a:pt x="110" y="72"/>
                      <a:pt x="99" y="70"/>
                    </a:cubicBezTo>
                    <a:cubicBezTo>
                      <a:pt x="88" y="68"/>
                      <a:pt x="77" y="67"/>
                      <a:pt x="68" y="59"/>
                    </a:cubicBezTo>
                    <a:close/>
                    <a:moveTo>
                      <a:pt x="221" y="326"/>
                    </a:moveTo>
                    <a:cubicBezTo>
                      <a:pt x="220" y="326"/>
                      <a:pt x="220" y="326"/>
                      <a:pt x="219" y="326"/>
                    </a:cubicBezTo>
                    <a:cubicBezTo>
                      <a:pt x="219" y="325"/>
                      <a:pt x="219" y="325"/>
                      <a:pt x="218" y="325"/>
                    </a:cubicBezTo>
                    <a:cubicBezTo>
                      <a:pt x="218" y="325"/>
                      <a:pt x="218" y="325"/>
                      <a:pt x="218" y="325"/>
                    </a:cubicBezTo>
                    <a:cubicBezTo>
                      <a:pt x="220" y="325"/>
                      <a:pt x="221" y="325"/>
                      <a:pt x="222" y="326"/>
                    </a:cubicBezTo>
                    <a:cubicBezTo>
                      <a:pt x="222" y="326"/>
                      <a:pt x="221" y="326"/>
                      <a:pt x="221" y="326"/>
                    </a:cubicBezTo>
                    <a:close/>
                    <a:moveTo>
                      <a:pt x="237" y="341"/>
                    </a:moveTo>
                    <a:cubicBezTo>
                      <a:pt x="237" y="340"/>
                      <a:pt x="237" y="340"/>
                      <a:pt x="237" y="340"/>
                    </a:cubicBezTo>
                    <a:cubicBezTo>
                      <a:pt x="237" y="340"/>
                      <a:pt x="237" y="339"/>
                      <a:pt x="238" y="339"/>
                    </a:cubicBezTo>
                    <a:cubicBezTo>
                      <a:pt x="238" y="339"/>
                      <a:pt x="239" y="340"/>
                      <a:pt x="239" y="341"/>
                    </a:cubicBezTo>
                    <a:cubicBezTo>
                      <a:pt x="239" y="341"/>
                      <a:pt x="239" y="341"/>
                      <a:pt x="239" y="341"/>
                    </a:cubicBezTo>
                    <a:cubicBezTo>
                      <a:pt x="238" y="341"/>
                      <a:pt x="238" y="341"/>
                      <a:pt x="237" y="3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8">
                <a:extLst>
                  <a:ext uri="{FF2B5EF4-FFF2-40B4-BE49-F238E27FC236}">
                    <a16:creationId xmlns:a16="http://schemas.microsoft.com/office/drawing/2014/main" id="{22779B1B-DB32-4CAC-9EC3-6CAAE506F20F}"/>
                  </a:ext>
                </a:extLst>
              </p:cNvPr>
              <p:cNvSpPr>
                <a:spLocks/>
              </p:cNvSpPr>
              <p:nvPr/>
            </p:nvSpPr>
            <p:spPr bwMode="auto">
              <a:xfrm>
                <a:off x="9649891" y="3227226"/>
                <a:ext cx="200025" cy="188913"/>
              </a:xfrm>
              <a:custGeom>
                <a:avLst/>
                <a:gdLst>
                  <a:gd name="T0" fmla="*/ 120 w 128"/>
                  <a:gd name="T1" fmla="*/ 51 h 121"/>
                  <a:gd name="T2" fmla="*/ 61 w 128"/>
                  <a:gd name="T3" fmla="*/ 38 h 121"/>
                  <a:gd name="T4" fmla="*/ 65 w 128"/>
                  <a:gd name="T5" fmla="*/ 18 h 121"/>
                  <a:gd name="T6" fmla="*/ 60 w 128"/>
                  <a:gd name="T7" fmla="*/ 3 h 121"/>
                  <a:gd name="T8" fmla="*/ 50 w 128"/>
                  <a:gd name="T9" fmla="*/ 14 h 121"/>
                  <a:gd name="T10" fmla="*/ 50 w 128"/>
                  <a:gd name="T11" fmla="*/ 15 h 121"/>
                  <a:gd name="T12" fmla="*/ 49 w 128"/>
                  <a:gd name="T13" fmla="*/ 19 h 121"/>
                  <a:gd name="T14" fmla="*/ 46 w 128"/>
                  <a:gd name="T15" fmla="*/ 35 h 121"/>
                  <a:gd name="T16" fmla="*/ 4 w 128"/>
                  <a:gd name="T17" fmla="*/ 30 h 121"/>
                  <a:gd name="T18" fmla="*/ 3 w 128"/>
                  <a:gd name="T19" fmla="*/ 37 h 121"/>
                  <a:gd name="T20" fmla="*/ 42 w 128"/>
                  <a:gd name="T21" fmla="*/ 50 h 121"/>
                  <a:gd name="T22" fmla="*/ 41 w 128"/>
                  <a:gd name="T23" fmla="*/ 66 h 121"/>
                  <a:gd name="T24" fmla="*/ 48 w 128"/>
                  <a:gd name="T25" fmla="*/ 119 h 121"/>
                  <a:gd name="T26" fmla="*/ 56 w 128"/>
                  <a:gd name="T27" fmla="*/ 117 h 121"/>
                  <a:gd name="T28" fmla="*/ 56 w 128"/>
                  <a:gd name="T29" fmla="*/ 88 h 121"/>
                  <a:gd name="T30" fmla="*/ 59 w 128"/>
                  <a:gd name="T31" fmla="*/ 54 h 121"/>
                  <a:gd name="T32" fmla="*/ 117 w 128"/>
                  <a:gd name="T33" fmla="*/ 63 h 121"/>
                  <a:gd name="T34" fmla="*/ 120 w 128"/>
                  <a:gd name="T35"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1">
                    <a:moveTo>
                      <a:pt x="120" y="51"/>
                    </a:moveTo>
                    <a:cubicBezTo>
                      <a:pt x="100" y="46"/>
                      <a:pt x="81" y="43"/>
                      <a:pt x="61" y="38"/>
                    </a:cubicBezTo>
                    <a:cubicBezTo>
                      <a:pt x="62" y="32"/>
                      <a:pt x="64" y="24"/>
                      <a:pt x="65" y="18"/>
                    </a:cubicBezTo>
                    <a:cubicBezTo>
                      <a:pt x="67" y="12"/>
                      <a:pt x="66" y="6"/>
                      <a:pt x="60" y="3"/>
                    </a:cubicBezTo>
                    <a:cubicBezTo>
                      <a:pt x="52" y="0"/>
                      <a:pt x="47" y="8"/>
                      <a:pt x="50" y="14"/>
                    </a:cubicBezTo>
                    <a:cubicBezTo>
                      <a:pt x="50" y="14"/>
                      <a:pt x="50" y="15"/>
                      <a:pt x="50" y="15"/>
                    </a:cubicBezTo>
                    <a:cubicBezTo>
                      <a:pt x="50" y="17"/>
                      <a:pt x="49" y="18"/>
                      <a:pt x="49" y="19"/>
                    </a:cubicBezTo>
                    <a:cubicBezTo>
                      <a:pt x="47" y="24"/>
                      <a:pt x="47" y="30"/>
                      <a:pt x="46" y="35"/>
                    </a:cubicBezTo>
                    <a:cubicBezTo>
                      <a:pt x="32" y="31"/>
                      <a:pt x="17" y="27"/>
                      <a:pt x="4" y="30"/>
                    </a:cubicBezTo>
                    <a:cubicBezTo>
                      <a:pt x="1" y="31"/>
                      <a:pt x="0" y="35"/>
                      <a:pt x="3" y="37"/>
                    </a:cubicBezTo>
                    <a:cubicBezTo>
                      <a:pt x="13" y="44"/>
                      <a:pt x="28" y="48"/>
                      <a:pt x="42" y="50"/>
                    </a:cubicBezTo>
                    <a:cubicBezTo>
                      <a:pt x="42" y="56"/>
                      <a:pt x="41" y="61"/>
                      <a:pt x="41" y="66"/>
                    </a:cubicBezTo>
                    <a:cubicBezTo>
                      <a:pt x="40" y="83"/>
                      <a:pt x="37" y="104"/>
                      <a:pt x="48" y="119"/>
                    </a:cubicBezTo>
                    <a:cubicBezTo>
                      <a:pt x="50" y="121"/>
                      <a:pt x="55" y="121"/>
                      <a:pt x="56" y="117"/>
                    </a:cubicBezTo>
                    <a:cubicBezTo>
                      <a:pt x="57" y="107"/>
                      <a:pt x="55" y="98"/>
                      <a:pt x="56" y="88"/>
                    </a:cubicBezTo>
                    <a:cubicBezTo>
                      <a:pt x="58" y="77"/>
                      <a:pt x="57" y="65"/>
                      <a:pt x="59" y="54"/>
                    </a:cubicBezTo>
                    <a:cubicBezTo>
                      <a:pt x="78" y="57"/>
                      <a:pt x="98" y="60"/>
                      <a:pt x="117" y="63"/>
                    </a:cubicBezTo>
                    <a:cubicBezTo>
                      <a:pt x="125" y="64"/>
                      <a:pt x="128" y="52"/>
                      <a:pt x="120"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9">
                <a:extLst>
                  <a:ext uri="{FF2B5EF4-FFF2-40B4-BE49-F238E27FC236}">
                    <a16:creationId xmlns:a16="http://schemas.microsoft.com/office/drawing/2014/main" id="{8C6A5E83-EACA-4B14-B9AB-3A263247B9B8}"/>
                  </a:ext>
                </a:extLst>
              </p:cNvPr>
              <p:cNvSpPr>
                <a:spLocks noEditPoints="1"/>
              </p:cNvSpPr>
              <p:nvPr/>
            </p:nvSpPr>
            <p:spPr bwMode="auto">
              <a:xfrm>
                <a:off x="9878491" y="2924014"/>
                <a:ext cx="452438" cy="742950"/>
              </a:xfrm>
              <a:custGeom>
                <a:avLst/>
                <a:gdLst>
                  <a:gd name="T0" fmla="*/ 190 w 290"/>
                  <a:gd name="T1" fmla="*/ 140 h 477"/>
                  <a:gd name="T2" fmla="*/ 202 w 290"/>
                  <a:gd name="T3" fmla="*/ 72 h 477"/>
                  <a:gd name="T4" fmla="*/ 178 w 290"/>
                  <a:gd name="T5" fmla="*/ 83 h 477"/>
                  <a:gd name="T6" fmla="*/ 132 w 290"/>
                  <a:gd name="T7" fmla="*/ 37 h 477"/>
                  <a:gd name="T8" fmla="*/ 33 w 290"/>
                  <a:gd name="T9" fmla="*/ 8 h 477"/>
                  <a:gd name="T10" fmla="*/ 4 w 290"/>
                  <a:gd name="T11" fmla="*/ 6 h 477"/>
                  <a:gd name="T12" fmla="*/ 130 w 290"/>
                  <a:gd name="T13" fmla="*/ 110 h 477"/>
                  <a:gd name="T14" fmla="*/ 174 w 290"/>
                  <a:gd name="T15" fmla="*/ 140 h 477"/>
                  <a:gd name="T16" fmla="*/ 148 w 290"/>
                  <a:gd name="T17" fmla="*/ 134 h 477"/>
                  <a:gd name="T18" fmla="*/ 27 w 290"/>
                  <a:gd name="T19" fmla="*/ 179 h 477"/>
                  <a:gd name="T20" fmla="*/ 99 w 290"/>
                  <a:gd name="T21" fmla="*/ 451 h 477"/>
                  <a:gd name="T22" fmla="*/ 123 w 290"/>
                  <a:gd name="T23" fmla="*/ 462 h 477"/>
                  <a:gd name="T24" fmla="*/ 132 w 290"/>
                  <a:gd name="T25" fmla="*/ 463 h 477"/>
                  <a:gd name="T26" fmla="*/ 154 w 290"/>
                  <a:gd name="T27" fmla="*/ 467 h 477"/>
                  <a:gd name="T28" fmla="*/ 171 w 290"/>
                  <a:gd name="T29" fmla="*/ 465 h 477"/>
                  <a:gd name="T30" fmla="*/ 222 w 290"/>
                  <a:gd name="T31" fmla="*/ 392 h 477"/>
                  <a:gd name="T32" fmla="*/ 239 w 290"/>
                  <a:gd name="T33" fmla="*/ 296 h 477"/>
                  <a:gd name="T34" fmla="*/ 276 w 290"/>
                  <a:gd name="T35" fmla="*/ 153 h 477"/>
                  <a:gd name="T36" fmla="*/ 149 w 290"/>
                  <a:gd name="T37" fmla="*/ 75 h 477"/>
                  <a:gd name="T38" fmla="*/ 129 w 290"/>
                  <a:gd name="T39" fmla="*/ 85 h 477"/>
                  <a:gd name="T40" fmla="*/ 103 w 290"/>
                  <a:gd name="T41" fmla="*/ 88 h 477"/>
                  <a:gd name="T42" fmla="*/ 32 w 290"/>
                  <a:gd name="T43" fmla="*/ 22 h 477"/>
                  <a:gd name="T44" fmla="*/ 118 w 290"/>
                  <a:gd name="T45" fmla="*/ 44 h 477"/>
                  <a:gd name="T46" fmla="*/ 119 w 290"/>
                  <a:gd name="T47" fmla="*/ 54 h 477"/>
                  <a:gd name="T48" fmla="*/ 111 w 290"/>
                  <a:gd name="T49" fmla="*/ 63 h 477"/>
                  <a:gd name="T50" fmla="*/ 107 w 290"/>
                  <a:gd name="T51" fmla="*/ 38 h 477"/>
                  <a:gd name="T52" fmla="*/ 103 w 290"/>
                  <a:gd name="T53" fmla="*/ 60 h 477"/>
                  <a:gd name="T54" fmla="*/ 89 w 290"/>
                  <a:gd name="T55" fmla="*/ 47 h 477"/>
                  <a:gd name="T56" fmla="*/ 76 w 290"/>
                  <a:gd name="T57" fmla="*/ 29 h 477"/>
                  <a:gd name="T58" fmla="*/ 75 w 290"/>
                  <a:gd name="T59" fmla="*/ 51 h 477"/>
                  <a:gd name="T60" fmla="*/ 83 w 290"/>
                  <a:gd name="T61" fmla="*/ 61 h 477"/>
                  <a:gd name="T62" fmla="*/ 99 w 290"/>
                  <a:gd name="T63" fmla="*/ 71 h 477"/>
                  <a:gd name="T64" fmla="*/ 113 w 290"/>
                  <a:gd name="T65" fmla="*/ 78 h 477"/>
                  <a:gd name="T66" fmla="*/ 114 w 290"/>
                  <a:gd name="T67" fmla="*/ 84 h 477"/>
                  <a:gd name="T68" fmla="*/ 130 w 290"/>
                  <a:gd name="T69" fmla="*/ 85 h 477"/>
                  <a:gd name="T70" fmla="*/ 139 w 290"/>
                  <a:gd name="T71" fmla="*/ 58 h 477"/>
                  <a:gd name="T72" fmla="*/ 137 w 290"/>
                  <a:gd name="T73" fmla="*/ 70 h 477"/>
                  <a:gd name="T74" fmla="*/ 129 w 290"/>
                  <a:gd name="T75" fmla="*/ 54 h 477"/>
                  <a:gd name="T76" fmla="*/ 141 w 290"/>
                  <a:gd name="T77" fmla="*/ 85 h 477"/>
                  <a:gd name="T78" fmla="*/ 261 w 290"/>
                  <a:gd name="T79" fmla="*/ 226 h 477"/>
                  <a:gd name="T80" fmla="*/ 216 w 290"/>
                  <a:gd name="T81" fmla="*/ 333 h 477"/>
                  <a:gd name="T82" fmla="*/ 198 w 290"/>
                  <a:gd name="T83" fmla="*/ 442 h 477"/>
                  <a:gd name="T84" fmla="*/ 126 w 290"/>
                  <a:gd name="T85" fmla="*/ 433 h 477"/>
                  <a:gd name="T86" fmla="*/ 73 w 290"/>
                  <a:gd name="T87" fmla="*/ 292 h 477"/>
                  <a:gd name="T88" fmla="*/ 85 w 290"/>
                  <a:gd name="T89" fmla="*/ 124 h 477"/>
                  <a:gd name="T90" fmla="*/ 173 w 290"/>
                  <a:gd name="T91" fmla="*/ 150 h 477"/>
                  <a:gd name="T92" fmla="*/ 138 w 290"/>
                  <a:gd name="T93" fmla="*/ 186 h 477"/>
                  <a:gd name="T94" fmla="*/ 186 w 290"/>
                  <a:gd name="T95" fmla="*/ 189 h 477"/>
                  <a:gd name="T96" fmla="*/ 208 w 290"/>
                  <a:gd name="T97" fmla="*/ 182 h 477"/>
                  <a:gd name="T98" fmla="*/ 200 w 290"/>
                  <a:gd name="T99" fmla="*/ 147 h 477"/>
                  <a:gd name="T100" fmla="*/ 261 w 290"/>
                  <a:gd name="T101" fmla="*/ 22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477">
                    <a:moveTo>
                      <a:pt x="262" y="135"/>
                    </a:moveTo>
                    <a:cubicBezTo>
                      <a:pt x="252" y="129"/>
                      <a:pt x="244" y="132"/>
                      <a:pt x="233" y="130"/>
                    </a:cubicBezTo>
                    <a:cubicBezTo>
                      <a:pt x="226" y="128"/>
                      <a:pt x="218" y="129"/>
                      <a:pt x="212" y="132"/>
                    </a:cubicBezTo>
                    <a:cubicBezTo>
                      <a:pt x="205" y="136"/>
                      <a:pt x="197" y="137"/>
                      <a:pt x="190" y="140"/>
                    </a:cubicBezTo>
                    <a:cubicBezTo>
                      <a:pt x="191" y="133"/>
                      <a:pt x="193" y="126"/>
                      <a:pt x="194" y="120"/>
                    </a:cubicBezTo>
                    <a:cubicBezTo>
                      <a:pt x="201" y="93"/>
                      <a:pt x="218" y="72"/>
                      <a:pt x="241" y="57"/>
                    </a:cubicBezTo>
                    <a:cubicBezTo>
                      <a:pt x="246" y="54"/>
                      <a:pt x="242" y="46"/>
                      <a:pt x="236" y="48"/>
                    </a:cubicBezTo>
                    <a:cubicBezTo>
                      <a:pt x="224" y="50"/>
                      <a:pt x="211" y="63"/>
                      <a:pt x="202" y="72"/>
                    </a:cubicBezTo>
                    <a:cubicBezTo>
                      <a:pt x="197" y="76"/>
                      <a:pt x="193" y="82"/>
                      <a:pt x="190" y="87"/>
                    </a:cubicBezTo>
                    <a:cubicBezTo>
                      <a:pt x="189" y="87"/>
                      <a:pt x="188" y="87"/>
                      <a:pt x="186" y="87"/>
                    </a:cubicBezTo>
                    <a:cubicBezTo>
                      <a:pt x="184" y="87"/>
                      <a:pt x="183" y="87"/>
                      <a:pt x="181" y="87"/>
                    </a:cubicBezTo>
                    <a:cubicBezTo>
                      <a:pt x="182" y="85"/>
                      <a:pt x="180" y="83"/>
                      <a:pt x="178" y="83"/>
                    </a:cubicBezTo>
                    <a:cubicBezTo>
                      <a:pt x="177" y="83"/>
                      <a:pt x="176" y="83"/>
                      <a:pt x="175" y="83"/>
                    </a:cubicBezTo>
                    <a:cubicBezTo>
                      <a:pt x="172" y="82"/>
                      <a:pt x="170" y="79"/>
                      <a:pt x="168" y="77"/>
                    </a:cubicBezTo>
                    <a:cubicBezTo>
                      <a:pt x="162" y="70"/>
                      <a:pt x="157" y="63"/>
                      <a:pt x="151" y="56"/>
                    </a:cubicBezTo>
                    <a:cubicBezTo>
                      <a:pt x="145" y="49"/>
                      <a:pt x="139" y="43"/>
                      <a:pt x="132" y="37"/>
                    </a:cubicBezTo>
                    <a:cubicBezTo>
                      <a:pt x="125" y="31"/>
                      <a:pt x="120" y="24"/>
                      <a:pt x="112" y="19"/>
                    </a:cubicBezTo>
                    <a:cubicBezTo>
                      <a:pt x="101" y="11"/>
                      <a:pt x="85" y="4"/>
                      <a:pt x="71" y="2"/>
                    </a:cubicBezTo>
                    <a:cubicBezTo>
                      <a:pt x="61" y="0"/>
                      <a:pt x="46" y="2"/>
                      <a:pt x="35" y="8"/>
                    </a:cubicBezTo>
                    <a:cubicBezTo>
                      <a:pt x="35" y="8"/>
                      <a:pt x="34" y="8"/>
                      <a:pt x="33" y="8"/>
                    </a:cubicBezTo>
                    <a:cubicBezTo>
                      <a:pt x="28" y="7"/>
                      <a:pt x="23" y="7"/>
                      <a:pt x="18" y="7"/>
                    </a:cubicBezTo>
                    <a:cubicBezTo>
                      <a:pt x="14" y="6"/>
                      <a:pt x="10" y="4"/>
                      <a:pt x="6" y="5"/>
                    </a:cubicBezTo>
                    <a:cubicBezTo>
                      <a:pt x="5" y="5"/>
                      <a:pt x="5" y="6"/>
                      <a:pt x="4" y="6"/>
                    </a:cubicBezTo>
                    <a:cubicBezTo>
                      <a:pt x="4" y="6"/>
                      <a:pt x="4" y="6"/>
                      <a:pt x="4" y="6"/>
                    </a:cubicBezTo>
                    <a:cubicBezTo>
                      <a:pt x="0" y="6"/>
                      <a:pt x="0" y="11"/>
                      <a:pt x="3" y="13"/>
                    </a:cubicBezTo>
                    <a:cubicBezTo>
                      <a:pt x="19" y="20"/>
                      <a:pt x="27" y="39"/>
                      <a:pt x="35" y="55"/>
                    </a:cubicBezTo>
                    <a:cubicBezTo>
                      <a:pt x="44" y="72"/>
                      <a:pt x="57" y="81"/>
                      <a:pt x="74" y="90"/>
                    </a:cubicBezTo>
                    <a:cubicBezTo>
                      <a:pt x="92" y="100"/>
                      <a:pt x="109" y="106"/>
                      <a:pt x="130" y="110"/>
                    </a:cubicBezTo>
                    <a:cubicBezTo>
                      <a:pt x="140" y="112"/>
                      <a:pt x="148" y="111"/>
                      <a:pt x="159" y="110"/>
                    </a:cubicBezTo>
                    <a:cubicBezTo>
                      <a:pt x="167" y="109"/>
                      <a:pt x="174" y="108"/>
                      <a:pt x="182" y="107"/>
                    </a:cubicBezTo>
                    <a:cubicBezTo>
                      <a:pt x="181" y="110"/>
                      <a:pt x="180" y="113"/>
                      <a:pt x="179" y="117"/>
                    </a:cubicBezTo>
                    <a:cubicBezTo>
                      <a:pt x="178" y="120"/>
                      <a:pt x="176" y="129"/>
                      <a:pt x="174" y="140"/>
                    </a:cubicBezTo>
                    <a:cubicBezTo>
                      <a:pt x="174" y="140"/>
                      <a:pt x="173" y="140"/>
                      <a:pt x="173" y="140"/>
                    </a:cubicBezTo>
                    <a:cubicBezTo>
                      <a:pt x="171" y="139"/>
                      <a:pt x="170" y="139"/>
                      <a:pt x="170" y="139"/>
                    </a:cubicBezTo>
                    <a:cubicBezTo>
                      <a:pt x="165" y="136"/>
                      <a:pt x="159" y="137"/>
                      <a:pt x="154" y="135"/>
                    </a:cubicBezTo>
                    <a:cubicBezTo>
                      <a:pt x="152" y="134"/>
                      <a:pt x="150" y="134"/>
                      <a:pt x="148" y="134"/>
                    </a:cubicBezTo>
                    <a:cubicBezTo>
                      <a:pt x="145" y="132"/>
                      <a:pt x="143" y="131"/>
                      <a:pt x="140" y="129"/>
                    </a:cubicBezTo>
                    <a:cubicBezTo>
                      <a:pt x="128" y="123"/>
                      <a:pt x="117" y="115"/>
                      <a:pt x="103" y="110"/>
                    </a:cubicBezTo>
                    <a:cubicBezTo>
                      <a:pt x="81" y="103"/>
                      <a:pt x="50" y="122"/>
                      <a:pt x="38" y="141"/>
                    </a:cubicBezTo>
                    <a:cubicBezTo>
                      <a:pt x="31" y="153"/>
                      <a:pt x="29" y="166"/>
                      <a:pt x="27" y="179"/>
                    </a:cubicBezTo>
                    <a:cubicBezTo>
                      <a:pt x="26" y="194"/>
                      <a:pt x="31" y="209"/>
                      <a:pt x="36" y="222"/>
                    </a:cubicBezTo>
                    <a:cubicBezTo>
                      <a:pt x="40" y="236"/>
                      <a:pt x="49" y="248"/>
                      <a:pt x="54" y="262"/>
                    </a:cubicBezTo>
                    <a:cubicBezTo>
                      <a:pt x="60" y="277"/>
                      <a:pt x="59" y="293"/>
                      <a:pt x="60" y="308"/>
                    </a:cubicBezTo>
                    <a:cubicBezTo>
                      <a:pt x="64" y="355"/>
                      <a:pt x="34" y="433"/>
                      <a:pt x="99" y="451"/>
                    </a:cubicBezTo>
                    <a:cubicBezTo>
                      <a:pt x="102" y="452"/>
                      <a:pt x="105" y="452"/>
                      <a:pt x="108" y="452"/>
                    </a:cubicBezTo>
                    <a:cubicBezTo>
                      <a:pt x="108" y="453"/>
                      <a:pt x="108" y="453"/>
                      <a:pt x="108" y="454"/>
                    </a:cubicBezTo>
                    <a:cubicBezTo>
                      <a:pt x="107" y="458"/>
                      <a:pt x="108" y="461"/>
                      <a:pt x="110" y="464"/>
                    </a:cubicBezTo>
                    <a:cubicBezTo>
                      <a:pt x="114" y="469"/>
                      <a:pt x="121" y="467"/>
                      <a:pt x="123" y="462"/>
                    </a:cubicBezTo>
                    <a:cubicBezTo>
                      <a:pt x="123" y="462"/>
                      <a:pt x="123" y="462"/>
                      <a:pt x="123" y="462"/>
                    </a:cubicBezTo>
                    <a:cubicBezTo>
                      <a:pt x="124" y="461"/>
                      <a:pt x="125" y="461"/>
                      <a:pt x="125" y="461"/>
                    </a:cubicBezTo>
                    <a:cubicBezTo>
                      <a:pt x="127" y="462"/>
                      <a:pt x="129" y="463"/>
                      <a:pt x="131" y="463"/>
                    </a:cubicBezTo>
                    <a:cubicBezTo>
                      <a:pt x="131" y="463"/>
                      <a:pt x="132" y="463"/>
                      <a:pt x="132" y="463"/>
                    </a:cubicBezTo>
                    <a:cubicBezTo>
                      <a:pt x="132" y="463"/>
                      <a:pt x="133" y="464"/>
                      <a:pt x="134" y="465"/>
                    </a:cubicBezTo>
                    <a:cubicBezTo>
                      <a:pt x="137" y="467"/>
                      <a:pt x="140" y="469"/>
                      <a:pt x="144" y="468"/>
                    </a:cubicBezTo>
                    <a:cubicBezTo>
                      <a:pt x="147" y="467"/>
                      <a:pt x="148" y="466"/>
                      <a:pt x="150" y="465"/>
                    </a:cubicBezTo>
                    <a:cubicBezTo>
                      <a:pt x="151" y="466"/>
                      <a:pt x="152" y="467"/>
                      <a:pt x="154" y="467"/>
                    </a:cubicBezTo>
                    <a:cubicBezTo>
                      <a:pt x="156" y="467"/>
                      <a:pt x="157" y="467"/>
                      <a:pt x="158" y="466"/>
                    </a:cubicBezTo>
                    <a:cubicBezTo>
                      <a:pt x="158" y="470"/>
                      <a:pt x="158" y="474"/>
                      <a:pt x="163" y="476"/>
                    </a:cubicBezTo>
                    <a:cubicBezTo>
                      <a:pt x="165" y="477"/>
                      <a:pt x="167" y="476"/>
                      <a:pt x="168" y="475"/>
                    </a:cubicBezTo>
                    <a:cubicBezTo>
                      <a:pt x="169" y="471"/>
                      <a:pt x="170" y="468"/>
                      <a:pt x="171" y="465"/>
                    </a:cubicBezTo>
                    <a:cubicBezTo>
                      <a:pt x="192" y="467"/>
                      <a:pt x="211" y="454"/>
                      <a:pt x="215" y="433"/>
                    </a:cubicBezTo>
                    <a:cubicBezTo>
                      <a:pt x="215" y="433"/>
                      <a:pt x="215" y="433"/>
                      <a:pt x="215" y="433"/>
                    </a:cubicBezTo>
                    <a:cubicBezTo>
                      <a:pt x="216" y="430"/>
                      <a:pt x="217" y="428"/>
                      <a:pt x="217" y="425"/>
                    </a:cubicBezTo>
                    <a:cubicBezTo>
                      <a:pt x="220" y="416"/>
                      <a:pt x="224" y="403"/>
                      <a:pt x="222" y="392"/>
                    </a:cubicBezTo>
                    <a:cubicBezTo>
                      <a:pt x="220" y="383"/>
                      <a:pt x="223" y="371"/>
                      <a:pt x="224" y="362"/>
                    </a:cubicBezTo>
                    <a:cubicBezTo>
                      <a:pt x="225" y="351"/>
                      <a:pt x="228" y="340"/>
                      <a:pt x="230" y="329"/>
                    </a:cubicBezTo>
                    <a:cubicBezTo>
                      <a:pt x="231" y="324"/>
                      <a:pt x="233" y="320"/>
                      <a:pt x="235" y="316"/>
                    </a:cubicBezTo>
                    <a:cubicBezTo>
                      <a:pt x="236" y="310"/>
                      <a:pt x="237" y="303"/>
                      <a:pt x="239" y="296"/>
                    </a:cubicBezTo>
                    <a:cubicBezTo>
                      <a:pt x="242" y="284"/>
                      <a:pt x="248" y="271"/>
                      <a:pt x="254" y="260"/>
                    </a:cubicBezTo>
                    <a:cubicBezTo>
                      <a:pt x="260" y="251"/>
                      <a:pt x="266" y="241"/>
                      <a:pt x="273" y="233"/>
                    </a:cubicBezTo>
                    <a:cubicBezTo>
                      <a:pt x="279" y="225"/>
                      <a:pt x="282" y="213"/>
                      <a:pt x="284" y="204"/>
                    </a:cubicBezTo>
                    <a:cubicBezTo>
                      <a:pt x="290" y="185"/>
                      <a:pt x="283" y="171"/>
                      <a:pt x="276" y="153"/>
                    </a:cubicBezTo>
                    <a:cubicBezTo>
                      <a:pt x="273" y="146"/>
                      <a:pt x="269" y="140"/>
                      <a:pt x="262" y="135"/>
                    </a:cubicBezTo>
                    <a:close/>
                    <a:moveTo>
                      <a:pt x="159" y="79"/>
                    </a:moveTo>
                    <a:cubicBezTo>
                      <a:pt x="159" y="80"/>
                      <a:pt x="159" y="80"/>
                      <a:pt x="159" y="80"/>
                    </a:cubicBezTo>
                    <a:cubicBezTo>
                      <a:pt x="156" y="78"/>
                      <a:pt x="153" y="77"/>
                      <a:pt x="149" y="75"/>
                    </a:cubicBezTo>
                    <a:cubicBezTo>
                      <a:pt x="147" y="74"/>
                      <a:pt x="146" y="73"/>
                      <a:pt x="144" y="72"/>
                    </a:cubicBezTo>
                    <a:cubicBezTo>
                      <a:pt x="144" y="69"/>
                      <a:pt x="144" y="66"/>
                      <a:pt x="143" y="63"/>
                    </a:cubicBezTo>
                    <a:cubicBezTo>
                      <a:pt x="149" y="68"/>
                      <a:pt x="154" y="73"/>
                      <a:pt x="159" y="79"/>
                    </a:cubicBezTo>
                    <a:close/>
                    <a:moveTo>
                      <a:pt x="129" y="85"/>
                    </a:moveTo>
                    <a:cubicBezTo>
                      <a:pt x="129" y="86"/>
                      <a:pt x="129" y="86"/>
                      <a:pt x="128" y="86"/>
                    </a:cubicBezTo>
                    <a:cubicBezTo>
                      <a:pt x="127" y="88"/>
                      <a:pt x="125" y="89"/>
                      <a:pt x="124" y="91"/>
                    </a:cubicBezTo>
                    <a:cubicBezTo>
                      <a:pt x="124" y="92"/>
                      <a:pt x="124" y="93"/>
                      <a:pt x="124" y="93"/>
                    </a:cubicBezTo>
                    <a:cubicBezTo>
                      <a:pt x="117" y="92"/>
                      <a:pt x="110" y="90"/>
                      <a:pt x="103" y="88"/>
                    </a:cubicBezTo>
                    <a:cubicBezTo>
                      <a:pt x="93" y="84"/>
                      <a:pt x="84" y="78"/>
                      <a:pt x="75" y="73"/>
                    </a:cubicBezTo>
                    <a:cubicBezTo>
                      <a:pt x="65" y="68"/>
                      <a:pt x="58" y="64"/>
                      <a:pt x="52" y="55"/>
                    </a:cubicBezTo>
                    <a:cubicBezTo>
                      <a:pt x="46" y="47"/>
                      <a:pt x="41" y="38"/>
                      <a:pt x="37" y="29"/>
                    </a:cubicBezTo>
                    <a:cubicBezTo>
                      <a:pt x="35" y="26"/>
                      <a:pt x="34" y="24"/>
                      <a:pt x="32" y="22"/>
                    </a:cubicBezTo>
                    <a:cubicBezTo>
                      <a:pt x="49" y="19"/>
                      <a:pt x="63" y="10"/>
                      <a:pt x="80" y="17"/>
                    </a:cubicBezTo>
                    <a:cubicBezTo>
                      <a:pt x="95" y="23"/>
                      <a:pt x="110" y="28"/>
                      <a:pt x="121" y="42"/>
                    </a:cubicBezTo>
                    <a:cubicBezTo>
                      <a:pt x="122" y="43"/>
                      <a:pt x="123" y="44"/>
                      <a:pt x="124" y="46"/>
                    </a:cubicBezTo>
                    <a:cubicBezTo>
                      <a:pt x="122" y="45"/>
                      <a:pt x="121" y="44"/>
                      <a:pt x="118" y="44"/>
                    </a:cubicBezTo>
                    <a:cubicBezTo>
                      <a:pt x="113" y="45"/>
                      <a:pt x="114" y="53"/>
                      <a:pt x="119" y="53"/>
                    </a:cubicBezTo>
                    <a:cubicBezTo>
                      <a:pt x="119" y="53"/>
                      <a:pt x="119" y="53"/>
                      <a:pt x="119" y="53"/>
                    </a:cubicBezTo>
                    <a:cubicBezTo>
                      <a:pt x="119" y="53"/>
                      <a:pt x="119" y="53"/>
                      <a:pt x="119" y="53"/>
                    </a:cubicBezTo>
                    <a:cubicBezTo>
                      <a:pt x="119" y="53"/>
                      <a:pt x="119" y="54"/>
                      <a:pt x="119" y="54"/>
                    </a:cubicBezTo>
                    <a:cubicBezTo>
                      <a:pt x="120" y="56"/>
                      <a:pt x="120" y="58"/>
                      <a:pt x="120" y="60"/>
                    </a:cubicBezTo>
                    <a:cubicBezTo>
                      <a:pt x="120" y="62"/>
                      <a:pt x="121" y="64"/>
                      <a:pt x="122" y="65"/>
                    </a:cubicBezTo>
                    <a:cubicBezTo>
                      <a:pt x="120" y="65"/>
                      <a:pt x="118" y="65"/>
                      <a:pt x="116" y="64"/>
                    </a:cubicBezTo>
                    <a:cubicBezTo>
                      <a:pt x="115" y="64"/>
                      <a:pt x="113" y="63"/>
                      <a:pt x="111" y="63"/>
                    </a:cubicBezTo>
                    <a:cubicBezTo>
                      <a:pt x="113" y="62"/>
                      <a:pt x="113" y="60"/>
                      <a:pt x="113" y="58"/>
                    </a:cubicBezTo>
                    <a:cubicBezTo>
                      <a:pt x="113" y="57"/>
                      <a:pt x="113" y="55"/>
                      <a:pt x="113" y="54"/>
                    </a:cubicBezTo>
                    <a:cubicBezTo>
                      <a:pt x="113" y="52"/>
                      <a:pt x="112" y="50"/>
                      <a:pt x="112" y="48"/>
                    </a:cubicBezTo>
                    <a:cubicBezTo>
                      <a:pt x="110" y="45"/>
                      <a:pt x="108" y="41"/>
                      <a:pt x="107" y="38"/>
                    </a:cubicBezTo>
                    <a:cubicBezTo>
                      <a:pt x="105" y="32"/>
                      <a:pt x="97" y="35"/>
                      <a:pt x="99" y="41"/>
                    </a:cubicBezTo>
                    <a:cubicBezTo>
                      <a:pt x="100" y="45"/>
                      <a:pt x="102" y="48"/>
                      <a:pt x="103" y="53"/>
                    </a:cubicBezTo>
                    <a:cubicBezTo>
                      <a:pt x="104" y="55"/>
                      <a:pt x="104" y="57"/>
                      <a:pt x="104" y="60"/>
                    </a:cubicBezTo>
                    <a:cubicBezTo>
                      <a:pt x="104" y="60"/>
                      <a:pt x="104" y="60"/>
                      <a:pt x="103" y="60"/>
                    </a:cubicBezTo>
                    <a:cubicBezTo>
                      <a:pt x="101" y="59"/>
                      <a:pt x="99" y="58"/>
                      <a:pt x="97" y="57"/>
                    </a:cubicBezTo>
                    <a:cubicBezTo>
                      <a:pt x="95" y="56"/>
                      <a:pt x="93" y="55"/>
                      <a:pt x="92" y="54"/>
                    </a:cubicBezTo>
                    <a:cubicBezTo>
                      <a:pt x="92" y="53"/>
                      <a:pt x="92" y="53"/>
                      <a:pt x="92" y="53"/>
                    </a:cubicBezTo>
                    <a:cubicBezTo>
                      <a:pt x="92" y="50"/>
                      <a:pt x="91" y="48"/>
                      <a:pt x="89" y="47"/>
                    </a:cubicBezTo>
                    <a:cubicBezTo>
                      <a:pt x="89" y="47"/>
                      <a:pt x="88" y="46"/>
                      <a:pt x="88" y="46"/>
                    </a:cubicBezTo>
                    <a:cubicBezTo>
                      <a:pt x="88" y="42"/>
                      <a:pt x="88" y="39"/>
                      <a:pt x="88" y="36"/>
                    </a:cubicBezTo>
                    <a:cubicBezTo>
                      <a:pt x="88" y="30"/>
                      <a:pt x="86" y="24"/>
                      <a:pt x="81" y="21"/>
                    </a:cubicBezTo>
                    <a:cubicBezTo>
                      <a:pt x="76" y="19"/>
                      <a:pt x="71" y="26"/>
                      <a:pt x="76" y="29"/>
                    </a:cubicBezTo>
                    <a:cubicBezTo>
                      <a:pt x="78" y="31"/>
                      <a:pt x="78" y="35"/>
                      <a:pt x="78" y="38"/>
                    </a:cubicBezTo>
                    <a:cubicBezTo>
                      <a:pt x="72" y="33"/>
                      <a:pt x="64" y="29"/>
                      <a:pt x="56" y="28"/>
                    </a:cubicBezTo>
                    <a:cubicBezTo>
                      <a:pt x="53" y="27"/>
                      <a:pt x="52" y="32"/>
                      <a:pt x="54" y="33"/>
                    </a:cubicBezTo>
                    <a:cubicBezTo>
                      <a:pt x="63" y="37"/>
                      <a:pt x="69" y="44"/>
                      <a:pt x="75" y="51"/>
                    </a:cubicBezTo>
                    <a:cubicBezTo>
                      <a:pt x="72" y="52"/>
                      <a:pt x="70" y="53"/>
                      <a:pt x="69" y="56"/>
                    </a:cubicBezTo>
                    <a:cubicBezTo>
                      <a:pt x="68" y="59"/>
                      <a:pt x="69" y="62"/>
                      <a:pt x="72" y="62"/>
                    </a:cubicBezTo>
                    <a:cubicBezTo>
                      <a:pt x="74" y="63"/>
                      <a:pt x="76" y="62"/>
                      <a:pt x="78" y="62"/>
                    </a:cubicBezTo>
                    <a:cubicBezTo>
                      <a:pt x="79" y="61"/>
                      <a:pt x="81" y="61"/>
                      <a:pt x="83" y="61"/>
                    </a:cubicBezTo>
                    <a:cubicBezTo>
                      <a:pt x="83" y="61"/>
                      <a:pt x="83" y="61"/>
                      <a:pt x="83" y="61"/>
                    </a:cubicBezTo>
                    <a:cubicBezTo>
                      <a:pt x="85" y="63"/>
                      <a:pt x="87" y="64"/>
                      <a:pt x="89" y="65"/>
                    </a:cubicBezTo>
                    <a:cubicBezTo>
                      <a:pt x="87" y="70"/>
                      <a:pt x="91" y="76"/>
                      <a:pt x="96" y="72"/>
                    </a:cubicBezTo>
                    <a:cubicBezTo>
                      <a:pt x="97" y="72"/>
                      <a:pt x="98" y="71"/>
                      <a:pt x="99" y="71"/>
                    </a:cubicBezTo>
                    <a:cubicBezTo>
                      <a:pt x="104" y="73"/>
                      <a:pt x="110" y="75"/>
                      <a:pt x="115" y="76"/>
                    </a:cubicBezTo>
                    <a:cubicBezTo>
                      <a:pt x="115" y="76"/>
                      <a:pt x="115" y="77"/>
                      <a:pt x="115" y="77"/>
                    </a:cubicBezTo>
                    <a:cubicBezTo>
                      <a:pt x="115" y="77"/>
                      <a:pt x="115" y="77"/>
                      <a:pt x="115" y="77"/>
                    </a:cubicBezTo>
                    <a:cubicBezTo>
                      <a:pt x="114" y="78"/>
                      <a:pt x="114" y="78"/>
                      <a:pt x="113" y="78"/>
                    </a:cubicBezTo>
                    <a:cubicBezTo>
                      <a:pt x="113" y="78"/>
                      <a:pt x="111" y="78"/>
                      <a:pt x="112" y="78"/>
                    </a:cubicBezTo>
                    <a:cubicBezTo>
                      <a:pt x="111" y="78"/>
                      <a:pt x="110" y="78"/>
                      <a:pt x="109" y="78"/>
                    </a:cubicBezTo>
                    <a:cubicBezTo>
                      <a:pt x="107" y="79"/>
                      <a:pt x="108" y="82"/>
                      <a:pt x="109" y="83"/>
                    </a:cubicBezTo>
                    <a:cubicBezTo>
                      <a:pt x="110" y="84"/>
                      <a:pt x="112" y="84"/>
                      <a:pt x="114" y="84"/>
                    </a:cubicBezTo>
                    <a:cubicBezTo>
                      <a:pt x="115" y="84"/>
                      <a:pt x="117" y="84"/>
                      <a:pt x="118" y="83"/>
                    </a:cubicBezTo>
                    <a:cubicBezTo>
                      <a:pt x="119" y="82"/>
                      <a:pt x="120" y="81"/>
                      <a:pt x="121" y="80"/>
                    </a:cubicBezTo>
                    <a:cubicBezTo>
                      <a:pt x="124" y="81"/>
                      <a:pt x="127" y="82"/>
                      <a:pt x="129" y="84"/>
                    </a:cubicBezTo>
                    <a:cubicBezTo>
                      <a:pt x="129" y="84"/>
                      <a:pt x="129" y="85"/>
                      <a:pt x="130" y="85"/>
                    </a:cubicBezTo>
                    <a:cubicBezTo>
                      <a:pt x="130" y="85"/>
                      <a:pt x="129" y="85"/>
                      <a:pt x="129" y="85"/>
                    </a:cubicBezTo>
                    <a:close/>
                    <a:moveTo>
                      <a:pt x="129" y="54"/>
                    </a:moveTo>
                    <a:cubicBezTo>
                      <a:pt x="129" y="51"/>
                      <a:pt x="128" y="50"/>
                      <a:pt x="127" y="48"/>
                    </a:cubicBezTo>
                    <a:cubicBezTo>
                      <a:pt x="131" y="52"/>
                      <a:pt x="135" y="55"/>
                      <a:pt x="139" y="58"/>
                    </a:cubicBezTo>
                    <a:cubicBezTo>
                      <a:pt x="139" y="59"/>
                      <a:pt x="139" y="59"/>
                      <a:pt x="139" y="59"/>
                    </a:cubicBezTo>
                    <a:cubicBezTo>
                      <a:pt x="138" y="59"/>
                      <a:pt x="137" y="59"/>
                      <a:pt x="136" y="59"/>
                    </a:cubicBezTo>
                    <a:cubicBezTo>
                      <a:pt x="134" y="59"/>
                      <a:pt x="134" y="63"/>
                      <a:pt x="137" y="63"/>
                    </a:cubicBezTo>
                    <a:cubicBezTo>
                      <a:pt x="138" y="63"/>
                      <a:pt x="137" y="67"/>
                      <a:pt x="137" y="70"/>
                    </a:cubicBezTo>
                    <a:cubicBezTo>
                      <a:pt x="135" y="69"/>
                      <a:pt x="133" y="69"/>
                      <a:pt x="131" y="68"/>
                    </a:cubicBezTo>
                    <a:cubicBezTo>
                      <a:pt x="132" y="67"/>
                      <a:pt x="132" y="66"/>
                      <a:pt x="132" y="65"/>
                    </a:cubicBezTo>
                    <a:cubicBezTo>
                      <a:pt x="131" y="64"/>
                      <a:pt x="130" y="62"/>
                      <a:pt x="130" y="61"/>
                    </a:cubicBezTo>
                    <a:cubicBezTo>
                      <a:pt x="130" y="59"/>
                      <a:pt x="130" y="56"/>
                      <a:pt x="129" y="54"/>
                    </a:cubicBezTo>
                    <a:close/>
                    <a:moveTo>
                      <a:pt x="133" y="95"/>
                    </a:moveTo>
                    <a:cubicBezTo>
                      <a:pt x="132" y="95"/>
                      <a:pt x="131" y="94"/>
                      <a:pt x="130" y="94"/>
                    </a:cubicBezTo>
                    <a:cubicBezTo>
                      <a:pt x="135" y="93"/>
                      <a:pt x="139" y="88"/>
                      <a:pt x="137" y="83"/>
                    </a:cubicBezTo>
                    <a:cubicBezTo>
                      <a:pt x="139" y="84"/>
                      <a:pt x="140" y="84"/>
                      <a:pt x="141" y="85"/>
                    </a:cubicBezTo>
                    <a:cubicBezTo>
                      <a:pt x="147" y="88"/>
                      <a:pt x="153" y="91"/>
                      <a:pt x="159" y="93"/>
                    </a:cubicBezTo>
                    <a:cubicBezTo>
                      <a:pt x="159" y="93"/>
                      <a:pt x="159" y="93"/>
                      <a:pt x="159" y="93"/>
                    </a:cubicBezTo>
                    <a:cubicBezTo>
                      <a:pt x="150" y="95"/>
                      <a:pt x="141" y="96"/>
                      <a:pt x="133" y="95"/>
                    </a:cubicBezTo>
                    <a:close/>
                    <a:moveTo>
                      <a:pt x="261" y="226"/>
                    </a:moveTo>
                    <a:cubicBezTo>
                      <a:pt x="256" y="233"/>
                      <a:pt x="253" y="241"/>
                      <a:pt x="248" y="248"/>
                    </a:cubicBezTo>
                    <a:cubicBezTo>
                      <a:pt x="241" y="256"/>
                      <a:pt x="237" y="266"/>
                      <a:pt x="233" y="275"/>
                    </a:cubicBezTo>
                    <a:cubicBezTo>
                      <a:pt x="229" y="284"/>
                      <a:pt x="226" y="292"/>
                      <a:pt x="224" y="302"/>
                    </a:cubicBezTo>
                    <a:cubicBezTo>
                      <a:pt x="222" y="312"/>
                      <a:pt x="218" y="322"/>
                      <a:pt x="216" y="333"/>
                    </a:cubicBezTo>
                    <a:cubicBezTo>
                      <a:pt x="214" y="342"/>
                      <a:pt x="212" y="351"/>
                      <a:pt x="211" y="360"/>
                    </a:cubicBezTo>
                    <a:cubicBezTo>
                      <a:pt x="210" y="368"/>
                      <a:pt x="208" y="379"/>
                      <a:pt x="208" y="388"/>
                    </a:cubicBezTo>
                    <a:cubicBezTo>
                      <a:pt x="209" y="397"/>
                      <a:pt x="209" y="406"/>
                      <a:pt x="207" y="415"/>
                    </a:cubicBezTo>
                    <a:cubicBezTo>
                      <a:pt x="204" y="424"/>
                      <a:pt x="201" y="433"/>
                      <a:pt x="198" y="442"/>
                    </a:cubicBezTo>
                    <a:cubicBezTo>
                      <a:pt x="195" y="445"/>
                      <a:pt x="190" y="449"/>
                      <a:pt x="185" y="450"/>
                    </a:cubicBezTo>
                    <a:cubicBezTo>
                      <a:pt x="178" y="452"/>
                      <a:pt x="171" y="453"/>
                      <a:pt x="165" y="448"/>
                    </a:cubicBezTo>
                    <a:cubicBezTo>
                      <a:pt x="161" y="443"/>
                      <a:pt x="155" y="440"/>
                      <a:pt x="150" y="436"/>
                    </a:cubicBezTo>
                    <a:cubicBezTo>
                      <a:pt x="142" y="429"/>
                      <a:pt x="135" y="430"/>
                      <a:pt x="126" y="433"/>
                    </a:cubicBezTo>
                    <a:cubicBezTo>
                      <a:pt x="113" y="437"/>
                      <a:pt x="105" y="440"/>
                      <a:pt x="92" y="433"/>
                    </a:cubicBezTo>
                    <a:cubicBezTo>
                      <a:pt x="68" y="421"/>
                      <a:pt x="69" y="390"/>
                      <a:pt x="70" y="367"/>
                    </a:cubicBezTo>
                    <a:cubicBezTo>
                      <a:pt x="71" y="355"/>
                      <a:pt x="75" y="343"/>
                      <a:pt x="75" y="331"/>
                    </a:cubicBezTo>
                    <a:cubicBezTo>
                      <a:pt x="76" y="318"/>
                      <a:pt x="76" y="304"/>
                      <a:pt x="73" y="292"/>
                    </a:cubicBezTo>
                    <a:cubicBezTo>
                      <a:pt x="71" y="280"/>
                      <a:pt x="73" y="269"/>
                      <a:pt x="68" y="257"/>
                    </a:cubicBezTo>
                    <a:cubicBezTo>
                      <a:pt x="62" y="245"/>
                      <a:pt x="55" y="234"/>
                      <a:pt x="50" y="221"/>
                    </a:cubicBezTo>
                    <a:cubicBezTo>
                      <a:pt x="41" y="195"/>
                      <a:pt x="36" y="166"/>
                      <a:pt x="54" y="143"/>
                    </a:cubicBezTo>
                    <a:cubicBezTo>
                      <a:pt x="62" y="133"/>
                      <a:pt x="74" y="128"/>
                      <a:pt x="85" y="124"/>
                    </a:cubicBezTo>
                    <a:cubicBezTo>
                      <a:pt x="99" y="119"/>
                      <a:pt x="113" y="129"/>
                      <a:pt x="125" y="135"/>
                    </a:cubicBezTo>
                    <a:cubicBezTo>
                      <a:pt x="135" y="141"/>
                      <a:pt x="146" y="144"/>
                      <a:pt x="157" y="148"/>
                    </a:cubicBezTo>
                    <a:cubicBezTo>
                      <a:pt x="161" y="149"/>
                      <a:pt x="165" y="149"/>
                      <a:pt x="169" y="149"/>
                    </a:cubicBezTo>
                    <a:cubicBezTo>
                      <a:pt x="170" y="150"/>
                      <a:pt x="172" y="150"/>
                      <a:pt x="173" y="150"/>
                    </a:cubicBezTo>
                    <a:cubicBezTo>
                      <a:pt x="172" y="158"/>
                      <a:pt x="172" y="165"/>
                      <a:pt x="172" y="171"/>
                    </a:cubicBezTo>
                    <a:cubicBezTo>
                      <a:pt x="169" y="171"/>
                      <a:pt x="166" y="170"/>
                      <a:pt x="162" y="169"/>
                    </a:cubicBezTo>
                    <a:cubicBezTo>
                      <a:pt x="151" y="167"/>
                      <a:pt x="138" y="169"/>
                      <a:pt x="134" y="181"/>
                    </a:cubicBezTo>
                    <a:cubicBezTo>
                      <a:pt x="133" y="184"/>
                      <a:pt x="136" y="186"/>
                      <a:pt x="138" y="186"/>
                    </a:cubicBezTo>
                    <a:cubicBezTo>
                      <a:pt x="143" y="186"/>
                      <a:pt x="147" y="184"/>
                      <a:pt x="151" y="184"/>
                    </a:cubicBezTo>
                    <a:cubicBezTo>
                      <a:pt x="155" y="183"/>
                      <a:pt x="161" y="185"/>
                      <a:pt x="165" y="186"/>
                    </a:cubicBezTo>
                    <a:cubicBezTo>
                      <a:pt x="170" y="187"/>
                      <a:pt x="176" y="188"/>
                      <a:pt x="182" y="189"/>
                    </a:cubicBezTo>
                    <a:cubicBezTo>
                      <a:pt x="183" y="189"/>
                      <a:pt x="184" y="189"/>
                      <a:pt x="186" y="189"/>
                    </a:cubicBezTo>
                    <a:cubicBezTo>
                      <a:pt x="190" y="190"/>
                      <a:pt x="194" y="191"/>
                      <a:pt x="199" y="193"/>
                    </a:cubicBezTo>
                    <a:cubicBezTo>
                      <a:pt x="200" y="195"/>
                      <a:pt x="203" y="196"/>
                      <a:pt x="206" y="194"/>
                    </a:cubicBezTo>
                    <a:cubicBezTo>
                      <a:pt x="206" y="194"/>
                      <a:pt x="206" y="194"/>
                      <a:pt x="206" y="194"/>
                    </a:cubicBezTo>
                    <a:cubicBezTo>
                      <a:pt x="212" y="193"/>
                      <a:pt x="214" y="185"/>
                      <a:pt x="208" y="182"/>
                    </a:cubicBezTo>
                    <a:cubicBezTo>
                      <a:pt x="202" y="179"/>
                      <a:pt x="195" y="177"/>
                      <a:pt x="188" y="175"/>
                    </a:cubicBezTo>
                    <a:cubicBezTo>
                      <a:pt x="188" y="171"/>
                      <a:pt x="188" y="166"/>
                      <a:pt x="188" y="161"/>
                    </a:cubicBezTo>
                    <a:cubicBezTo>
                      <a:pt x="188" y="158"/>
                      <a:pt x="188" y="155"/>
                      <a:pt x="188" y="152"/>
                    </a:cubicBezTo>
                    <a:cubicBezTo>
                      <a:pt x="192" y="151"/>
                      <a:pt x="197" y="148"/>
                      <a:pt x="200" y="147"/>
                    </a:cubicBezTo>
                    <a:cubicBezTo>
                      <a:pt x="209" y="145"/>
                      <a:pt x="218" y="138"/>
                      <a:pt x="228" y="139"/>
                    </a:cubicBezTo>
                    <a:cubicBezTo>
                      <a:pt x="236" y="139"/>
                      <a:pt x="248" y="139"/>
                      <a:pt x="255" y="144"/>
                    </a:cubicBezTo>
                    <a:cubicBezTo>
                      <a:pt x="264" y="150"/>
                      <a:pt x="266" y="159"/>
                      <a:pt x="271" y="169"/>
                    </a:cubicBezTo>
                    <a:cubicBezTo>
                      <a:pt x="278" y="186"/>
                      <a:pt x="272" y="213"/>
                      <a:pt x="261"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1">
                <a:extLst>
                  <a:ext uri="{FF2B5EF4-FFF2-40B4-BE49-F238E27FC236}">
                    <a16:creationId xmlns:a16="http://schemas.microsoft.com/office/drawing/2014/main" id="{DD4CB25A-1638-4993-BE7C-2457921C4EBF}"/>
                  </a:ext>
                </a:extLst>
              </p:cNvPr>
              <p:cNvSpPr>
                <a:spLocks/>
              </p:cNvSpPr>
              <p:nvPr/>
            </p:nvSpPr>
            <p:spPr bwMode="auto">
              <a:xfrm>
                <a:off x="10359504" y="3322476"/>
                <a:ext cx="176213" cy="55563"/>
              </a:xfrm>
              <a:custGeom>
                <a:avLst/>
                <a:gdLst>
                  <a:gd name="T0" fmla="*/ 99 w 113"/>
                  <a:gd name="T1" fmla="*/ 33 h 35"/>
                  <a:gd name="T2" fmla="*/ 102 w 113"/>
                  <a:gd name="T3" fmla="*/ 17 h 35"/>
                  <a:gd name="T4" fmla="*/ 4 w 113"/>
                  <a:gd name="T5" fmla="*/ 8 h 35"/>
                  <a:gd name="T6" fmla="*/ 4 w 113"/>
                  <a:gd name="T7" fmla="*/ 16 h 35"/>
                  <a:gd name="T8" fmla="*/ 48 w 113"/>
                  <a:gd name="T9" fmla="*/ 25 h 35"/>
                  <a:gd name="T10" fmla="*/ 99 w 113"/>
                  <a:gd name="T11" fmla="*/ 33 h 35"/>
                </a:gdLst>
                <a:ahLst/>
                <a:cxnLst>
                  <a:cxn ang="0">
                    <a:pos x="T0" y="T1"/>
                  </a:cxn>
                  <a:cxn ang="0">
                    <a:pos x="T2" y="T3"/>
                  </a:cxn>
                  <a:cxn ang="0">
                    <a:pos x="T4" y="T5"/>
                  </a:cxn>
                  <a:cxn ang="0">
                    <a:pos x="T6" y="T7"/>
                  </a:cxn>
                  <a:cxn ang="0">
                    <a:pos x="T8" y="T9"/>
                  </a:cxn>
                  <a:cxn ang="0">
                    <a:pos x="T10" y="T11"/>
                  </a:cxn>
                </a:cxnLst>
                <a:rect l="0" t="0" r="r" b="b"/>
                <a:pathLst>
                  <a:path w="113" h="35">
                    <a:moveTo>
                      <a:pt x="99" y="33"/>
                    </a:moveTo>
                    <a:cubicBezTo>
                      <a:pt x="110" y="35"/>
                      <a:pt x="113" y="19"/>
                      <a:pt x="102" y="17"/>
                    </a:cubicBezTo>
                    <a:cubicBezTo>
                      <a:pt x="71" y="11"/>
                      <a:pt x="36" y="0"/>
                      <a:pt x="4" y="8"/>
                    </a:cubicBezTo>
                    <a:cubicBezTo>
                      <a:pt x="0" y="9"/>
                      <a:pt x="1" y="15"/>
                      <a:pt x="4" y="16"/>
                    </a:cubicBezTo>
                    <a:cubicBezTo>
                      <a:pt x="16" y="24"/>
                      <a:pt x="34" y="23"/>
                      <a:pt x="48" y="25"/>
                    </a:cubicBezTo>
                    <a:cubicBezTo>
                      <a:pt x="65" y="27"/>
                      <a:pt x="82" y="31"/>
                      <a:pt x="99"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92">
                <a:extLst>
                  <a:ext uri="{FF2B5EF4-FFF2-40B4-BE49-F238E27FC236}">
                    <a16:creationId xmlns:a16="http://schemas.microsoft.com/office/drawing/2014/main" id="{A5FACED6-0A80-4E43-A28C-B64E17DFD29A}"/>
                  </a:ext>
                </a:extLst>
              </p:cNvPr>
              <p:cNvSpPr>
                <a:spLocks/>
              </p:cNvSpPr>
              <p:nvPr/>
            </p:nvSpPr>
            <p:spPr bwMode="auto">
              <a:xfrm>
                <a:off x="10656366" y="3266914"/>
                <a:ext cx="198438" cy="333375"/>
              </a:xfrm>
              <a:custGeom>
                <a:avLst/>
                <a:gdLst>
                  <a:gd name="T0" fmla="*/ 121 w 128"/>
                  <a:gd name="T1" fmla="*/ 193 h 214"/>
                  <a:gd name="T2" fmla="*/ 96 w 128"/>
                  <a:gd name="T3" fmla="*/ 190 h 214"/>
                  <a:gd name="T4" fmla="*/ 65 w 128"/>
                  <a:gd name="T5" fmla="*/ 187 h 214"/>
                  <a:gd name="T6" fmla="*/ 38 w 128"/>
                  <a:gd name="T7" fmla="*/ 161 h 214"/>
                  <a:gd name="T8" fmla="*/ 55 w 128"/>
                  <a:gd name="T9" fmla="*/ 137 h 214"/>
                  <a:gd name="T10" fmla="*/ 73 w 128"/>
                  <a:gd name="T11" fmla="*/ 112 h 214"/>
                  <a:gd name="T12" fmla="*/ 100 w 128"/>
                  <a:gd name="T13" fmla="*/ 63 h 214"/>
                  <a:gd name="T14" fmla="*/ 102 w 128"/>
                  <a:gd name="T15" fmla="*/ 15 h 214"/>
                  <a:gd name="T16" fmla="*/ 72 w 128"/>
                  <a:gd name="T17" fmla="*/ 1 h 214"/>
                  <a:gd name="T18" fmla="*/ 34 w 128"/>
                  <a:gd name="T19" fmla="*/ 11 h 214"/>
                  <a:gd name="T20" fmla="*/ 24 w 128"/>
                  <a:gd name="T21" fmla="*/ 51 h 214"/>
                  <a:gd name="T22" fmla="*/ 33 w 128"/>
                  <a:gd name="T23" fmla="*/ 52 h 214"/>
                  <a:gd name="T24" fmla="*/ 45 w 128"/>
                  <a:gd name="T25" fmla="*/ 17 h 214"/>
                  <a:gd name="T26" fmla="*/ 88 w 128"/>
                  <a:gd name="T27" fmla="*/ 19 h 214"/>
                  <a:gd name="T28" fmla="*/ 91 w 128"/>
                  <a:gd name="T29" fmla="*/ 44 h 214"/>
                  <a:gd name="T30" fmla="*/ 79 w 128"/>
                  <a:gd name="T31" fmla="*/ 72 h 214"/>
                  <a:gd name="T32" fmla="*/ 47 w 128"/>
                  <a:gd name="T33" fmla="*/ 119 h 214"/>
                  <a:gd name="T34" fmla="*/ 33 w 128"/>
                  <a:gd name="T35" fmla="*/ 193 h 214"/>
                  <a:gd name="T36" fmla="*/ 122 w 128"/>
                  <a:gd name="T37" fmla="*/ 204 h 214"/>
                  <a:gd name="T38" fmla="*/ 121 w 128"/>
                  <a:gd name="T3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14">
                    <a:moveTo>
                      <a:pt x="121" y="193"/>
                    </a:moveTo>
                    <a:cubicBezTo>
                      <a:pt x="112" y="191"/>
                      <a:pt x="105" y="190"/>
                      <a:pt x="96" y="190"/>
                    </a:cubicBezTo>
                    <a:cubicBezTo>
                      <a:pt x="87" y="190"/>
                      <a:pt x="73" y="191"/>
                      <a:pt x="65" y="187"/>
                    </a:cubicBezTo>
                    <a:cubicBezTo>
                      <a:pt x="53" y="181"/>
                      <a:pt x="31" y="179"/>
                      <a:pt x="38" y="161"/>
                    </a:cubicBezTo>
                    <a:cubicBezTo>
                      <a:pt x="41" y="152"/>
                      <a:pt x="48" y="144"/>
                      <a:pt x="55" y="137"/>
                    </a:cubicBezTo>
                    <a:cubicBezTo>
                      <a:pt x="61" y="130"/>
                      <a:pt x="67" y="120"/>
                      <a:pt x="73" y="112"/>
                    </a:cubicBezTo>
                    <a:cubicBezTo>
                      <a:pt x="84" y="97"/>
                      <a:pt x="93" y="81"/>
                      <a:pt x="100" y="63"/>
                    </a:cubicBezTo>
                    <a:cubicBezTo>
                      <a:pt x="105" y="50"/>
                      <a:pt x="110" y="28"/>
                      <a:pt x="102" y="15"/>
                    </a:cubicBezTo>
                    <a:cubicBezTo>
                      <a:pt x="96" y="4"/>
                      <a:pt x="83" y="1"/>
                      <a:pt x="72" y="1"/>
                    </a:cubicBezTo>
                    <a:cubicBezTo>
                      <a:pt x="57" y="0"/>
                      <a:pt x="44" y="0"/>
                      <a:pt x="34" y="11"/>
                    </a:cubicBezTo>
                    <a:cubicBezTo>
                      <a:pt x="24" y="21"/>
                      <a:pt x="25" y="38"/>
                      <a:pt x="24" y="51"/>
                    </a:cubicBezTo>
                    <a:cubicBezTo>
                      <a:pt x="23" y="57"/>
                      <a:pt x="31" y="58"/>
                      <a:pt x="33" y="52"/>
                    </a:cubicBezTo>
                    <a:cubicBezTo>
                      <a:pt x="36" y="41"/>
                      <a:pt x="36" y="25"/>
                      <a:pt x="45" y="17"/>
                    </a:cubicBezTo>
                    <a:cubicBezTo>
                      <a:pt x="55" y="10"/>
                      <a:pt x="79" y="12"/>
                      <a:pt x="88" y="19"/>
                    </a:cubicBezTo>
                    <a:cubicBezTo>
                      <a:pt x="95" y="24"/>
                      <a:pt x="92" y="37"/>
                      <a:pt x="91" y="44"/>
                    </a:cubicBezTo>
                    <a:cubicBezTo>
                      <a:pt x="89" y="54"/>
                      <a:pt x="84" y="63"/>
                      <a:pt x="79" y="72"/>
                    </a:cubicBezTo>
                    <a:cubicBezTo>
                      <a:pt x="69" y="89"/>
                      <a:pt x="58" y="104"/>
                      <a:pt x="47" y="119"/>
                    </a:cubicBezTo>
                    <a:cubicBezTo>
                      <a:pt x="32" y="139"/>
                      <a:pt x="0" y="173"/>
                      <a:pt x="33" y="193"/>
                    </a:cubicBezTo>
                    <a:cubicBezTo>
                      <a:pt x="59" y="209"/>
                      <a:pt x="93" y="214"/>
                      <a:pt x="122" y="204"/>
                    </a:cubicBezTo>
                    <a:cubicBezTo>
                      <a:pt x="128" y="202"/>
                      <a:pt x="127" y="194"/>
                      <a:pt x="121" y="1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6" name="Freeform 93">
            <a:extLst>
              <a:ext uri="{FF2B5EF4-FFF2-40B4-BE49-F238E27FC236}">
                <a16:creationId xmlns:a16="http://schemas.microsoft.com/office/drawing/2014/main" id="{579070BB-5705-431E-A212-1042992DABA5}"/>
              </a:ext>
            </a:extLst>
          </p:cNvPr>
          <p:cNvSpPr>
            <a:spLocks/>
          </p:cNvSpPr>
          <p:nvPr/>
        </p:nvSpPr>
        <p:spPr bwMode="auto">
          <a:xfrm>
            <a:off x="10761141" y="3673314"/>
            <a:ext cx="50800" cy="44450"/>
          </a:xfrm>
          <a:custGeom>
            <a:avLst/>
            <a:gdLst>
              <a:gd name="T0" fmla="*/ 15 w 32"/>
              <a:gd name="T1" fmla="*/ 4 h 29"/>
              <a:gd name="T2" fmla="*/ 11 w 32"/>
              <a:gd name="T3" fmla="*/ 7 h 29"/>
              <a:gd name="T4" fmla="*/ 10 w 32"/>
              <a:gd name="T5" fmla="*/ 8 h 29"/>
              <a:gd name="T6" fmla="*/ 5 w 32"/>
              <a:gd name="T7" fmla="*/ 12 h 29"/>
              <a:gd name="T8" fmla="*/ 3 w 32"/>
              <a:gd name="T9" fmla="*/ 24 h 29"/>
              <a:gd name="T10" fmla="*/ 15 w 32"/>
              <a:gd name="T11" fmla="*/ 26 h 29"/>
              <a:gd name="T12" fmla="*/ 20 w 32"/>
              <a:gd name="T13" fmla="*/ 23 h 29"/>
              <a:gd name="T14" fmla="*/ 21 w 32"/>
              <a:gd name="T15" fmla="*/ 22 h 29"/>
              <a:gd name="T16" fmla="*/ 22 w 32"/>
              <a:gd name="T17" fmla="*/ 22 h 29"/>
              <a:gd name="T18" fmla="*/ 26 w 32"/>
              <a:gd name="T19" fmla="*/ 20 h 29"/>
              <a:gd name="T20" fmla="*/ 29 w 32"/>
              <a:gd name="T21" fmla="*/ 6 h 29"/>
              <a:gd name="T22" fmla="*/ 15 w 32"/>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9">
                <a:moveTo>
                  <a:pt x="15" y="4"/>
                </a:moveTo>
                <a:cubicBezTo>
                  <a:pt x="13" y="4"/>
                  <a:pt x="12" y="6"/>
                  <a:pt x="11" y="7"/>
                </a:cubicBezTo>
                <a:cubicBezTo>
                  <a:pt x="11" y="8"/>
                  <a:pt x="10" y="8"/>
                  <a:pt x="10" y="8"/>
                </a:cubicBezTo>
                <a:cubicBezTo>
                  <a:pt x="8" y="9"/>
                  <a:pt x="7" y="11"/>
                  <a:pt x="5" y="12"/>
                </a:cubicBezTo>
                <a:cubicBezTo>
                  <a:pt x="1" y="15"/>
                  <a:pt x="0" y="20"/>
                  <a:pt x="3" y="24"/>
                </a:cubicBezTo>
                <a:cubicBezTo>
                  <a:pt x="6" y="28"/>
                  <a:pt x="11" y="29"/>
                  <a:pt x="15" y="26"/>
                </a:cubicBezTo>
                <a:cubicBezTo>
                  <a:pt x="17" y="25"/>
                  <a:pt x="18" y="24"/>
                  <a:pt x="20" y="23"/>
                </a:cubicBezTo>
                <a:cubicBezTo>
                  <a:pt x="20" y="23"/>
                  <a:pt x="21" y="22"/>
                  <a:pt x="21" y="22"/>
                </a:cubicBezTo>
                <a:cubicBezTo>
                  <a:pt x="21" y="22"/>
                  <a:pt x="21" y="22"/>
                  <a:pt x="22" y="22"/>
                </a:cubicBezTo>
                <a:cubicBezTo>
                  <a:pt x="23" y="22"/>
                  <a:pt x="25" y="21"/>
                  <a:pt x="26" y="20"/>
                </a:cubicBezTo>
                <a:cubicBezTo>
                  <a:pt x="30" y="17"/>
                  <a:pt x="32" y="11"/>
                  <a:pt x="29" y="6"/>
                </a:cubicBezTo>
                <a:cubicBezTo>
                  <a:pt x="25" y="2"/>
                  <a:pt x="19" y="0"/>
                  <a:pt x="1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529">
            <a:extLst>
              <a:ext uri="{FF2B5EF4-FFF2-40B4-BE49-F238E27FC236}">
                <a16:creationId xmlns:a16="http://schemas.microsoft.com/office/drawing/2014/main" id="{DDD32CF8-90E4-4926-AD5D-EE985D05E90E}"/>
              </a:ext>
            </a:extLst>
          </p:cNvPr>
          <p:cNvSpPr>
            <a:spLocks noEditPoints="1"/>
          </p:cNvSpPr>
          <p:nvPr/>
        </p:nvSpPr>
        <p:spPr bwMode="auto">
          <a:xfrm>
            <a:off x="4051658" y="1289756"/>
            <a:ext cx="393700" cy="465138"/>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30">
            <a:extLst>
              <a:ext uri="{FF2B5EF4-FFF2-40B4-BE49-F238E27FC236}">
                <a16:creationId xmlns:a16="http://schemas.microsoft.com/office/drawing/2014/main" id="{A7C2E76D-B223-405A-BE64-4E6BB147B462}"/>
              </a:ext>
            </a:extLst>
          </p:cNvPr>
          <p:cNvSpPr>
            <a:spLocks noEditPoints="1"/>
          </p:cNvSpPr>
          <p:nvPr/>
        </p:nvSpPr>
        <p:spPr bwMode="auto">
          <a:xfrm>
            <a:off x="3580964" y="1210341"/>
            <a:ext cx="331788" cy="506413"/>
          </a:xfrm>
          <a:custGeom>
            <a:avLst/>
            <a:gdLst/>
            <a:ahLst/>
            <a:cxnLst>
              <a:cxn ang="0">
                <a:pos x="93" y="314"/>
              </a:cxn>
              <a:cxn ang="0">
                <a:pos x="116" y="257"/>
              </a:cxn>
              <a:cxn ang="0">
                <a:pos x="194" y="67"/>
              </a:cxn>
              <a:cxn ang="0">
                <a:pos x="208" y="20"/>
              </a:cxn>
              <a:cxn ang="0">
                <a:pos x="148" y="1"/>
              </a:cxn>
              <a:cxn ang="0">
                <a:pos x="107" y="10"/>
              </a:cxn>
              <a:cxn ang="0">
                <a:pos x="108" y="243"/>
              </a:cxn>
              <a:cxn ang="0">
                <a:pos x="18" y="246"/>
              </a:cxn>
              <a:cxn ang="0">
                <a:pos x="18" y="308"/>
              </a:cxn>
              <a:cxn ang="0">
                <a:pos x="54" y="244"/>
              </a:cxn>
              <a:cxn ang="0">
                <a:pos x="18" y="293"/>
              </a:cxn>
              <a:cxn ang="0">
                <a:pos x="38" y="270"/>
              </a:cxn>
              <a:cxn ang="0">
                <a:pos x="22" y="296"/>
              </a:cxn>
              <a:cxn ang="0">
                <a:pos x="75" y="247"/>
              </a:cxn>
              <a:cxn ang="0">
                <a:pos x="49" y="292"/>
              </a:cxn>
              <a:cxn ang="0">
                <a:pos x="72" y="273"/>
              </a:cxn>
              <a:cxn ang="0">
                <a:pos x="51" y="301"/>
              </a:cxn>
              <a:cxn ang="0">
                <a:pos x="76" y="280"/>
              </a:cxn>
              <a:cxn ang="0">
                <a:pos x="18" y="296"/>
              </a:cxn>
              <a:cxn ang="0">
                <a:pos x="38" y="246"/>
              </a:cxn>
              <a:cxn ang="0">
                <a:pos x="10" y="272"/>
              </a:cxn>
              <a:cxn ang="0">
                <a:pos x="68" y="240"/>
              </a:cxn>
              <a:cxn ang="0">
                <a:pos x="35" y="280"/>
              </a:cxn>
              <a:cxn ang="0">
                <a:pos x="81" y="255"/>
              </a:cxn>
              <a:cxn ang="0">
                <a:pos x="55" y="276"/>
              </a:cxn>
              <a:cxn ang="0">
                <a:pos x="76" y="275"/>
              </a:cxn>
              <a:cxn ang="0">
                <a:pos x="71" y="278"/>
              </a:cxn>
              <a:cxn ang="0">
                <a:pos x="70" y="310"/>
              </a:cxn>
              <a:cxn ang="0">
                <a:pos x="71" y="295"/>
              </a:cxn>
              <a:cxn ang="0">
                <a:pos x="84" y="280"/>
              </a:cxn>
              <a:cxn ang="0">
                <a:pos x="96" y="257"/>
              </a:cxn>
              <a:cxn ang="0">
                <a:pos x="76" y="310"/>
              </a:cxn>
              <a:cxn ang="0">
                <a:pos x="87" y="303"/>
              </a:cxn>
              <a:cxn ang="0">
                <a:pos x="81" y="309"/>
              </a:cxn>
              <a:cxn ang="0">
                <a:pos x="102" y="290"/>
              </a:cxn>
              <a:cxn ang="0">
                <a:pos x="84" y="298"/>
              </a:cxn>
              <a:cxn ang="0">
                <a:pos x="99" y="277"/>
              </a:cxn>
              <a:cxn ang="0">
                <a:pos x="108" y="259"/>
              </a:cxn>
              <a:cxn ang="0">
                <a:pos x="121" y="9"/>
              </a:cxn>
              <a:cxn ang="0">
                <a:pos x="116" y="19"/>
              </a:cxn>
              <a:cxn ang="0">
                <a:pos x="142" y="17"/>
              </a:cxn>
              <a:cxn ang="0">
                <a:pos x="122" y="23"/>
              </a:cxn>
              <a:cxn ang="0">
                <a:pos x="134" y="38"/>
              </a:cxn>
              <a:cxn ang="0">
                <a:pos x="126" y="55"/>
              </a:cxn>
              <a:cxn ang="0">
                <a:pos x="163" y="23"/>
              </a:cxn>
              <a:cxn ang="0">
                <a:pos x="180" y="17"/>
              </a:cxn>
              <a:cxn ang="0">
                <a:pos x="155" y="55"/>
              </a:cxn>
              <a:cxn ang="0">
                <a:pos x="165" y="55"/>
              </a:cxn>
              <a:cxn ang="0">
                <a:pos x="189" y="52"/>
              </a:cxn>
              <a:cxn ang="0">
                <a:pos x="196" y="30"/>
              </a:cxn>
              <a:cxn ang="0">
                <a:pos x="199" y="14"/>
              </a:cxn>
              <a:cxn ang="0">
                <a:pos x="187" y="56"/>
              </a:cxn>
              <a:cxn ang="0">
                <a:pos x="181" y="47"/>
              </a:cxn>
              <a:cxn ang="0">
                <a:pos x="181" y="26"/>
              </a:cxn>
              <a:cxn ang="0">
                <a:pos x="165" y="28"/>
              </a:cxn>
              <a:cxn ang="0">
                <a:pos x="173" y="12"/>
              </a:cxn>
              <a:cxn ang="0">
                <a:pos x="161" y="11"/>
              </a:cxn>
              <a:cxn ang="0">
                <a:pos x="149" y="10"/>
              </a:cxn>
              <a:cxn ang="0">
                <a:pos x="119" y="32"/>
              </a:cxn>
              <a:cxn ang="0">
                <a:pos x="120" y="21"/>
              </a:cxn>
              <a:cxn ang="0">
                <a:pos x="129" y="8"/>
              </a:cxn>
              <a:cxn ang="0">
                <a:pos x="53" y="250"/>
              </a:cxn>
              <a:cxn ang="0">
                <a:pos x="12" y="266"/>
              </a:cxn>
            </a:cxnLst>
            <a:rect l="0" t="0" r="r" b="b"/>
            <a:pathLst>
              <a:path w="209" h="319">
                <a:moveTo>
                  <a:pt x="18" y="308"/>
                </a:moveTo>
                <a:lnTo>
                  <a:pt x="18" y="308"/>
                </a:lnTo>
                <a:lnTo>
                  <a:pt x="26" y="312"/>
                </a:lnTo>
                <a:lnTo>
                  <a:pt x="35" y="316"/>
                </a:lnTo>
                <a:lnTo>
                  <a:pt x="46" y="318"/>
                </a:lnTo>
                <a:lnTo>
                  <a:pt x="55" y="319"/>
                </a:lnTo>
                <a:lnTo>
                  <a:pt x="65" y="319"/>
                </a:lnTo>
                <a:lnTo>
                  <a:pt x="75" y="319"/>
                </a:lnTo>
                <a:lnTo>
                  <a:pt x="84" y="317"/>
                </a:lnTo>
                <a:lnTo>
                  <a:pt x="93" y="314"/>
                </a:lnTo>
                <a:lnTo>
                  <a:pt x="93" y="314"/>
                </a:lnTo>
                <a:lnTo>
                  <a:pt x="102" y="310"/>
                </a:lnTo>
                <a:lnTo>
                  <a:pt x="109" y="303"/>
                </a:lnTo>
                <a:lnTo>
                  <a:pt x="114" y="297"/>
                </a:lnTo>
                <a:lnTo>
                  <a:pt x="118" y="290"/>
                </a:lnTo>
                <a:lnTo>
                  <a:pt x="119" y="282"/>
                </a:lnTo>
                <a:lnTo>
                  <a:pt x="120" y="274"/>
                </a:lnTo>
                <a:lnTo>
                  <a:pt x="118" y="266"/>
                </a:lnTo>
                <a:lnTo>
                  <a:pt x="116" y="257"/>
                </a:lnTo>
                <a:lnTo>
                  <a:pt x="116" y="257"/>
                </a:lnTo>
                <a:lnTo>
                  <a:pt x="116" y="257"/>
                </a:lnTo>
                <a:lnTo>
                  <a:pt x="116" y="257"/>
                </a:lnTo>
                <a:lnTo>
                  <a:pt x="118" y="233"/>
                </a:lnTo>
                <a:lnTo>
                  <a:pt x="119" y="208"/>
                </a:lnTo>
                <a:lnTo>
                  <a:pt x="119" y="160"/>
                </a:lnTo>
                <a:lnTo>
                  <a:pt x="118" y="111"/>
                </a:lnTo>
                <a:lnTo>
                  <a:pt x="117" y="64"/>
                </a:lnTo>
                <a:lnTo>
                  <a:pt x="117" y="64"/>
                </a:lnTo>
                <a:lnTo>
                  <a:pt x="137" y="65"/>
                </a:lnTo>
                <a:lnTo>
                  <a:pt x="156" y="65"/>
                </a:lnTo>
                <a:lnTo>
                  <a:pt x="175" y="65"/>
                </a:lnTo>
                <a:lnTo>
                  <a:pt x="184" y="66"/>
                </a:lnTo>
                <a:lnTo>
                  <a:pt x="194" y="67"/>
                </a:lnTo>
                <a:lnTo>
                  <a:pt x="194" y="67"/>
                </a:lnTo>
                <a:lnTo>
                  <a:pt x="196" y="67"/>
                </a:lnTo>
                <a:lnTo>
                  <a:pt x="198" y="66"/>
                </a:lnTo>
                <a:lnTo>
                  <a:pt x="199" y="64"/>
                </a:lnTo>
                <a:lnTo>
                  <a:pt x="199" y="61"/>
                </a:lnTo>
                <a:lnTo>
                  <a:pt x="199" y="61"/>
                </a:lnTo>
                <a:lnTo>
                  <a:pt x="199" y="61"/>
                </a:lnTo>
                <a:lnTo>
                  <a:pt x="199" y="61"/>
                </a:lnTo>
                <a:lnTo>
                  <a:pt x="201" y="47"/>
                </a:lnTo>
                <a:lnTo>
                  <a:pt x="205" y="34"/>
                </a:lnTo>
                <a:lnTo>
                  <a:pt x="208" y="20"/>
                </a:lnTo>
                <a:lnTo>
                  <a:pt x="209" y="7"/>
                </a:lnTo>
                <a:lnTo>
                  <a:pt x="209" y="7"/>
                </a:lnTo>
                <a:lnTo>
                  <a:pt x="209" y="5"/>
                </a:lnTo>
                <a:lnTo>
                  <a:pt x="207" y="3"/>
                </a:lnTo>
                <a:lnTo>
                  <a:pt x="206" y="3"/>
                </a:lnTo>
                <a:lnTo>
                  <a:pt x="203" y="3"/>
                </a:lnTo>
                <a:lnTo>
                  <a:pt x="203" y="3"/>
                </a:lnTo>
                <a:lnTo>
                  <a:pt x="201" y="2"/>
                </a:lnTo>
                <a:lnTo>
                  <a:pt x="201" y="2"/>
                </a:lnTo>
                <a:lnTo>
                  <a:pt x="174" y="2"/>
                </a:lnTo>
                <a:lnTo>
                  <a:pt x="148" y="1"/>
                </a:lnTo>
                <a:lnTo>
                  <a:pt x="148" y="1"/>
                </a:lnTo>
                <a:lnTo>
                  <a:pt x="138" y="0"/>
                </a:lnTo>
                <a:lnTo>
                  <a:pt x="129" y="0"/>
                </a:lnTo>
                <a:lnTo>
                  <a:pt x="118" y="1"/>
                </a:lnTo>
                <a:lnTo>
                  <a:pt x="113" y="2"/>
                </a:lnTo>
                <a:lnTo>
                  <a:pt x="109" y="5"/>
                </a:lnTo>
                <a:lnTo>
                  <a:pt x="109" y="5"/>
                </a:lnTo>
                <a:lnTo>
                  <a:pt x="108" y="6"/>
                </a:lnTo>
                <a:lnTo>
                  <a:pt x="107" y="8"/>
                </a:lnTo>
                <a:lnTo>
                  <a:pt x="107" y="8"/>
                </a:lnTo>
                <a:lnTo>
                  <a:pt x="107" y="10"/>
                </a:lnTo>
                <a:lnTo>
                  <a:pt x="107" y="10"/>
                </a:lnTo>
                <a:lnTo>
                  <a:pt x="108" y="56"/>
                </a:lnTo>
                <a:lnTo>
                  <a:pt x="108" y="56"/>
                </a:lnTo>
                <a:lnTo>
                  <a:pt x="107" y="58"/>
                </a:lnTo>
                <a:lnTo>
                  <a:pt x="108" y="61"/>
                </a:lnTo>
                <a:lnTo>
                  <a:pt x="108" y="61"/>
                </a:lnTo>
                <a:lnTo>
                  <a:pt x="110" y="152"/>
                </a:lnTo>
                <a:lnTo>
                  <a:pt x="110" y="197"/>
                </a:lnTo>
                <a:lnTo>
                  <a:pt x="110" y="220"/>
                </a:lnTo>
                <a:lnTo>
                  <a:pt x="108" y="243"/>
                </a:lnTo>
                <a:lnTo>
                  <a:pt x="108" y="243"/>
                </a:lnTo>
                <a:lnTo>
                  <a:pt x="107" y="241"/>
                </a:lnTo>
                <a:lnTo>
                  <a:pt x="105" y="239"/>
                </a:lnTo>
                <a:lnTo>
                  <a:pt x="105" y="239"/>
                </a:lnTo>
                <a:lnTo>
                  <a:pt x="94" y="236"/>
                </a:lnTo>
                <a:lnTo>
                  <a:pt x="82" y="233"/>
                </a:lnTo>
                <a:lnTo>
                  <a:pt x="70" y="232"/>
                </a:lnTo>
                <a:lnTo>
                  <a:pt x="58" y="232"/>
                </a:lnTo>
                <a:lnTo>
                  <a:pt x="46" y="233"/>
                </a:lnTo>
                <a:lnTo>
                  <a:pt x="33" y="237"/>
                </a:lnTo>
                <a:lnTo>
                  <a:pt x="23" y="242"/>
                </a:lnTo>
                <a:lnTo>
                  <a:pt x="18" y="246"/>
                </a:lnTo>
                <a:lnTo>
                  <a:pt x="13" y="249"/>
                </a:lnTo>
                <a:lnTo>
                  <a:pt x="13" y="249"/>
                </a:lnTo>
                <a:lnTo>
                  <a:pt x="7" y="257"/>
                </a:lnTo>
                <a:lnTo>
                  <a:pt x="3" y="264"/>
                </a:lnTo>
                <a:lnTo>
                  <a:pt x="1" y="272"/>
                </a:lnTo>
                <a:lnTo>
                  <a:pt x="0" y="280"/>
                </a:lnTo>
                <a:lnTo>
                  <a:pt x="2" y="288"/>
                </a:lnTo>
                <a:lnTo>
                  <a:pt x="6" y="295"/>
                </a:lnTo>
                <a:lnTo>
                  <a:pt x="11" y="301"/>
                </a:lnTo>
                <a:lnTo>
                  <a:pt x="18" y="308"/>
                </a:lnTo>
                <a:lnTo>
                  <a:pt x="18" y="308"/>
                </a:lnTo>
                <a:close/>
                <a:moveTo>
                  <a:pt x="10" y="285"/>
                </a:moveTo>
                <a:lnTo>
                  <a:pt x="10" y="285"/>
                </a:lnTo>
                <a:lnTo>
                  <a:pt x="21" y="275"/>
                </a:lnTo>
                <a:lnTo>
                  <a:pt x="31" y="264"/>
                </a:lnTo>
                <a:lnTo>
                  <a:pt x="41" y="254"/>
                </a:lnTo>
                <a:lnTo>
                  <a:pt x="54" y="244"/>
                </a:lnTo>
                <a:lnTo>
                  <a:pt x="54" y="244"/>
                </a:lnTo>
                <a:lnTo>
                  <a:pt x="56" y="242"/>
                </a:lnTo>
                <a:lnTo>
                  <a:pt x="56" y="242"/>
                </a:lnTo>
                <a:lnTo>
                  <a:pt x="54" y="244"/>
                </a:lnTo>
                <a:lnTo>
                  <a:pt x="54" y="244"/>
                </a:lnTo>
                <a:lnTo>
                  <a:pt x="46" y="256"/>
                </a:lnTo>
                <a:lnTo>
                  <a:pt x="46" y="256"/>
                </a:lnTo>
                <a:lnTo>
                  <a:pt x="36" y="267"/>
                </a:lnTo>
                <a:lnTo>
                  <a:pt x="28" y="279"/>
                </a:lnTo>
                <a:lnTo>
                  <a:pt x="28" y="279"/>
                </a:lnTo>
                <a:lnTo>
                  <a:pt x="16" y="291"/>
                </a:lnTo>
                <a:lnTo>
                  <a:pt x="16" y="291"/>
                </a:lnTo>
                <a:lnTo>
                  <a:pt x="16" y="292"/>
                </a:lnTo>
                <a:lnTo>
                  <a:pt x="17" y="293"/>
                </a:lnTo>
                <a:lnTo>
                  <a:pt x="17" y="293"/>
                </a:lnTo>
                <a:lnTo>
                  <a:pt x="18" y="293"/>
                </a:lnTo>
                <a:lnTo>
                  <a:pt x="18" y="293"/>
                </a:lnTo>
                <a:lnTo>
                  <a:pt x="21" y="290"/>
                </a:lnTo>
                <a:lnTo>
                  <a:pt x="21" y="290"/>
                </a:lnTo>
                <a:lnTo>
                  <a:pt x="21" y="290"/>
                </a:lnTo>
                <a:lnTo>
                  <a:pt x="21" y="290"/>
                </a:lnTo>
                <a:lnTo>
                  <a:pt x="21" y="290"/>
                </a:lnTo>
                <a:lnTo>
                  <a:pt x="21" y="290"/>
                </a:lnTo>
                <a:lnTo>
                  <a:pt x="29" y="280"/>
                </a:lnTo>
                <a:lnTo>
                  <a:pt x="29" y="280"/>
                </a:lnTo>
                <a:lnTo>
                  <a:pt x="38" y="270"/>
                </a:lnTo>
                <a:lnTo>
                  <a:pt x="38" y="270"/>
                </a:lnTo>
                <a:lnTo>
                  <a:pt x="45" y="263"/>
                </a:lnTo>
                <a:lnTo>
                  <a:pt x="52" y="257"/>
                </a:lnTo>
                <a:lnTo>
                  <a:pt x="58" y="250"/>
                </a:lnTo>
                <a:lnTo>
                  <a:pt x="64" y="244"/>
                </a:lnTo>
                <a:lnTo>
                  <a:pt x="64" y="244"/>
                </a:lnTo>
                <a:lnTo>
                  <a:pt x="53" y="257"/>
                </a:lnTo>
                <a:lnTo>
                  <a:pt x="41" y="269"/>
                </a:lnTo>
                <a:lnTo>
                  <a:pt x="31" y="282"/>
                </a:lnTo>
                <a:lnTo>
                  <a:pt x="26" y="289"/>
                </a:lnTo>
                <a:lnTo>
                  <a:pt x="22" y="296"/>
                </a:lnTo>
                <a:lnTo>
                  <a:pt x="22" y="296"/>
                </a:lnTo>
                <a:lnTo>
                  <a:pt x="22" y="297"/>
                </a:lnTo>
                <a:lnTo>
                  <a:pt x="23" y="298"/>
                </a:lnTo>
                <a:lnTo>
                  <a:pt x="24" y="297"/>
                </a:lnTo>
                <a:lnTo>
                  <a:pt x="24" y="297"/>
                </a:lnTo>
                <a:lnTo>
                  <a:pt x="36" y="286"/>
                </a:lnTo>
                <a:lnTo>
                  <a:pt x="49" y="274"/>
                </a:lnTo>
                <a:lnTo>
                  <a:pt x="61" y="262"/>
                </a:lnTo>
                <a:lnTo>
                  <a:pt x="73" y="249"/>
                </a:lnTo>
                <a:lnTo>
                  <a:pt x="73" y="249"/>
                </a:lnTo>
                <a:lnTo>
                  <a:pt x="75" y="247"/>
                </a:lnTo>
                <a:lnTo>
                  <a:pt x="75" y="247"/>
                </a:lnTo>
                <a:lnTo>
                  <a:pt x="71" y="252"/>
                </a:lnTo>
                <a:lnTo>
                  <a:pt x="71" y="252"/>
                </a:lnTo>
                <a:lnTo>
                  <a:pt x="57" y="270"/>
                </a:lnTo>
                <a:lnTo>
                  <a:pt x="57" y="270"/>
                </a:lnTo>
                <a:lnTo>
                  <a:pt x="32" y="300"/>
                </a:lnTo>
                <a:lnTo>
                  <a:pt x="32" y="300"/>
                </a:lnTo>
                <a:lnTo>
                  <a:pt x="32" y="302"/>
                </a:lnTo>
                <a:lnTo>
                  <a:pt x="34" y="302"/>
                </a:lnTo>
                <a:lnTo>
                  <a:pt x="34" y="302"/>
                </a:lnTo>
                <a:lnTo>
                  <a:pt x="41" y="297"/>
                </a:lnTo>
                <a:lnTo>
                  <a:pt x="49" y="292"/>
                </a:lnTo>
                <a:lnTo>
                  <a:pt x="62" y="279"/>
                </a:lnTo>
                <a:lnTo>
                  <a:pt x="73" y="266"/>
                </a:lnTo>
                <a:lnTo>
                  <a:pt x="85" y="253"/>
                </a:lnTo>
                <a:lnTo>
                  <a:pt x="85" y="253"/>
                </a:lnTo>
                <a:lnTo>
                  <a:pt x="90" y="248"/>
                </a:lnTo>
                <a:lnTo>
                  <a:pt x="90" y="248"/>
                </a:lnTo>
                <a:lnTo>
                  <a:pt x="90" y="248"/>
                </a:lnTo>
                <a:lnTo>
                  <a:pt x="88" y="252"/>
                </a:lnTo>
                <a:lnTo>
                  <a:pt x="88" y="252"/>
                </a:lnTo>
                <a:lnTo>
                  <a:pt x="80" y="263"/>
                </a:lnTo>
                <a:lnTo>
                  <a:pt x="72" y="273"/>
                </a:lnTo>
                <a:lnTo>
                  <a:pt x="72" y="273"/>
                </a:lnTo>
                <a:lnTo>
                  <a:pt x="65" y="281"/>
                </a:lnTo>
                <a:lnTo>
                  <a:pt x="57" y="289"/>
                </a:lnTo>
                <a:lnTo>
                  <a:pt x="49" y="296"/>
                </a:lnTo>
                <a:lnTo>
                  <a:pt x="41" y="304"/>
                </a:lnTo>
                <a:lnTo>
                  <a:pt x="41" y="304"/>
                </a:lnTo>
                <a:lnTo>
                  <a:pt x="41" y="307"/>
                </a:lnTo>
                <a:lnTo>
                  <a:pt x="43" y="307"/>
                </a:lnTo>
                <a:lnTo>
                  <a:pt x="43" y="307"/>
                </a:lnTo>
                <a:lnTo>
                  <a:pt x="43" y="307"/>
                </a:lnTo>
                <a:lnTo>
                  <a:pt x="51" y="301"/>
                </a:lnTo>
                <a:lnTo>
                  <a:pt x="58" y="296"/>
                </a:lnTo>
                <a:lnTo>
                  <a:pt x="71" y="283"/>
                </a:lnTo>
                <a:lnTo>
                  <a:pt x="83" y="270"/>
                </a:lnTo>
                <a:lnTo>
                  <a:pt x="95" y="256"/>
                </a:lnTo>
                <a:lnTo>
                  <a:pt x="95" y="256"/>
                </a:lnTo>
                <a:lnTo>
                  <a:pt x="97" y="254"/>
                </a:lnTo>
                <a:lnTo>
                  <a:pt x="92" y="260"/>
                </a:lnTo>
                <a:lnTo>
                  <a:pt x="92" y="260"/>
                </a:lnTo>
                <a:lnTo>
                  <a:pt x="84" y="270"/>
                </a:lnTo>
                <a:lnTo>
                  <a:pt x="76" y="280"/>
                </a:lnTo>
                <a:lnTo>
                  <a:pt x="76" y="280"/>
                </a:lnTo>
                <a:lnTo>
                  <a:pt x="64" y="294"/>
                </a:lnTo>
                <a:lnTo>
                  <a:pt x="52" y="309"/>
                </a:lnTo>
                <a:lnTo>
                  <a:pt x="52" y="309"/>
                </a:lnTo>
                <a:lnTo>
                  <a:pt x="52" y="310"/>
                </a:lnTo>
                <a:lnTo>
                  <a:pt x="52" y="310"/>
                </a:lnTo>
                <a:lnTo>
                  <a:pt x="45" y="308"/>
                </a:lnTo>
                <a:lnTo>
                  <a:pt x="36" y="305"/>
                </a:lnTo>
                <a:lnTo>
                  <a:pt x="29" y="303"/>
                </a:lnTo>
                <a:lnTo>
                  <a:pt x="23" y="299"/>
                </a:lnTo>
                <a:lnTo>
                  <a:pt x="23" y="299"/>
                </a:lnTo>
                <a:lnTo>
                  <a:pt x="18" y="296"/>
                </a:lnTo>
                <a:lnTo>
                  <a:pt x="14" y="293"/>
                </a:lnTo>
                <a:lnTo>
                  <a:pt x="12" y="289"/>
                </a:lnTo>
                <a:lnTo>
                  <a:pt x="10" y="285"/>
                </a:lnTo>
                <a:lnTo>
                  <a:pt x="10" y="285"/>
                </a:lnTo>
                <a:close/>
                <a:moveTo>
                  <a:pt x="10" y="272"/>
                </a:moveTo>
                <a:lnTo>
                  <a:pt x="10" y="272"/>
                </a:lnTo>
                <a:lnTo>
                  <a:pt x="23" y="259"/>
                </a:lnTo>
                <a:lnTo>
                  <a:pt x="23" y="259"/>
                </a:lnTo>
                <a:lnTo>
                  <a:pt x="30" y="252"/>
                </a:lnTo>
                <a:lnTo>
                  <a:pt x="38" y="246"/>
                </a:lnTo>
                <a:lnTo>
                  <a:pt x="38" y="246"/>
                </a:lnTo>
                <a:lnTo>
                  <a:pt x="46" y="242"/>
                </a:lnTo>
                <a:lnTo>
                  <a:pt x="46" y="242"/>
                </a:lnTo>
                <a:lnTo>
                  <a:pt x="47" y="242"/>
                </a:lnTo>
                <a:lnTo>
                  <a:pt x="47" y="242"/>
                </a:lnTo>
                <a:lnTo>
                  <a:pt x="38" y="253"/>
                </a:lnTo>
                <a:lnTo>
                  <a:pt x="29" y="263"/>
                </a:lnTo>
                <a:lnTo>
                  <a:pt x="9" y="282"/>
                </a:lnTo>
                <a:lnTo>
                  <a:pt x="9" y="282"/>
                </a:lnTo>
                <a:lnTo>
                  <a:pt x="9" y="277"/>
                </a:lnTo>
                <a:lnTo>
                  <a:pt x="10" y="272"/>
                </a:lnTo>
                <a:lnTo>
                  <a:pt x="10" y="272"/>
                </a:lnTo>
                <a:close/>
                <a:moveTo>
                  <a:pt x="55" y="240"/>
                </a:moveTo>
                <a:lnTo>
                  <a:pt x="55" y="240"/>
                </a:lnTo>
                <a:lnTo>
                  <a:pt x="49" y="245"/>
                </a:lnTo>
                <a:lnTo>
                  <a:pt x="43" y="251"/>
                </a:lnTo>
                <a:lnTo>
                  <a:pt x="43" y="251"/>
                </a:lnTo>
                <a:lnTo>
                  <a:pt x="50" y="241"/>
                </a:lnTo>
                <a:lnTo>
                  <a:pt x="50" y="241"/>
                </a:lnTo>
                <a:lnTo>
                  <a:pt x="55" y="240"/>
                </a:lnTo>
                <a:lnTo>
                  <a:pt x="55" y="240"/>
                </a:lnTo>
                <a:close/>
                <a:moveTo>
                  <a:pt x="68" y="240"/>
                </a:moveTo>
                <a:lnTo>
                  <a:pt x="68" y="240"/>
                </a:lnTo>
                <a:lnTo>
                  <a:pt x="79" y="241"/>
                </a:lnTo>
                <a:lnTo>
                  <a:pt x="79" y="241"/>
                </a:lnTo>
                <a:lnTo>
                  <a:pt x="68" y="251"/>
                </a:lnTo>
                <a:lnTo>
                  <a:pt x="57" y="262"/>
                </a:lnTo>
                <a:lnTo>
                  <a:pt x="36" y="284"/>
                </a:lnTo>
                <a:lnTo>
                  <a:pt x="36" y="284"/>
                </a:lnTo>
                <a:lnTo>
                  <a:pt x="29" y="291"/>
                </a:lnTo>
                <a:lnTo>
                  <a:pt x="27" y="293"/>
                </a:lnTo>
                <a:lnTo>
                  <a:pt x="29" y="289"/>
                </a:lnTo>
                <a:lnTo>
                  <a:pt x="29" y="289"/>
                </a:lnTo>
                <a:lnTo>
                  <a:pt x="35" y="280"/>
                </a:lnTo>
                <a:lnTo>
                  <a:pt x="43" y="271"/>
                </a:lnTo>
                <a:lnTo>
                  <a:pt x="43" y="271"/>
                </a:lnTo>
                <a:lnTo>
                  <a:pt x="56" y="257"/>
                </a:lnTo>
                <a:lnTo>
                  <a:pt x="68" y="242"/>
                </a:lnTo>
                <a:lnTo>
                  <a:pt x="68" y="242"/>
                </a:lnTo>
                <a:lnTo>
                  <a:pt x="69" y="241"/>
                </a:lnTo>
                <a:lnTo>
                  <a:pt x="68" y="240"/>
                </a:lnTo>
                <a:lnTo>
                  <a:pt x="68" y="240"/>
                </a:lnTo>
                <a:close/>
                <a:moveTo>
                  <a:pt x="92" y="244"/>
                </a:moveTo>
                <a:lnTo>
                  <a:pt x="92" y="244"/>
                </a:lnTo>
                <a:lnTo>
                  <a:pt x="81" y="255"/>
                </a:lnTo>
                <a:lnTo>
                  <a:pt x="70" y="266"/>
                </a:lnTo>
                <a:lnTo>
                  <a:pt x="60" y="277"/>
                </a:lnTo>
                <a:lnTo>
                  <a:pt x="49" y="289"/>
                </a:lnTo>
                <a:lnTo>
                  <a:pt x="49" y="289"/>
                </a:lnTo>
                <a:lnTo>
                  <a:pt x="39" y="296"/>
                </a:lnTo>
                <a:lnTo>
                  <a:pt x="39" y="296"/>
                </a:lnTo>
                <a:lnTo>
                  <a:pt x="36" y="298"/>
                </a:lnTo>
                <a:lnTo>
                  <a:pt x="37" y="297"/>
                </a:lnTo>
                <a:lnTo>
                  <a:pt x="37" y="297"/>
                </a:lnTo>
                <a:lnTo>
                  <a:pt x="55" y="276"/>
                </a:lnTo>
                <a:lnTo>
                  <a:pt x="55" y="276"/>
                </a:lnTo>
                <a:lnTo>
                  <a:pt x="82" y="242"/>
                </a:lnTo>
                <a:lnTo>
                  <a:pt x="82" y="242"/>
                </a:lnTo>
                <a:lnTo>
                  <a:pt x="92" y="244"/>
                </a:lnTo>
                <a:lnTo>
                  <a:pt x="92" y="244"/>
                </a:lnTo>
                <a:close/>
                <a:moveTo>
                  <a:pt x="97" y="246"/>
                </a:moveTo>
                <a:lnTo>
                  <a:pt x="97" y="246"/>
                </a:lnTo>
                <a:lnTo>
                  <a:pt x="99" y="248"/>
                </a:lnTo>
                <a:lnTo>
                  <a:pt x="99" y="248"/>
                </a:lnTo>
                <a:lnTo>
                  <a:pt x="99" y="248"/>
                </a:lnTo>
                <a:lnTo>
                  <a:pt x="99" y="248"/>
                </a:lnTo>
                <a:lnTo>
                  <a:pt x="76" y="275"/>
                </a:lnTo>
                <a:lnTo>
                  <a:pt x="76" y="275"/>
                </a:lnTo>
                <a:lnTo>
                  <a:pt x="63" y="288"/>
                </a:lnTo>
                <a:lnTo>
                  <a:pt x="63" y="288"/>
                </a:lnTo>
                <a:lnTo>
                  <a:pt x="54" y="295"/>
                </a:lnTo>
                <a:lnTo>
                  <a:pt x="50" y="299"/>
                </a:lnTo>
                <a:lnTo>
                  <a:pt x="46" y="303"/>
                </a:lnTo>
                <a:lnTo>
                  <a:pt x="46" y="303"/>
                </a:lnTo>
                <a:lnTo>
                  <a:pt x="52" y="296"/>
                </a:lnTo>
                <a:lnTo>
                  <a:pt x="59" y="291"/>
                </a:lnTo>
                <a:lnTo>
                  <a:pt x="65" y="285"/>
                </a:lnTo>
                <a:lnTo>
                  <a:pt x="71" y="278"/>
                </a:lnTo>
                <a:lnTo>
                  <a:pt x="71" y="278"/>
                </a:lnTo>
                <a:lnTo>
                  <a:pt x="84" y="262"/>
                </a:lnTo>
                <a:lnTo>
                  <a:pt x="89" y="254"/>
                </a:lnTo>
                <a:lnTo>
                  <a:pt x="95" y="245"/>
                </a:lnTo>
                <a:lnTo>
                  <a:pt x="95" y="245"/>
                </a:lnTo>
                <a:lnTo>
                  <a:pt x="97" y="246"/>
                </a:lnTo>
                <a:lnTo>
                  <a:pt x="97" y="246"/>
                </a:lnTo>
                <a:close/>
                <a:moveTo>
                  <a:pt x="74" y="310"/>
                </a:moveTo>
                <a:lnTo>
                  <a:pt x="74" y="310"/>
                </a:lnTo>
                <a:lnTo>
                  <a:pt x="70" y="310"/>
                </a:lnTo>
                <a:lnTo>
                  <a:pt x="70" y="310"/>
                </a:lnTo>
                <a:lnTo>
                  <a:pt x="77" y="303"/>
                </a:lnTo>
                <a:lnTo>
                  <a:pt x="77" y="303"/>
                </a:lnTo>
                <a:lnTo>
                  <a:pt x="74" y="309"/>
                </a:lnTo>
                <a:lnTo>
                  <a:pt x="74" y="309"/>
                </a:lnTo>
                <a:lnTo>
                  <a:pt x="74" y="309"/>
                </a:lnTo>
                <a:lnTo>
                  <a:pt x="74" y="310"/>
                </a:lnTo>
                <a:lnTo>
                  <a:pt x="74" y="310"/>
                </a:lnTo>
                <a:close/>
                <a:moveTo>
                  <a:pt x="54" y="310"/>
                </a:moveTo>
                <a:lnTo>
                  <a:pt x="54" y="310"/>
                </a:lnTo>
                <a:lnTo>
                  <a:pt x="63" y="302"/>
                </a:lnTo>
                <a:lnTo>
                  <a:pt x="71" y="295"/>
                </a:lnTo>
                <a:lnTo>
                  <a:pt x="87" y="280"/>
                </a:lnTo>
                <a:lnTo>
                  <a:pt x="87" y="280"/>
                </a:lnTo>
                <a:lnTo>
                  <a:pt x="84" y="284"/>
                </a:lnTo>
                <a:lnTo>
                  <a:pt x="84" y="284"/>
                </a:lnTo>
                <a:lnTo>
                  <a:pt x="74" y="297"/>
                </a:lnTo>
                <a:lnTo>
                  <a:pt x="65" y="311"/>
                </a:lnTo>
                <a:lnTo>
                  <a:pt x="65" y="311"/>
                </a:lnTo>
                <a:lnTo>
                  <a:pt x="54" y="310"/>
                </a:lnTo>
                <a:lnTo>
                  <a:pt x="54" y="310"/>
                </a:lnTo>
                <a:close/>
                <a:moveTo>
                  <a:pt x="84" y="280"/>
                </a:moveTo>
                <a:lnTo>
                  <a:pt x="84" y="280"/>
                </a:lnTo>
                <a:lnTo>
                  <a:pt x="71" y="293"/>
                </a:lnTo>
                <a:lnTo>
                  <a:pt x="71" y="293"/>
                </a:lnTo>
                <a:lnTo>
                  <a:pt x="61" y="302"/>
                </a:lnTo>
                <a:lnTo>
                  <a:pt x="58" y="305"/>
                </a:lnTo>
                <a:lnTo>
                  <a:pt x="57" y="304"/>
                </a:lnTo>
                <a:lnTo>
                  <a:pt x="59" y="302"/>
                </a:lnTo>
                <a:lnTo>
                  <a:pt x="59" y="302"/>
                </a:lnTo>
                <a:lnTo>
                  <a:pt x="70" y="289"/>
                </a:lnTo>
                <a:lnTo>
                  <a:pt x="81" y="277"/>
                </a:lnTo>
                <a:lnTo>
                  <a:pt x="92" y="264"/>
                </a:lnTo>
                <a:lnTo>
                  <a:pt x="96" y="257"/>
                </a:lnTo>
                <a:lnTo>
                  <a:pt x="100" y="249"/>
                </a:lnTo>
                <a:lnTo>
                  <a:pt x="100" y="249"/>
                </a:lnTo>
                <a:lnTo>
                  <a:pt x="100" y="249"/>
                </a:lnTo>
                <a:lnTo>
                  <a:pt x="100" y="249"/>
                </a:lnTo>
                <a:lnTo>
                  <a:pt x="107" y="257"/>
                </a:lnTo>
                <a:lnTo>
                  <a:pt x="107" y="257"/>
                </a:lnTo>
                <a:lnTo>
                  <a:pt x="84" y="280"/>
                </a:lnTo>
                <a:lnTo>
                  <a:pt x="84" y="280"/>
                </a:lnTo>
                <a:close/>
                <a:moveTo>
                  <a:pt x="81" y="309"/>
                </a:moveTo>
                <a:lnTo>
                  <a:pt x="81" y="309"/>
                </a:lnTo>
                <a:lnTo>
                  <a:pt x="76" y="310"/>
                </a:lnTo>
                <a:lnTo>
                  <a:pt x="76" y="310"/>
                </a:lnTo>
                <a:lnTo>
                  <a:pt x="86" y="299"/>
                </a:lnTo>
                <a:lnTo>
                  <a:pt x="97" y="290"/>
                </a:lnTo>
                <a:lnTo>
                  <a:pt x="97" y="290"/>
                </a:lnTo>
                <a:lnTo>
                  <a:pt x="104" y="284"/>
                </a:lnTo>
                <a:lnTo>
                  <a:pt x="104" y="283"/>
                </a:lnTo>
                <a:lnTo>
                  <a:pt x="104" y="284"/>
                </a:lnTo>
                <a:lnTo>
                  <a:pt x="99" y="290"/>
                </a:lnTo>
                <a:lnTo>
                  <a:pt x="99" y="290"/>
                </a:lnTo>
                <a:lnTo>
                  <a:pt x="87" y="303"/>
                </a:lnTo>
                <a:lnTo>
                  <a:pt x="87" y="303"/>
                </a:lnTo>
                <a:lnTo>
                  <a:pt x="87" y="304"/>
                </a:lnTo>
                <a:lnTo>
                  <a:pt x="88" y="305"/>
                </a:lnTo>
                <a:lnTo>
                  <a:pt x="88" y="305"/>
                </a:lnTo>
                <a:lnTo>
                  <a:pt x="88" y="305"/>
                </a:lnTo>
                <a:lnTo>
                  <a:pt x="107" y="292"/>
                </a:lnTo>
                <a:lnTo>
                  <a:pt x="107" y="292"/>
                </a:lnTo>
                <a:lnTo>
                  <a:pt x="102" y="298"/>
                </a:lnTo>
                <a:lnTo>
                  <a:pt x="95" y="302"/>
                </a:lnTo>
                <a:lnTo>
                  <a:pt x="88" y="307"/>
                </a:lnTo>
                <a:lnTo>
                  <a:pt x="81" y="309"/>
                </a:lnTo>
                <a:lnTo>
                  <a:pt x="81" y="309"/>
                </a:lnTo>
                <a:close/>
                <a:moveTo>
                  <a:pt x="111" y="283"/>
                </a:moveTo>
                <a:lnTo>
                  <a:pt x="111" y="283"/>
                </a:lnTo>
                <a:lnTo>
                  <a:pt x="110" y="287"/>
                </a:lnTo>
                <a:lnTo>
                  <a:pt x="108" y="291"/>
                </a:lnTo>
                <a:lnTo>
                  <a:pt x="108" y="291"/>
                </a:lnTo>
                <a:lnTo>
                  <a:pt x="107" y="290"/>
                </a:lnTo>
                <a:lnTo>
                  <a:pt x="106" y="290"/>
                </a:lnTo>
                <a:lnTo>
                  <a:pt x="106" y="290"/>
                </a:lnTo>
                <a:lnTo>
                  <a:pt x="96" y="297"/>
                </a:lnTo>
                <a:lnTo>
                  <a:pt x="96" y="297"/>
                </a:lnTo>
                <a:lnTo>
                  <a:pt x="102" y="290"/>
                </a:lnTo>
                <a:lnTo>
                  <a:pt x="105" y="286"/>
                </a:lnTo>
                <a:lnTo>
                  <a:pt x="108" y="281"/>
                </a:lnTo>
                <a:lnTo>
                  <a:pt x="108" y="281"/>
                </a:lnTo>
                <a:lnTo>
                  <a:pt x="108" y="280"/>
                </a:lnTo>
                <a:lnTo>
                  <a:pt x="106" y="280"/>
                </a:lnTo>
                <a:lnTo>
                  <a:pt x="106" y="280"/>
                </a:lnTo>
                <a:lnTo>
                  <a:pt x="99" y="285"/>
                </a:lnTo>
                <a:lnTo>
                  <a:pt x="92" y="292"/>
                </a:lnTo>
                <a:lnTo>
                  <a:pt x="78" y="304"/>
                </a:lnTo>
                <a:lnTo>
                  <a:pt x="78" y="304"/>
                </a:lnTo>
                <a:lnTo>
                  <a:pt x="84" y="298"/>
                </a:lnTo>
                <a:lnTo>
                  <a:pt x="91" y="291"/>
                </a:lnTo>
                <a:lnTo>
                  <a:pt x="105" y="276"/>
                </a:lnTo>
                <a:lnTo>
                  <a:pt x="105" y="276"/>
                </a:lnTo>
                <a:lnTo>
                  <a:pt x="105" y="275"/>
                </a:lnTo>
                <a:lnTo>
                  <a:pt x="105" y="274"/>
                </a:lnTo>
                <a:lnTo>
                  <a:pt x="104" y="274"/>
                </a:lnTo>
                <a:lnTo>
                  <a:pt x="103" y="274"/>
                </a:lnTo>
                <a:lnTo>
                  <a:pt x="103" y="274"/>
                </a:lnTo>
                <a:lnTo>
                  <a:pt x="100" y="277"/>
                </a:lnTo>
                <a:lnTo>
                  <a:pt x="100" y="277"/>
                </a:lnTo>
                <a:lnTo>
                  <a:pt x="99" y="277"/>
                </a:lnTo>
                <a:lnTo>
                  <a:pt x="98" y="280"/>
                </a:lnTo>
                <a:lnTo>
                  <a:pt x="98" y="280"/>
                </a:lnTo>
                <a:lnTo>
                  <a:pt x="81" y="295"/>
                </a:lnTo>
                <a:lnTo>
                  <a:pt x="73" y="303"/>
                </a:lnTo>
                <a:lnTo>
                  <a:pt x="67" y="311"/>
                </a:lnTo>
                <a:lnTo>
                  <a:pt x="67" y="311"/>
                </a:lnTo>
                <a:lnTo>
                  <a:pt x="67" y="311"/>
                </a:lnTo>
                <a:lnTo>
                  <a:pt x="67" y="311"/>
                </a:lnTo>
                <a:lnTo>
                  <a:pt x="77" y="296"/>
                </a:lnTo>
                <a:lnTo>
                  <a:pt x="87" y="284"/>
                </a:lnTo>
                <a:lnTo>
                  <a:pt x="108" y="259"/>
                </a:lnTo>
                <a:lnTo>
                  <a:pt x="108" y="259"/>
                </a:lnTo>
                <a:lnTo>
                  <a:pt x="110" y="265"/>
                </a:lnTo>
                <a:lnTo>
                  <a:pt x="112" y="271"/>
                </a:lnTo>
                <a:lnTo>
                  <a:pt x="112" y="277"/>
                </a:lnTo>
                <a:lnTo>
                  <a:pt x="111" y="283"/>
                </a:lnTo>
                <a:lnTo>
                  <a:pt x="111" y="283"/>
                </a:lnTo>
                <a:close/>
                <a:moveTo>
                  <a:pt x="116" y="13"/>
                </a:moveTo>
                <a:lnTo>
                  <a:pt x="116" y="13"/>
                </a:lnTo>
                <a:lnTo>
                  <a:pt x="116" y="11"/>
                </a:lnTo>
                <a:lnTo>
                  <a:pt x="116" y="11"/>
                </a:lnTo>
                <a:lnTo>
                  <a:pt x="121" y="9"/>
                </a:lnTo>
                <a:lnTo>
                  <a:pt x="127" y="8"/>
                </a:lnTo>
                <a:lnTo>
                  <a:pt x="127" y="8"/>
                </a:lnTo>
                <a:lnTo>
                  <a:pt x="121" y="11"/>
                </a:lnTo>
                <a:lnTo>
                  <a:pt x="116" y="13"/>
                </a:lnTo>
                <a:lnTo>
                  <a:pt x="116" y="13"/>
                </a:lnTo>
                <a:close/>
                <a:moveTo>
                  <a:pt x="116" y="15"/>
                </a:moveTo>
                <a:lnTo>
                  <a:pt x="116" y="15"/>
                </a:lnTo>
                <a:lnTo>
                  <a:pt x="121" y="14"/>
                </a:lnTo>
                <a:lnTo>
                  <a:pt x="121" y="14"/>
                </a:lnTo>
                <a:lnTo>
                  <a:pt x="116" y="19"/>
                </a:lnTo>
                <a:lnTo>
                  <a:pt x="116" y="19"/>
                </a:lnTo>
                <a:lnTo>
                  <a:pt x="116" y="15"/>
                </a:lnTo>
                <a:lnTo>
                  <a:pt x="116" y="15"/>
                </a:lnTo>
                <a:close/>
                <a:moveTo>
                  <a:pt x="116" y="40"/>
                </a:moveTo>
                <a:lnTo>
                  <a:pt x="116" y="40"/>
                </a:lnTo>
                <a:lnTo>
                  <a:pt x="128" y="28"/>
                </a:lnTo>
                <a:lnTo>
                  <a:pt x="128" y="28"/>
                </a:lnTo>
                <a:lnTo>
                  <a:pt x="135" y="22"/>
                </a:lnTo>
                <a:lnTo>
                  <a:pt x="135" y="22"/>
                </a:lnTo>
                <a:lnTo>
                  <a:pt x="142" y="15"/>
                </a:lnTo>
                <a:lnTo>
                  <a:pt x="145" y="13"/>
                </a:lnTo>
                <a:lnTo>
                  <a:pt x="142" y="17"/>
                </a:lnTo>
                <a:lnTo>
                  <a:pt x="142" y="17"/>
                </a:lnTo>
                <a:lnTo>
                  <a:pt x="129" y="33"/>
                </a:lnTo>
                <a:lnTo>
                  <a:pt x="122" y="40"/>
                </a:lnTo>
                <a:lnTo>
                  <a:pt x="116" y="48"/>
                </a:lnTo>
                <a:lnTo>
                  <a:pt x="116" y="48"/>
                </a:lnTo>
                <a:lnTo>
                  <a:pt x="116" y="40"/>
                </a:lnTo>
                <a:lnTo>
                  <a:pt x="116" y="40"/>
                </a:lnTo>
                <a:close/>
                <a:moveTo>
                  <a:pt x="116" y="28"/>
                </a:moveTo>
                <a:lnTo>
                  <a:pt x="116" y="28"/>
                </a:lnTo>
                <a:lnTo>
                  <a:pt x="122" y="23"/>
                </a:lnTo>
                <a:lnTo>
                  <a:pt x="122" y="23"/>
                </a:lnTo>
                <a:lnTo>
                  <a:pt x="126" y="20"/>
                </a:lnTo>
                <a:lnTo>
                  <a:pt x="126" y="20"/>
                </a:lnTo>
                <a:lnTo>
                  <a:pt x="120" y="26"/>
                </a:lnTo>
                <a:lnTo>
                  <a:pt x="116" y="33"/>
                </a:lnTo>
                <a:lnTo>
                  <a:pt x="116" y="33"/>
                </a:lnTo>
                <a:lnTo>
                  <a:pt x="116" y="28"/>
                </a:lnTo>
                <a:lnTo>
                  <a:pt x="116" y="28"/>
                </a:lnTo>
                <a:close/>
                <a:moveTo>
                  <a:pt x="116" y="52"/>
                </a:moveTo>
                <a:lnTo>
                  <a:pt x="116" y="52"/>
                </a:lnTo>
                <a:lnTo>
                  <a:pt x="126" y="46"/>
                </a:lnTo>
                <a:lnTo>
                  <a:pt x="134" y="38"/>
                </a:lnTo>
                <a:lnTo>
                  <a:pt x="149" y="23"/>
                </a:lnTo>
                <a:lnTo>
                  <a:pt x="149" y="23"/>
                </a:lnTo>
                <a:lnTo>
                  <a:pt x="155" y="17"/>
                </a:lnTo>
                <a:lnTo>
                  <a:pt x="158" y="15"/>
                </a:lnTo>
                <a:lnTo>
                  <a:pt x="158" y="15"/>
                </a:lnTo>
                <a:lnTo>
                  <a:pt x="157" y="16"/>
                </a:lnTo>
                <a:lnTo>
                  <a:pt x="157" y="16"/>
                </a:lnTo>
                <a:lnTo>
                  <a:pt x="144" y="33"/>
                </a:lnTo>
                <a:lnTo>
                  <a:pt x="144" y="33"/>
                </a:lnTo>
                <a:lnTo>
                  <a:pt x="126" y="55"/>
                </a:lnTo>
                <a:lnTo>
                  <a:pt x="126" y="55"/>
                </a:lnTo>
                <a:lnTo>
                  <a:pt x="116" y="54"/>
                </a:lnTo>
                <a:lnTo>
                  <a:pt x="116" y="54"/>
                </a:lnTo>
                <a:lnTo>
                  <a:pt x="116" y="52"/>
                </a:lnTo>
                <a:lnTo>
                  <a:pt x="116" y="52"/>
                </a:lnTo>
                <a:close/>
                <a:moveTo>
                  <a:pt x="136" y="55"/>
                </a:moveTo>
                <a:lnTo>
                  <a:pt x="136" y="55"/>
                </a:lnTo>
                <a:lnTo>
                  <a:pt x="129" y="55"/>
                </a:lnTo>
                <a:lnTo>
                  <a:pt x="129" y="55"/>
                </a:lnTo>
                <a:lnTo>
                  <a:pt x="145" y="39"/>
                </a:lnTo>
                <a:lnTo>
                  <a:pt x="163" y="23"/>
                </a:lnTo>
                <a:lnTo>
                  <a:pt x="163" y="23"/>
                </a:lnTo>
                <a:lnTo>
                  <a:pt x="153" y="34"/>
                </a:lnTo>
                <a:lnTo>
                  <a:pt x="153" y="34"/>
                </a:lnTo>
                <a:lnTo>
                  <a:pt x="145" y="45"/>
                </a:lnTo>
                <a:lnTo>
                  <a:pt x="136" y="55"/>
                </a:lnTo>
                <a:lnTo>
                  <a:pt x="136" y="55"/>
                </a:lnTo>
                <a:close/>
                <a:moveTo>
                  <a:pt x="139" y="55"/>
                </a:moveTo>
                <a:lnTo>
                  <a:pt x="139" y="55"/>
                </a:lnTo>
                <a:lnTo>
                  <a:pt x="150" y="46"/>
                </a:lnTo>
                <a:lnTo>
                  <a:pt x="160" y="36"/>
                </a:lnTo>
                <a:lnTo>
                  <a:pt x="170" y="27"/>
                </a:lnTo>
                <a:lnTo>
                  <a:pt x="180" y="17"/>
                </a:lnTo>
                <a:lnTo>
                  <a:pt x="180" y="17"/>
                </a:lnTo>
                <a:lnTo>
                  <a:pt x="177" y="21"/>
                </a:lnTo>
                <a:lnTo>
                  <a:pt x="173" y="25"/>
                </a:lnTo>
                <a:lnTo>
                  <a:pt x="167" y="35"/>
                </a:lnTo>
                <a:lnTo>
                  <a:pt x="160" y="46"/>
                </a:lnTo>
                <a:lnTo>
                  <a:pt x="152" y="55"/>
                </a:lnTo>
                <a:lnTo>
                  <a:pt x="152" y="55"/>
                </a:lnTo>
                <a:lnTo>
                  <a:pt x="139" y="55"/>
                </a:lnTo>
                <a:lnTo>
                  <a:pt x="139" y="55"/>
                </a:lnTo>
                <a:close/>
                <a:moveTo>
                  <a:pt x="155" y="55"/>
                </a:moveTo>
                <a:lnTo>
                  <a:pt x="155" y="55"/>
                </a:lnTo>
                <a:lnTo>
                  <a:pt x="164" y="48"/>
                </a:lnTo>
                <a:lnTo>
                  <a:pt x="171" y="40"/>
                </a:lnTo>
                <a:lnTo>
                  <a:pt x="187" y="24"/>
                </a:lnTo>
                <a:lnTo>
                  <a:pt x="187" y="24"/>
                </a:lnTo>
                <a:lnTo>
                  <a:pt x="182" y="30"/>
                </a:lnTo>
                <a:lnTo>
                  <a:pt x="182" y="30"/>
                </a:lnTo>
                <a:lnTo>
                  <a:pt x="173" y="42"/>
                </a:lnTo>
                <a:lnTo>
                  <a:pt x="165" y="55"/>
                </a:lnTo>
                <a:lnTo>
                  <a:pt x="165" y="55"/>
                </a:lnTo>
                <a:lnTo>
                  <a:pt x="165" y="55"/>
                </a:lnTo>
                <a:lnTo>
                  <a:pt x="165" y="55"/>
                </a:lnTo>
                <a:lnTo>
                  <a:pt x="155" y="55"/>
                </a:lnTo>
                <a:lnTo>
                  <a:pt x="155" y="55"/>
                </a:lnTo>
                <a:close/>
                <a:moveTo>
                  <a:pt x="191" y="57"/>
                </a:moveTo>
                <a:lnTo>
                  <a:pt x="191" y="57"/>
                </a:lnTo>
                <a:lnTo>
                  <a:pt x="189" y="57"/>
                </a:lnTo>
                <a:lnTo>
                  <a:pt x="189" y="57"/>
                </a:lnTo>
                <a:lnTo>
                  <a:pt x="190" y="53"/>
                </a:lnTo>
                <a:lnTo>
                  <a:pt x="190" y="53"/>
                </a:lnTo>
                <a:lnTo>
                  <a:pt x="190" y="52"/>
                </a:lnTo>
                <a:lnTo>
                  <a:pt x="189" y="52"/>
                </a:lnTo>
                <a:lnTo>
                  <a:pt x="189" y="52"/>
                </a:lnTo>
                <a:lnTo>
                  <a:pt x="184" y="53"/>
                </a:lnTo>
                <a:lnTo>
                  <a:pt x="180" y="56"/>
                </a:lnTo>
                <a:lnTo>
                  <a:pt x="180" y="56"/>
                </a:lnTo>
                <a:lnTo>
                  <a:pt x="178" y="56"/>
                </a:lnTo>
                <a:lnTo>
                  <a:pt x="178" y="56"/>
                </a:lnTo>
                <a:lnTo>
                  <a:pt x="180" y="52"/>
                </a:lnTo>
                <a:lnTo>
                  <a:pt x="180" y="52"/>
                </a:lnTo>
                <a:lnTo>
                  <a:pt x="188" y="42"/>
                </a:lnTo>
                <a:lnTo>
                  <a:pt x="196" y="31"/>
                </a:lnTo>
                <a:lnTo>
                  <a:pt x="196" y="31"/>
                </a:lnTo>
                <a:lnTo>
                  <a:pt x="196" y="30"/>
                </a:lnTo>
                <a:lnTo>
                  <a:pt x="194" y="30"/>
                </a:lnTo>
                <a:lnTo>
                  <a:pt x="194" y="30"/>
                </a:lnTo>
                <a:lnTo>
                  <a:pt x="181" y="40"/>
                </a:lnTo>
                <a:lnTo>
                  <a:pt x="174" y="46"/>
                </a:lnTo>
                <a:lnTo>
                  <a:pt x="169" y="52"/>
                </a:lnTo>
                <a:lnTo>
                  <a:pt x="169" y="52"/>
                </a:lnTo>
                <a:lnTo>
                  <a:pt x="176" y="42"/>
                </a:lnTo>
                <a:lnTo>
                  <a:pt x="183" y="32"/>
                </a:lnTo>
                <a:lnTo>
                  <a:pt x="191" y="23"/>
                </a:lnTo>
                <a:lnTo>
                  <a:pt x="199" y="14"/>
                </a:lnTo>
                <a:lnTo>
                  <a:pt x="199" y="14"/>
                </a:lnTo>
                <a:lnTo>
                  <a:pt x="197" y="25"/>
                </a:lnTo>
                <a:lnTo>
                  <a:pt x="195" y="35"/>
                </a:lnTo>
                <a:lnTo>
                  <a:pt x="193" y="46"/>
                </a:lnTo>
                <a:lnTo>
                  <a:pt x="191" y="57"/>
                </a:lnTo>
                <a:lnTo>
                  <a:pt x="191" y="57"/>
                </a:lnTo>
                <a:close/>
                <a:moveTo>
                  <a:pt x="182" y="56"/>
                </a:moveTo>
                <a:lnTo>
                  <a:pt x="182" y="56"/>
                </a:lnTo>
                <a:lnTo>
                  <a:pt x="186" y="54"/>
                </a:lnTo>
                <a:lnTo>
                  <a:pt x="187" y="55"/>
                </a:lnTo>
                <a:lnTo>
                  <a:pt x="187" y="56"/>
                </a:lnTo>
                <a:lnTo>
                  <a:pt x="187" y="56"/>
                </a:lnTo>
                <a:lnTo>
                  <a:pt x="182" y="56"/>
                </a:lnTo>
                <a:lnTo>
                  <a:pt x="182" y="56"/>
                </a:lnTo>
                <a:close/>
                <a:moveTo>
                  <a:pt x="168" y="55"/>
                </a:moveTo>
                <a:lnTo>
                  <a:pt x="168" y="55"/>
                </a:lnTo>
                <a:lnTo>
                  <a:pt x="178" y="47"/>
                </a:lnTo>
                <a:lnTo>
                  <a:pt x="188" y="38"/>
                </a:lnTo>
                <a:lnTo>
                  <a:pt x="188" y="38"/>
                </a:lnTo>
                <a:lnTo>
                  <a:pt x="192" y="35"/>
                </a:lnTo>
                <a:lnTo>
                  <a:pt x="189" y="38"/>
                </a:lnTo>
                <a:lnTo>
                  <a:pt x="181" y="47"/>
                </a:lnTo>
                <a:lnTo>
                  <a:pt x="181" y="47"/>
                </a:lnTo>
                <a:lnTo>
                  <a:pt x="176" y="56"/>
                </a:lnTo>
                <a:lnTo>
                  <a:pt x="176" y="56"/>
                </a:lnTo>
                <a:lnTo>
                  <a:pt x="168" y="55"/>
                </a:lnTo>
                <a:lnTo>
                  <a:pt x="168" y="55"/>
                </a:lnTo>
                <a:close/>
                <a:moveTo>
                  <a:pt x="151" y="10"/>
                </a:moveTo>
                <a:lnTo>
                  <a:pt x="151" y="10"/>
                </a:lnTo>
                <a:lnTo>
                  <a:pt x="175" y="11"/>
                </a:lnTo>
                <a:lnTo>
                  <a:pt x="199" y="11"/>
                </a:lnTo>
                <a:lnTo>
                  <a:pt x="199" y="11"/>
                </a:lnTo>
                <a:lnTo>
                  <a:pt x="190" y="18"/>
                </a:lnTo>
                <a:lnTo>
                  <a:pt x="181" y="26"/>
                </a:lnTo>
                <a:lnTo>
                  <a:pt x="166" y="42"/>
                </a:lnTo>
                <a:lnTo>
                  <a:pt x="166" y="42"/>
                </a:lnTo>
                <a:lnTo>
                  <a:pt x="175" y="28"/>
                </a:lnTo>
                <a:lnTo>
                  <a:pt x="184" y="14"/>
                </a:lnTo>
                <a:lnTo>
                  <a:pt x="184" y="14"/>
                </a:lnTo>
                <a:lnTo>
                  <a:pt x="184" y="13"/>
                </a:lnTo>
                <a:lnTo>
                  <a:pt x="184" y="13"/>
                </a:lnTo>
                <a:lnTo>
                  <a:pt x="183" y="13"/>
                </a:lnTo>
                <a:lnTo>
                  <a:pt x="183" y="13"/>
                </a:lnTo>
                <a:lnTo>
                  <a:pt x="173" y="20"/>
                </a:lnTo>
                <a:lnTo>
                  <a:pt x="165" y="28"/>
                </a:lnTo>
                <a:lnTo>
                  <a:pt x="148" y="45"/>
                </a:lnTo>
                <a:lnTo>
                  <a:pt x="148" y="45"/>
                </a:lnTo>
                <a:lnTo>
                  <a:pt x="155" y="36"/>
                </a:lnTo>
                <a:lnTo>
                  <a:pt x="155" y="36"/>
                </a:lnTo>
                <a:lnTo>
                  <a:pt x="164" y="25"/>
                </a:lnTo>
                <a:lnTo>
                  <a:pt x="174" y="14"/>
                </a:lnTo>
                <a:lnTo>
                  <a:pt x="174" y="14"/>
                </a:lnTo>
                <a:lnTo>
                  <a:pt x="174" y="13"/>
                </a:lnTo>
                <a:lnTo>
                  <a:pt x="174" y="13"/>
                </a:lnTo>
                <a:lnTo>
                  <a:pt x="173" y="12"/>
                </a:lnTo>
                <a:lnTo>
                  <a:pt x="173" y="12"/>
                </a:lnTo>
                <a:lnTo>
                  <a:pt x="173" y="12"/>
                </a:lnTo>
                <a:lnTo>
                  <a:pt x="157" y="26"/>
                </a:lnTo>
                <a:lnTo>
                  <a:pt x="142" y="39"/>
                </a:lnTo>
                <a:lnTo>
                  <a:pt x="142" y="39"/>
                </a:lnTo>
                <a:lnTo>
                  <a:pt x="142" y="39"/>
                </a:lnTo>
                <a:lnTo>
                  <a:pt x="142" y="39"/>
                </a:lnTo>
                <a:lnTo>
                  <a:pt x="162" y="13"/>
                </a:lnTo>
                <a:lnTo>
                  <a:pt x="162" y="13"/>
                </a:lnTo>
                <a:lnTo>
                  <a:pt x="162" y="11"/>
                </a:lnTo>
                <a:lnTo>
                  <a:pt x="161" y="11"/>
                </a:lnTo>
                <a:lnTo>
                  <a:pt x="161" y="11"/>
                </a:lnTo>
                <a:lnTo>
                  <a:pt x="151" y="18"/>
                </a:lnTo>
                <a:lnTo>
                  <a:pt x="143" y="26"/>
                </a:lnTo>
                <a:lnTo>
                  <a:pt x="126" y="43"/>
                </a:lnTo>
                <a:lnTo>
                  <a:pt x="126" y="43"/>
                </a:lnTo>
                <a:lnTo>
                  <a:pt x="119" y="47"/>
                </a:lnTo>
                <a:lnTo>
                  <a:pt x="122" y="43"/>
                </a:lnTo>
                <a:lnTo>
                  <a:pt x="134" y="30"/>
                </a:lnTo>
                <a:lnTo>
                  <a:pt x="134" y="30"/>
                </a:lnTo>
                <a:lnTo>
                  <a:pt x="149" y="11"/>
                </a:lnTo>
                <a:lnTo>
                  <a:pt x="149" y="11"/>
                </a:lnTo>
                <a:lnTo>
                  <a:pt x="149" y="10"/>
                </a:lnTo>
                <a:lnTo>
                  <a:pt x="148" y="10"/>
                </a:lnTo>
                <a:lnTo>
                  <a:pt x="148" y="10"/>
                </a:lnTo>
                <a:lnTo>
                  <a:pt x="140" y="15"/>
                </a:lnTo>
                <a:lnTo>
                  <a:pt x="134" y="21"/>
                </a:lnTo>
                <a:lnTo>
                  <a:pt x="120" y="33"/>
                </a:lnTo>
                <a:lnTo>
                  <a:pt x="120" y="33"/>
                </a:lnTo>
                <a:lnTo>
                  <a:pt x="116" y="37"/>
                </a:lnTo>
                <a:lnTo>
                  <a:pt x="116" y="37"/>
                </a:lnTo>
                <a:lnTo>
                  <a:pt x="116" y="36"/>
                </a:lnTo>
                <a:lnTo>
                  <a:pt x="116" y="36"/>
                </a:lnTo>
                <a:lnTo>
                  <a:pt x="119" y="32"/>
                </a:lnTo>
                <a:lnTo>
                  <a:pt x="119" y="32"/>
                </a:lnTo>
                <a:lnTo>
                  <a:pt x="127" y="21"/>
                </a:lnTo>
                <a:lnTo>
                  <a:pt x="136" y="11"/>
                </a:lnTo>
                <a:lnTo>
                  <a:pt x="136" y="11"/>
                </a:lnTo>
                <a:lnTo>
                  <a:pt x="136" y="11"/>
                </a:lnTo>
                <a:lnTo>
                  <a:pt x="136" y="10"/>
                </a:lnTo>
                <a:lnTo>
                  <a:pt x="136" y="9"/>
                </a:lnTo>
                <a:lnTo>
                  <a:pt x="135" y="10"/>
                </a:lnTo>
                <a:lnTo>
                  <a:pt x="135" y="10"/>
                </a:lnTo>
                <a:lnTo>
                  <a:pt x="128" y="15"/>
                </a:lnTo>
                <a:lnTo>
                  <a:pt x="120" y="21"/>
                </a:lnTo>
                <a:lnTo>
                  <a:pt x="120" y="21"/>
                </a:lnTo>
                <a:lnTo>
                  <a:pt x="116" y="26"/>
                </a:lnTo>
                <a:lnTo>
                  <a:pt x="116" y="26"/>
                </a:lnTo>
                <a:lnTo>
                  <a:pt x="116" y="23"/>
                </a:lnTo>
                <a:lnTo>
                  <a:pt x="116" y="23"/>
                </a:lnTo>
                <a:lnTo>
                  <a:pt x="121" y="16"/>
                </a:lnTo>
                <a:lnTo>
                  <a:pt x="129" y="10"/>
                </a:lnTo>
                <a:lnTo>
                  <a:pt x="129" y="10"/>
                </a:lnTo>
                <a:lnTo>
                  <a:pt x="129" y="9"/>
                </a:lnTo>
                <a:lnTo>
                  <a:pt x="129" y="8"/>
                </a:lnTo>
                <a:lnTo>
                  <a:pt x="129" y="8"/>
                </a:lnTo>
                <a:lnTo>
                  <a:pt x="140" y="9"/>
                </a:lnTo>
                <a:lnTo>
                  <a:pt x="151" y="10"/>
                </a:lnTo>
                <a:lnTo>
                  <a:pt x="151" y="10"/>
                </a:lnTo>
                <a:close/>
                <a:moveTo>
                  <a:pt x="67" y="240"/>
                </a:moveTo>
                <a:lnTo>
                  <a:pt x="67" y="240"/>
                </a:lnTo>
                <a:lnTo>
                  <a:pt x="67" y="240"/>
                </a:lnTo>
                <a:lnTo>
                  <a:pt x="67" y="240"/>
                </a:lnTo>
                <a:lnTo>
                  <a:pt x="56" y="249"/>
                </a:lnTo>
                <a:lnTo>
                  <a:pt x="46" y="260"/>
                </a:lnTo>
                <a:lnTo>
                  <a:pt x="46" y="260"/>
                </a:lnTo>
                <a:lnTo>
                  <a:pt x="53" y="250"/>
                </a:lnTo>
                <a:lnTo>
                  <a:pt x="60" y="240"/>
                </a:lnTo>
                <a:lnTo>
                  <a:pt x="60" y="240"/>
                </a:lnTo>
                <a:lnTo>
                  <a:pt x="67" y="240"/>
                </a:lnTo>
                <a:lnTo>
                  <a:pt x="67" y="240"/>
                </a:lnTo>
                <a:close/>
                <a:moveTo>
                  <a:pt x="26" y="250"/>
                </a:moveTo>
                <a:lnTo>
                  <a:pt x="26" y="250"/>
                </a:lnTo>
                <a:lnTo>
                  <a:pt x="32" y="247"/>
                </a:lnTo>
                <a:lnTo>
                  <a:pt x="38" y="244"/>
                </a:lnTo>
                <a:lnTo>
                  <a:pt x="38" y="244"/>
                </a:lnTo>
                <a:lnTo>
                  <a:pt x="24" y="255"/>
                </a:lnTo>
                <a:lnTo>
                  <a:pt x="12" y="266"/>
                </a:lnTo>
                <a:lnTo>
                  <a:pt x="12" y="266"/>
                </a:lnTo>
                <a:lnTo>
                  <a:pt x="15" y="262"/>
                </a:lnTo>
                <a:lnTo>
                  <a:pt x="18" y="257"/>
                </a:lnTo>
                <a:lnTo>
                  <a:pt x="22" y="253"/>
                </a:lnTo>
                <a:lnTo>
                  <a:pt x="26" y="250"/>
                </a:lnTo>
                <a:lnTo>
                  <a:pt x="26"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535">
            <a:extLst>
              <a:ext uri="{FF2B5EF4-FFF2-40B4-BE49-F238E27FC236}">
                <a16:creationId xmlns:a16="http://schemas.microsoft.com/office/drawing/2014/main" id="{E78B5DBA-641D-4229-923D-C5E4993F157C}"/>
              </a:ext>
            </a:extLst>
          </p:cNvPr>
          <p:cNvSpPr>
            <a:spLocks noEditPoints="1"/>
          </p:cNvSpPr>
          <p:nvPr/>
        </p:nvSpPr>
        <p:spPr bwMode="auto">
          <a:xfrm>
            <a:off x="3042801" y="1330991"/>
            <a:ext cx="538163" cy="288925"/>
          </a:xfrm>
          <a:custGeom>
            <a:avLst/>
            <a:gdLst/>
            <a:ahLst/>
            <a:cxnLst>
              <a:cxn ang="0">
                <a:pos x="281" y="40"/>
              </a:cxn>
              <a:cxn ang="0">
                <a:pos x="60" y="51"/>
              </a:cxn>
              <a:cxn ang="0">
                <a:pos x="17" y="143"/>
              </a:cxn>
              <a:cxn ang="0">
                <a:pos x="235" y="182"/>
              </a:cxn>
              <a:cxn ang="0">
                <a:pos x="189" y="126"/>
              </a:cxn>
              <a:cxn ang="0">
                <a:pos x="182" y="119"/>
              </a:cxn>
              <a:cxn ang="0">
                <a:pos x="149" y="134"/>
              </a:cxn>
              <a:cxn ang="0">
                <a:pos x="14" y="56"/>
              </a:cxn>
              <a:cxn ang="0">
                <a:pos x="23" y="67"/>
              </a:cxn>
              <a:cxn ang="0">
                <a:pos x="38" y="94"/>
              </a:cxn>
              <a:cxn ang="0">
                <a:pos x="78" y="81"/>
              </a:cxn>
              <a:cxn ang="0">
                <a:pos x="109" y="73"/>
              </a:cxn>
              <a:cxn ang="0">
                <a:pos x="123" y="60"/>
              </a:cxn>
              <a:cxn ang="0">
                <a:pos x="39" y="120"/>
              </a:cxn>
              <a:cxn ang="0">
                <a:pos x="101" y="101"/>
              </a:cxn>
              <a:cxn ang="0">
                <a:pos x="197" y="63"/>
              </a:cxn>
              <a:cxn ang="0">
                <a:pos x="126" y="94"/>
              </a:cxn>
              <a:cxn ang="0">
                <a:pos x="271" y="43"/>
              </a:cxn>
              <a:cxn ang="0">
                <a:pos x="236" y="47"/>
              </a:cxn>
              <a:cxn ang="0">
                <a:pos x="243" y="31"/>
              </a:cxn>
              <a:cxn ang="0">
                <a:pos x="233" y="19"/>
              </a:cxn>
              <a:cxn ang="0">
                <a:pos x="112" y="120"/>
              </a:cxn>
              <a:cxn ang="0">
                <a:pos x="234" y="51"/>
              </a:cxn>
              <a:cxn ang="0">
                <a:pos x="254" y="53"/>
              </a:cxn>
              <a:cxn ang="0">
                <a:pos x="277" y="50"/>
              </a:cxn>
              <a:cxn ang="0">
                <a:pos x="114" y="132"/>
              </a:cxn>
              <a:cxn ang="0">
                <a:pos x="232" y="24"/>
              </a:cxn>
              <a:cxn ang="0">
                <a:pos x="230" y="37"/>
              </a:cxn>
              <a:cxn ang="0">
                <a:pos x="232" y="14"/>
              </a:cxn>
              <a:cxn ang="0">
                <a:pos x="105" y="69"/>
              </a:cxn>
              <a:cxn ang="0">
                <a:pos x="48" y="73"/>
              </a:cxn>
              <a:cxn ang="0">
                <a:pos x="79" y="106"/>
              </a:cxn>
              <a:cxn ang="0">
                <a:pos x="93" y="66"/>
              </a:cxn>
              <a:cxn ang="0">
                <a:pos x="100" y="60"/>
              </a:cxn>
              <a:cxn ang="0">
                <a:pos x="73" y="71"/>
              </a:cxn>
              <a:cxn ang="0">
                <a:pos x="38" y="85"/>
              </a:cxn>
              <a:cxn ang="0">
                <a:pos x="125" y="93"/>
              </a:cxn>
              <a:cxn ang="0">
                <a:pos x="159" y="89"/>
              </a:cxn>
              <a:cxn ang="0">
                <a:pos x="54" y="139"/>
              </a:cxn>
              <a:cxn ang="0">
                <a:pos x="104" y="136"/>
              </a:cxn>
              <a:cxn ang="0">
                <a:pos x="236" y="73"/>
              </a:cxn>
              <a:cxn ang="0">
                <a:pos x="149" y="132"/>
              </a:cxn>
              <a:cxn ang="0">
                <a:pos x="287" y="56"/>
              </a:cxn>
              <a:cxn ang="0">
                <a:pos x="126" y="135"/>
              </a:cxn>
              <a:cxn ang="0">
                <a:pos x="200" y="126"/>
              </a:cxn>
              <a:cxn ang="0">
                <a:pos x="254" y="87"/>
              </a:cxn>
              <a:cxn ang="0">
                <a:pos x="210" y="129"/>
              </a:cxn>
              <a:cxn ang="0">
                <a:pos x="297" y="76"/>
              </a:cxn>
              <a:cxn ang="0">
                <a:pos x="150" y="124"/>
              </a:cxn>
              <a:cxn ang="0">
                <a:pos x="241" y="94"/>
              </a:cxn>
              <a:cxn ang="0">
                <a:pos x="253" y="151"/>
              </a:cxn>
              <a:cxn ang="0">
                <a:pos x="275" y="125"/>
              </a:cxn>
              <a:cxn ang="0">
                <a:pos x="238" y="134"/>
              </a:cxn>
              <a:cxn ang="0">
                <a:pos x="254" y="118"/>
              </a:cxn>
              <a:cxn ang="0">
                <a:pos x="238" y="171"/>
              </a:cxn>
              <a:cxn ang="0">
                <a:pos x="266" y="134"/>
              </a:cxn>
              <a:cxn ang="0">
                <a:pos x="293" y="106"/>
              </a:cxn>
              <a:cxn ang="0">
                <a:pos x="318" y="90"/>
              </a:cxn>
              <a:cxn ang="0">
                <a:pos x="237" y="133"/>
              </a:cxn>
              <a:cxn ang="0">
                <a:pos x="231" y="127"/>
              </a:cxn>
              <a:cxn ang="0">
                <a:pos x="278" y="110"/>
              </a:cxn>
            </a:cxnLst>
            <a:rect l="0" t="0" r="r" b="b"/>
            <a:pathLst>
              <a:path w="339" h="182">
                <a:moveTo>
                  <a:pt x="235" y="182"/>
                </a:moveTo>
                <a:lnTo>
                  <a:pt x="235" y="182"/>
                </a:lnTo>
                <a:lnTo>
                  <a:pt x="237" y="182"/>
                </a:lnTo>
                <a:lnTo>
                  <a:pt x="240" y="181"/>
                </a:lnTo>
                <a:lnTo>
                  <a:pt x="240" y="181"/>
                </a:lnTo>
                <a:lnTo>
                  <a:pt x="264" y="159"/>
                </a:lnTo>
                <a:lnTo>
                  <a:pt x="288" y="137"/>
                </a:lnTo>
                <a:lnTo>
                  <a:pt x="314" y="115"/>
                </a:lnTo>
                <a:lnTo>
                  <a:pt x="338" y="93"/>
                </a:lnTo>
                <a:lnTo>
                  <a:pt x="338" y="93"/>
                </a:lnTo>
                <a:lnTo>
                  <a:pt x="339" y="91"/>
                </a:lnTo>
                <a:lnTo>
                  <a:pt x="339" y="89"/>
                </a:lnTo>
                <a:lnTo>
                  <a:pt x="339" y="89"/>
                </a:lnTo>
                <a:lnTo>
                  <a:pt x="338" y="87"/>
                </a:lnTo>
                <a:lnTo>
                  <a:pt x="338" y="87"/>
                </a:lnTo>
                <a:lnTo>
                  <a:pt x="325" y="74"/>
                </a:lnTo>
                <a:lnTo>
                  <a:pt x="311" y="62"/>
                </a:lnTo>
                <a:lnTo>
                  <a:pt x="281" y="40"/>
                </a:lnTo>
                <a:lnTo>
                  <a:pt x="281" y="40"/>
                </a:lnTo>
                <a:lnTo>
                  <a:pt x="256" y="20"/>
                </a:lnTo>
                <a:lnTo>
                  <a:pt x="230" y="1"/>
                </a:lnTo>
                <a:lnTo>
                  <a:pt x="230" y="1"/>
                </a:lnTo>
                <a:lnTo>
                  <a:pt x="228" y="0"/>
                </a:lnTo>
                <a:lnTo>
                  <a:pt x="226" y="1"/>
                </a:lnTo>
                <a:lnTo>
                  <a:pt x="226" y="1"/>
                </a:lnTo>
                <a:lnTo>
                  <a:pt x="225" y="1"/>
                </a:lnTo>
                <a:lnTo>
                  <a:pt x="223" y="2"/>
                </a:lnTo>
                <a:lnTo>
                  <a:pt x="222" y="4"/>
                </a:lnTo>
                <a:lnTo>
                  <a:pt x="222" y="6"/>
                </a:lnTo>
                <a:lnTo>
                  <a:pt x="222" y="6"/>
                </a:lnTo>
                <a:lnTo>
                  <a:pt x="223" y="16"/>
                </a:lnTo>
                <a:lnTo>
                  <a:pt x="223" y="27"/>
                </a:lnTo>
                <a:lnTo>
                  <a:pt x="221" y="48"/>
                </a:lnTo>
                <a:lnTo>
                  <a:pt x="221" y="48"/>
                </a:lnTo>
                <a:lnTo>
                  <a:pt x="167" y="50"/>
                </a:lnTo>
                <a:lnTo>
                  <a:pt x="113" y="51"/>
                </a:lnTo>
                <a:lnTo>
                  <a:pt x="86" y="52"/>
                </a:lnTo>
                <a:lnTo>
                  <a:pt x="60" y="51"/>
                </a:lnTo>
                <a:lnTo>
                  <a:pt x="32" y="49"/>
                </a:lnTo>
                <a:lnTo>
                  <a:pt x="6" y="46"/>
                </a:lnTo>
                <a:lnTo>
                  <a:pt x="6" y="46"/>
                </a:lnTo>
                <a:lnTo>
                  <a:pt x="4" y="45"/>
                </a:lnTo>
                <a:lnTo>
                  <a:pt x="2" y="46"/>
                </a:lnTo>
                <a:lnTo>
                  <a:pt x="1" y="48"/>
                </a:lnTo>
                <a:lnTo>
                  <a:pt x="0" y="50"/>
                </a:lnTo>
                <a:lnTo>
                  <a:pt x="0" y="50"/>
                </a:lnTo>
                <a:lnTo>
                  <a:pt x="0" y="52"/>
                </a:lnTo>
                <a:lnTo>
                  <a:pt x="2" y="54"/>
                </a:lnTo>
                <a:lnTo>
                  <a:pt x="2" y="54"/>
                </a:lnTo>
                <a:lnTo>
                  <a:pt x="9" y="63"/>
                </a:lnTo>
                <a:lnTo>
                  <a:pt x="14" y="74"/>
                </a:lnTo>
                <a:lnTo>
                  <a:pt x="18" y="85"/>
                </a:lnTo>
                <a:lnTo>
                  <a:pt x="20" y="96"/>
                </a:lnTo>
                <a:lnTo>
                  <a:pt x="21" y="108"/>
                </a:lnTo>
                <a:lnTo>
                  <a:pt x="21" y="120"/>
                </a:lnTo>
                <a:lnTo>
                  <a:pt x="20" y="132"/>
                </a:lnTo>
                <a:lnTo>
                  <a:pt x="17" y="143"/>
                </a:lnTo>
                <a:lnTo>
                  <a:pt x="17" y="143"/>
                </a:lnTo>
                <a:lnTo>
                  <a:pt x="17" y="145"/>
                </a:lnTo>
                <a:lnTo>
                  <a:pt x="18" y="146"/>
                </a:lnTo>
                <a:lnTo>
                  <a:pt x="18" y="146"/>
                </a:lnTo>
                <a:lnTo>
                  <a:pt x="20" y="148"/>
                </a:lnTo>
                <a:lnTo>
                  <a:pt x="22" y="148"/>
                </a:lnTo>
                <a:lnTo>
                  <a:pt x="22" y="148"/>
                </a:lnTo>
                <a:lnTo>
                  <a:pt x="47" y="148"/>
                </a:lnTo>
                <a:lnTo>
                  <a:pt x="74" y="147"/>
                </a:lnTo>
                <a:lnTo>
                  <a:pt x="125" y="144"/>
                </a:lnTo>
                <a:lnTo>
                  <a:pt x="177" y="141"/>
                </a:lnTo>
                <a:lnTo>
                  <a:pt x="229" y="139"/>
                </a:lnTo>
                <a:lnTo>
                  <a:pt x="229" y="139"/>
                </a:lnTo>
                <a:lnTo>
                  <a:pt x="229" y="178"/>
                </a:lnTo>
                <a:lnTo>
                  <a:pt x="229" y="178"/>
                </a:lnTo>
                <a:lnTo>
                  <a:pt x="230" y="180"/>
                </a:lnTo>
                <a:lnTo>
                  <a:pt x="231" y="182"/>
                </a:lnTo>
                <a:lnTo>
                  <a:pt x="233" y="182"/>
                </a:lnTo>
                <a:lnTo>
                  <a:pt x="235" y="182"/>
                </a:lnTo>
                <a:lnTo>
                  <a:pt x="235" y="182"/>
                </a:lnTo>
                <a:close/>
                <a:moveTo>
                  <a:pt x="210" y="131"/>
                </a:moveTo>
                <a:lnTo>
                  <a:pt x="210" y="131"/>
                </a:lnTo>
                <a:lnTo>
                  <a:pt x="215" y="129"/>
                </a:lnTo>
                <a:lnTo>
                  <a:pt x="221" y="127"/>
                </a:lnTo>
                <a:lnTo>
                  <a:pt x="230" y="121"/>
                </a:lnTo>
                <a:lnTo>
                  <a:pt x="239" y="115"/>
                </a:lnTo>
                <a:lnTo>
                  <a:pt x="248" y="110"/>
                </a:lnTo>
                <a:lnTo>
                  <a:pt x="248" y="110"/>
                </a:lnTo>
                <a:lnTo>
                  <a:pt x="249" y="109"/>
                </a:lnTo>
                <a:lnTo>
                  <a:pt x="249" y="109"/>
                </a:lnTo>
                <a:lnTo>
                  <a:pt x="235" y="120"/>
                </a:lnTo>
                <a:lnTo>
                  <a:pt x="221" y="131"/>
                </a:lnTo>
                <a:lnTo>
                  <a:pt x="221" y="131"/>
                </a:lnTo>
                <a:lnTo>
                  <a:pt x="210" y="131"/>
                </a:lnTo>
                <a:lnTo>
                  <a:pt x="210" y="131"/>
                </a:lnTo>
                <a:close/>
                <a:moveTo>
                  <a:pt x="177" y="132"/>
                </a:moveTo>
                <a:lnTo>
                  <a:pt x="177" y="132"/>
                </a:lnTo>
                <a:lnTo>
                  <a:pt x="189" y="126"/>
                </a:lnTo>
                <a:lnTo>
                  <a:pt x="200" y="120"/>
                </a:lnTo>
                <a:lnTo>
                  <a:pt x="223" y="107"/>
                </a:lnTo>
                <a:lnTo>
                  <a:pt x="223" y="107"/>
                </a:lnTo>
                <a:lnTo>
                  <a:pt x="248" y="93"/>
                </a:lnTo>
                <a:lnTo>
                  <a:pt x="273" y="81"/>
                </a:lnTo>
                <a:lnTo>
                  <a:pt x="273" y="81"/>
                </a:lnTo>
                <a:lnTo>
                  <a:pt x="246" y="97"/>
                </a:lnTo>
                <a:lnTo>
                  <a:pt x="246" y="97"/>
                </a:lnTo>
                <a:lnTo>
                  <a:pt x="216" y="114"/>
                </a:lnTo>
                <a:lnTo>
                  <a:pt x="187" y="132"/>
                </a:lnTo>
                <a:lnTo>
                  <a:pt x="187" y="132"/>
                </a:lnTo>
                <a:lnTo>
                  <a:pt x="187" y="132"/>
                </a:lnTo>
                <a:lnTo>
                  <a:pt x="187" y="132"/>
                </a:lnTo>
                <a:lnTo>
                  <a:pt x="177" y="132"/>
                </a:lnTo>
                <a:lnTo>
                  <a:pt x="177" y="132"/>
                </a:lnTo>
                <a:close/>
                <a:moveTo>
                  <a:pt x="149" y="134"/>
                </a:moveTo>
                <a:lnTo>
                  <a:pt x="149" y="134"/>
                </a:lnTo>
                <a:lnTo>
                  <a:pt x="165" y="127"/>
                </a:lnTo>
                <a:lnTo>
                  <a:pt x="182" y="119"/>
                </a:lnTo>
                <a:lnTo>
                  <a:pt x="213" y="102"/>
                </a:lnTo>
                <a:lnTo>
                  <a:pt x="278" y="67"/>
                </a:lnTo>
                <a:lnTo>
                  <a:pt x="278" y="67"/>
                </a:lnTo>
                <a:lnTo>
                  <a:pt x="287" y="62"/>
                </a:lnTo>
                <a:lnTo>
                  <a:pt x="290" y="61"/>
                </a:lnTo>
                <a:lnTo>
                  <a:pt x="286" y="64"/>
                </a:lnTo>
                <a:lnTo>
                  <a:pt x="286" y="64"/>
                </a:lnTo>
                <a:lnTo>
                  <a:pt x="269" y="77"/>
                </a:lnTo>
                <a:lnTo>
                  <a:pt x="269" y="77"/>
                </a:lnTo>
                <a:lnTo>
                  <a:pt x="251" y="87"/>
                </a:lnTo>
                <a:lnTo>
                  <a:pt x="234" y="96"/>
                </a:lnTo>
                <a:lnTo>
                  <a:pt x="234" y="96"/>
                </a:lnTo>
                <a:lnTo>
                  <a:pt x="217" y="105"/>
                </a:lnTo>
                <a:lnTo>
                  <a:pt x="202" y="114"/>
                </a:lnTo>
                <a:lnTo>
                  <a:pt x="186" y="124"/>
                </a:lnTo>
                <a:lnTo>
                  <a:pt x="171" y="133"/>
                </a:lnTo>
                <a:lnTo>
                  <a:pt x="171" y="133"/>
                </a:lnTo>
                <a:lnTo>
                  <a:pt x="149" y="134"/>
                </a:lnTo>
                <a:lnTo>
                  <a:pt x="149" y="134"/>
                </a:lnTo>
                <a:close/>
                <a:moveTo>
                  <a:pt x="14" y="56"/>
                </a:moveTo>
                <a:lnTo>
                  <a:pt x="14" y="56"/>
                </a:lnTo>
                <a:lnTo>
                  <a:pt x="26" y="57"/>
                </a:lnTo>
                <a:lnTo>
                  <a:pt x="26" y="57"/>
                </a:lnTo>
                <a:lnTo>
                  <a:pt x="18" y="59"/>
                </a:lnTo>
                <a:lnTo>
                  <a:pt x="18" y="59"/>
                </a:lnTo>
                <a:lnTo>
                  <a:pt x="18" y="60"/>
                </a:lnTo>
                <a:lnTo>
                  <a:pt x="18" y="61"/>
                </a:lnTo>
                <a:lnTo>
                  <a:pt x="18" y="61"/>
                </a:lnTo>
                <a:lnTo>
                  <a:pt x="19" y="62"/>
                </a:lnTo>
                <a:lnTo>
                  <a:pt x="19" y="62"/>
                </a:lnTo>
                <a:lnTo>
                  <a:pt x="25" y="59"/>
                </a:lnTo>
                <a:lnTo>
                  <a:pt x="28" y="59"/>
                </a:lnTo>
                <a:lnTo>
                  <a:pt x="28" y="60"/>
                </a:lnTo>
                <a:lnTo>
                  <a:pt x="26" y="61"/>
                </a:lnTo>
                <a:lnTo>
                  <a:pt x="26" y="61"/>
                </a:lnTo>
                <a:lnTo>
                  <a:pt x="20" y="66"/>
                </a:lnTo>
                <a:lnTo>
                  <a:pt x="20" y="66"/>
                </a:lnTo>
                <a:lnTo>
                  <a:pt x="14" y="56"/>
                </a:lnTo>
                <a:lnTo>
                  <a:pt x="14" y="56"/>
                </a:lnTo>
                <a:close/>
                <a:moveTo>
                  <a:pt x="63" y="60"/>
                </a:moveTo>
                <a:lnTo>
                  <a:pt x="63" y="60"/>
                </a:lnTo>
                <a:lnTo>
                  <a:pt x="52" y="66"/>
                </a:lnTo>
                <a:lnTo>
                  <a:pt x="41" y="73"/>
                </a:lnTo>
                <a:lnTo>
                  <a:pt x="41" y="73"/>
                </a:lnTo>
                <a:lnTo>
                  <a:pt x="33" y="78"/>
                </a:lnTo>
                <a:lnTo>
                  <a:pt x="29" y="79"/>
                </a:lnTo>
                <a:lnTo>
                  <a:pt x="28" y="80"/>
                </a:lnTo>
                <a:lnTo>
                  <a:pt x="28" y="79"/>
                </a:lnTo>
                <a:lnTo>
                  <a:pt x="28" y="79"/>
                </a:lnTo>
                <a:lnTo>
                  <a:pt x="37" y="71"/>
                </a:lnTo>
                <a:lnTo>
                  <a:pt x="45" y="61"/>
                </a:lnTo>
                <a:lnTo>
                  <a:pt x="45" y="61"/>
                </a:lnTo>
                <a:lnTo>
                  <a:pt x="46" y="60"/>
                </a:lnTo>
                <a:lnTo>
                  <a:pt x="44" y="59"/>
                </a:lnTo>
                <a:lnTo>
                  <a:pt x="44" y="59"/>
                </a:lnTo>
                <a:lnTo>
                  <a:pt x="33" y="63"/>
                </a:lnTo>
                <a:lnTo>
                  <a:pt x="23" y="67"/>
                </a:lnTo>
                <a:lnTo>
                  <a:pt x="23" y="67"/>
                </a:lnTo>
                <a:lnTo>
                  <a:pt x="22" y="67"/>
                </a:lnTo>
                <a:lnTo>
                  <a:pt x="22" y="67"/>
                </a:lnTo>
                <a:lnTo>
                  <a:pt x="24" y="65"/>
                </a:lnTo>
                <a:lnTo>
                  <a:pt x="28" y="63"/>
                </a:lnTo>
                <a:lnTo>
                  <a:pt x="28" y="63"/>
                </a:lnTo>
                <a:lnTo>
                  <a:pt x="30" y="60"/>
                </a:lnTo>
                <a:lnTo>
                  <a:pt x="32" y="58"/>
                </a:lnTo>
                <a:lnTo>
                  <a:pt x="32" y="58"/>
                </a:lnTo>
                <a:lnTo>
                  <a:pt x="63" y="60"/>
                </a:lnTo>
                <a:lnTo>
                  <a:pt x="63" y="60"/>
                </a:lnTo>
                <a:close/>
                <a:moveTo>
                  <a:pt x="94" y="60"/>
                </a:moveTo>
                <a:lnTo>
                  <a:pt x="94" y="60"/>
                </a:lnTo>
                <a:lnTo>
                  <a:pt x="87" y="64"/>
                </a:lnTo>
                <a:lnTo>
                  <a:pt x="80" y="69"/>
                </a:lnTo>
                <a:lnTo>
                  <a:pt x="66" y="78"/>
                </a:lnTo>
                <a:lnTo>
                  <a:pt x="52" y="87"/>
                </a:lnTo>
                <a:lnTo>
                  <a:pt x="45" y="91"/>
                </a:lnTo>
                <a:lnTo>
                  <a:pt x="38" y="94"/>
                </a:lnTo>
                <a:lnTo>
                  <a:pt x="38" y="94"/>
                </a:lnTo>
                <a:lnTo>
                  <a:pt x="32" y="95"/>
                </a:lnTo>
                <a:lnTo>
                  <a:pt x="32" y="95"/>
                </a:lnTo>
                <a:lnTo>
                  <a:pt x="33" y="94"/>
                </a:lnTo>
                <a:lnTo>
                  <a:pt x="42" y="89"/>
                </a:lnTo>
                <a:lnTo>
                  <a:pt x="42" y="89"/>
                </a:lnTo>
                <a:lnTo>
                  <a:pt x="62" y="79"/>
                </a:lnTo>
                <a:lnTo>
                  <a:pt x="62" y="79"/>
                </a:lnTo>
                <a:lnTo>
                  <a:pt x="76" y="71"/>
                </a:lnTo>
                <a:lnTo>
                  <a:pt x="82" y="65"/>
                </a:lnTo>
                <a:lnTo>
                  <a:pt x="88" y="60"/>
                </a:lnTo>
                <a:lnTo>
                  <a:pt x="88" y="60"/>
                </a:lnTo>
                <a:lnTo>
                  <a:pt x="94" y="60"/>
                </a:lnTo>
                <a:lnTo>
                  <a:pt x="94" y="60"/>
                </a:lnTo>
                <a:close/>
                <a:moveTo>
                  <a:pt x="116" y="60"/>
                </a:moveTo>
                <a:lnTo>
                  <a:pt x="116" y="60"/>
                </a:lnTo>
                <a:lnTo>
                  <a:pt x="106" y="64"/>
                </a:lnTo>
                <a:lnTo>
                  <a:pt x="96" y="70"/>
                </a:lnTo>
                <a:lnTo>
                  <a:pt x="78" y="81"/>
                </a:lnTo>
                <a:lnTo>
                  <a:pt x="59" y="92"/>
                </a:lnTo>
                <a:lnTo>
                  <a:pt x="48" y="97"/>
                </a:lnTo>
                <a:lnTo>
                  <a:pt x="38" y="101"/>
                </a:lnTo>
                <a:lnTo>
                  <a:pt x="38" y="101"/>
                </a:lnTo>
                <a:lnTo>
                  <a:pt x="31" y="104"/>
                </a:lnTo>
                <a:lnTo>
                  <a:pt x="39" y="100"/>
                </a:lnTo>
                <a:lnTo>
                  <a:pt x="39" y="100"/>
                </a:lnTo>
                <a:lnTo>
                  <a:pt x="66" y="86"/>
                </a:lnTo>
                <a:lnTo>
                  <a:pt x="66" y="86"/>
                </a:lnTo>
                <a:lnTo>
                  <a:pt x="85" y="75"/>
                </a:lnTo>
                <a:lnTo>
                  <a:pt x="95" y="67"/>
                </a:lnTo>
                <a:lnTo>
                  <a:pt x="104" y="60"/>
                </a:lnTo>
                <a:lnTo>
                  <a:pt x="104" y="60"/>
                </a:lnTo>
                <a:lnTo>
                  <a:pt x="116" y="60"/>
                </a:lnTo>
                <a:lnTo>
                  <a:pt x="116" y="60"/>
                </a:lnTo>
                <a:close/>
                <a:moveTo>
                  <a:pt x="133" y="60"/>
                </a:moveTo>
                <a:lnTo>
                  <a:pt x="133" y="60"/>
                </a:lnTo>
                <a:lnTo>
                  <a:pt x="121" y="66"/>
                </a:lnTo>
                <a:lnTo>
                  <a:pt x="109" y="73"/>
                </a:lnTo>
                <a:lnTo>
                  <a:pt x="86" y="87"/>
                </a:lnTo>
                <a:lnTo>
                  <a:pt x="63" y="101"/>
                </a:lnTo>
                <a:lnTo>
                  <a:pt x="50" y="107"/>
                </a:lnTo>
                <a:lnTo>
                  <a:pt x="38" y="112"/>
                </a:lnTo>
                <a:lnTo>
                  <a:pt x="38" y="112"/>
                </a:lnTo>
                <a:lnTo>
                  <a:pt x="31" y="115"/>
                </a:lnTo>
                <a:lnTo>
                  <a:pt x="31" y="115"/>
                </a:lnTo>
                <a:lnTo>
                  <a:pt x="32" y="114"/>
                </a:lnTo>
                <a:lnTo>
                  <a:pt x="43" y="107"/>
                </a:lnTo>
                <a:lnTo>
                  <a:pt x="43" y="107"/>
                </a:lnTo>
                <a:lnTo>
                  <a:pt x="56" y="99"/>
                </a:lnTo>
                <a:lnTo>
                  <a:pt x="71" y="91"/>
                </a:lnTo>
                <a:lnTo>
                  <a:pt x="71" y="91"/>
                </a:lnTo>
                <a:lnTo>
                  <a:pt x="84" y="84"/>
                </a:lnTo>
                <a:lnTo>
                  <a:pt x="97" y="76"/>
                </a:lnTo>
                <a:lnTo>
                  <a:pt x="110" y="67"/>
                </a:lnTo>
                <a:lnTo>
                  <a:pt x="123" y="60"/>
                </a:lnTo>
                <a:lnTo>
                  <a:pt x="123" y="60"/>
                </a:lnTo>
                <a:lnTo>
                  <a:pt x="123" y="60"/>
                </a:lnTo>
                <a:lnTo>
                  <a:pt x="123" y="60"/>
                </a:lnTo>
                <a:lnTo>
                  <a:pt x="133" y="60"/>
                </a:lnTo>
                <a:lnTo>
                  <a:pt x="133" y="60"/>
                </a:lnTo>
                <a:close/>
                <a:moveTo>
                  <a:pt x="155" y="59"/>
                </a:moveTo>
                <a:lnTo>
                  <a:pt x="155" y="59"/>
                </a:lnTo>
                <a:lnTo>
                  <a:pt x="143" y="65"/>
                </a:lnTo>
                <a:lnTo>
                  <a:pt x="130" y="73"/>
                </a:lnTo>
                <a:lnTo>
                  <a:pt x="106" y="87"/>
                </a:lnTo>
                <a:lnTo>
                  <a:pt x="106" y="87"/>
                </a:lnTo>
                <a:lnTo>
                  <a:pt x="90" y="95"/>
                </a:lnTo>
                <a:lnTo>
                  <a:pt x="75" y="102"/>
                </a:lnTo>
                <a:lnTo>
                  <a:pt x="75" y="102"/>
                </a:lnTo>
                <a:lnTo>
                  <a:pt x="58" y="111"/>
                </a:lnTo>
                <a:lnTo>
                  <a:pt x="41" y="121"/>
                </a:lnTo>
                <a:lnTo>
                  <a:pt x="41" y="121"/>
                </a:lnTo>
                <a:lnTo>
                  <a:pt x="36" y="124"/>
                </a:lnTo>
                <a:lnTo>
                  <a:pt x="30" y="127"/>
                </a:lnTo>
                <a:lnTo>
                  <a:pt x="30" y="127"/>
                </a:lnTo>
                <a:lnTo>
                  <a:pt x="39" y="120"/>
                </a:lnTo>
                <a:lnTo>
                  <a:pt x="48" y="113"/>
                </a:lnTo>
                <a:lnTo>
                  <a:pt x="48" y="113"/>
                </a:lnTo>
                <a:lnTo>
                  <a:pt x="64" y="103"/>
                </a:lnTo>
                <a:lnTo>
                  <a:pt x="80" y="94"/>
                </a:lnTo>
                <a:lnTo>
                  <a:pt x="80" y="94"/>
                </a:lnTo>
                <a:lnTo>
                  <a:pt x="110" y="78"/>
                </a:lnTo>
                <a:lnTo>
                  <a:pt x="125" y="69"/>
                </a:lnTo>
                <a:lnTo>
                  <a:pt x="140" y="59"/>
                </a:lnTo>
                <a:lnTo>
                  <a:pt x="140" y="59"/>
                </a:lnTo>
                <a:lnTo>
                  <a:pt x="155" y="59"/>
                </a:lnTo>
                <a:lnTo>
                  <a:pt x="155" y="59"/>
                </a:lnTo>
                <a:close/>
                <a:moveTo>
                  <a:pt x="180" y="58"/>
                </a:moveTo>
                <a:lnTo>
                  <a:pt x="180" y="58"/>
                </a:lnTo>
                <a:lnTo>
                  <a:pt x="163" y="67"/>
                </a:lnTo>
                <a:lnTo>
                  <a:pt x="147" y="79"/>
                </a:lnTo>
                <a:lnTo>
                  <a:pt x="147" y="79"/>
                </a:lnTo>
                <a:lnTo>
                  <a:pt x="120" y="92"/>
                </a:lnTo>
                <a:lnTo>
                  <a:pt x="120" y="92"/>
                </a:lnTo>
                <a:lnTo>
                  <a:pt x="101" y="101"/>
                </a:lnTo>
                <a:lnTo>
                  <a:pt x="83" y="111"/>
                </a:lnTo>
                <a:lnTo>
                  <a:pt x="46" y="131"/>
                </a:lnTo>
                <a:lnTo>
                  <a:pt x="46" y="131"/>
                </a:lnTo>
                <a:lnTo>
                  <a:pt x="38" y="134"/>
                </a:lnTo>
                <a:lnTo>
                  <a:pt x="38" y="134"/>
                </a:lnTo>
                <a:lnTo>
                  <a:pt x="49" y="128"/>
                </a:lnTo>
                <a:lnTo>
                  <a:pt x="49" y="128"/>
                </a:lnTo>
                <a:lnTo>
                  <a:pt x="69" y="115"/>
                </a:lnTo>
                <a:lnTo>
                  <a:pt x="88" y="102"/>
                </a:lnTo>
                <a:lnTo>
                  <a:pt x="88" y="102"/>
                </a:lnTo>
                <a:lnTo>
                  <a:pt x="125" y="80"/>
                </a:lnTo>
                <a:lnTo>
                  <a:pt x="144" y="69"/>
                </a:lnTo>
                <a:lnTo>
                  <a:pt x="163" y="59"/>
                </a:lnTo>
                <a:lnTo>
                  <a:pt x="163" y="59"/>
                </a:lnTo>
                <a:lnTo>
                  <a:pt x="180" y="58"/>
                </a:lnTo>
                <a:lnTo>
                  <a:pt x="180" y="58"/>
                </a:lnTo>
                <a:close/>
                <a:moveTo>
                  <a:pt x="210" y="57"/>
                </a:moveTo>
                <a:lnTo>
                  <a:pt x="210" y="57"/>
                </a:lnTo>
                <a:lnTo>
                  <a:pt x="197" y="63"/>
                </a:lnTo>
                <a:lnTo>
                  <a:pt x="184" y="72"/>
                </a:lnTo>
                <a:lnTo>
                  <a:pt x="158" y="87"/>
                </a:lnTo>
                <a:lnTo>
                  <a:pt x="158" y="87"/>
                </a:lnTo>
                <a:lnTo>
                  <a:pt x="140" y="95"/>
                </a:lnTo>
                <a:lnTo>
                  <a:pt x="121" y="104"/>
                </a:lnTo>
                <a:lnTo>
                  <a:pt x="121" y="104"/>
                </a:lnTo>
                <a:lnTo>
                  <a:pt x="101" y="115"/>
                </a:lnTo>
                <a:lnTo>
                  <a:pt x="81" y="126"/>
                </a:lnTo>
                <a:lnTo>
                  <a:pt x="81" y="126"/>
                </a:lnTo>
                <a:lnTo>
                  <a:pt x="69" y="131"/>
                </a:lnTo>
                <a:lnTo>
                  <a:pt x="56" y="136"/>
                </a:lnTo>
                <a:lnTo>
                  <a:pt x="56" y="136"/>
                </a:lnTo>
                <a:lnTo>
                  <a:pt x="64" y="133"/>
                </a:lnTo>
                <a:lnTo>
                  <a:pt x="71" y="129"/>
                </a:lnTo>
                <a:lnTo>
                  <a:pt x="71" y="129"/>
                </a:lnTo>
                <a:lnTo>
                  <a:pt x="90" y="116"/>
                </a:lnTo>
                <a:lnTo>
                  <a:pt x="110" y="104"/>
                </a:lnTo>
                <a:lnTo>
                  <a:pt x="110" y="104"/>
                </a:lnTo>
                <a:lnTo>
                  <a:pt x="126" y="94"/>
                </a:lnTo>
                <a:lnTo>
                  <a:pt x="142" y="84"/>
                </a:lnTo>
                <a:lnTo>
                  <a:pt x="142" y="84"/>
                </a:lnTo>
                <a:lnTo>
                  <a:pt x="145" y="83"/>
                </a:lnTo>
                <a:lnTo>
                  <a:pt x="145" y="83"/>
                </a:lnTo>
                <a:lnTo>
                  <a:pt x="166" y="71"/>
                </a:lnTo>
                <a:lnTo>
                  <a:pt x="187" y="58"/>
                </a:lnTo>
                <a:lnTo>
                  <a:pt x="187" y="58"/>
                </a:lnTo>
                <a:lnTo>
                  <a:pt x="210" y="57"/>
                </a:lnTo>
                <a:lnTo>
                  <a:pt x="210" y="57"/>
                </a:lnTo>
                <a:close/>
                <a:moveTo>
                  <a:pt x="277" y="48"/>
                </a:moveTo>
                <a:lnTo>
                  <a:pt x="277" y="48"/>
                </a:lnTo>
                <a:lnTo>
                  <a:pt x="272" y="48"/>
                </a:lnTo>
                <a:lnTo>
                  <a:pt x="267" y="49"/>
                </a:lnTo>
                <a:lnTo>
                  <a:pt x="267" y="49"/>
                </a:lnTo>
                <a:lnTo>
                  <a:pt x="272" y="45"/>
                </a:lnTo>
                <a:lnTo>
                  <a:pt x="272" y="45"/>
                </a:lnTo>
                <a:lnTo>
                  <a:pt x="272" y="44"/>
                </a:lnTo>
                <a:lnTo>
                  <a:pt x="271" y="43"/>
                </a:lnTo>
                <a:lnTo>
                  <a:pt x="271" y="43"/>
                </a:lnTo>
                <a:lnTo>
                  <a:pt x="265" y="44"/>
                </a:lnTo>
                <a:lnTo>
                  <a:pt x="258" y="45"/>
                </a:lnTo>
                <a:lnTo>
                  <a:pt x="246" y="49"/>
                </a:lnTo>
                <a:lnTo>
                  <a:pt x="246" y="49"/>
                </a:lnTo>
                <a:lnTo>
                  <a:pt x="238" y="52"/>
                </a:lnTo>
                <a:lnTo>
                  <a:pt x="235" y="53"/>
                </a:lnTo>
                <a:lnTo>
                  <a:pt x="235" y="52"/>
                </a:lnTo>
                <a:lnTo>
                  <a:pt x="237" y="51"/>
                </a:lnTo>
                <a:lnTo>
                  <a:pt x="237" y="51"/>
                </a:lnTo>
                <a:lnTo>
                  <a:pt x="245" y="46"/>
                </a:lnTo>
                <a:lnTo>
                  <a:pt x="254" y="43"/>
                </a:lnTo>
                <a:lnTo>
                  <a:pt x="254" y="43"/>
                </a:lnTo>
                <a:lnTo>
                  <a:pt x="255" y="41"/>
                </a:lnTo>
                <a:lnTo>
                  <a:pt x="255" y="41"/>
                </a:lnTo>
                <a:lnTo>
                  <a:pt x="254" y="41"/>
                </a:lnTo>
                <a:lnTo>
                  <a:pt x="254" y="41"/>
                </a:lnTo>
                <a:lnTo>
                  <a:pt x="249" y="41"/>
                </a:lnTo>
                <a:lnTo>
                  <a:pt x="245" y="43"/>
                </a:lnTo>
                <a:lnTo>
                  <a:pt x="236" y="47"/>
                </a:lnTo>
                <a:lnTo>
                  <a:pt x="236" y="47"/>
                </a:lnTo>
                <a:lnTo>
                  <a:pt x="232" y="49"/>
                </a:lnTo>
                <a:lnTo>
                  <a:pt x="233" y="47"/>
                </a:lnTo>
                <a:lnTo>
                  <a:pt x="239" y="43"/>
                </a:lnTo>
                <a:lnTo>
                  <a:pt x="239" y="43"/>
                </a:lnTo>
                <a:lnTo>
                  <a:pt x="244" y="40"/>
                </a:lnTo>
                <a:lnTo>
                  <a:pt x="250" y="37"/>
                </a:lnTo>
                <a:lnTo>
                  <a:pt x="250" y="37"/>
                </a:lnTo>
                <a:lnTo>
                  <a:pt x="251" y="36"/>
                </a:lnTo>
                <a:lnTo>
                  <a:pt x="250" y="35"/>
                </a:lnTo>
                <a:lnTo>
                  <a:pt x="250" y="35"/>
                </a:lnTo>
                <a:lnTo>
                  <a:pt x="249" y="35"/>
                </a:lnTo>
                <a:lnTo>
                  <a:pt x="249" y="35"/>
                </a:lnTo>
                <a:lnTo>
                  <a:pt x="240" y="38"/>
                </a:lnTo>
                <a:lnTo>
                  <a:pt x="235" y="41"/>
                </a:lnTo>
                <a:lnTo>
                  <a:pt x="232" y="43"/>
                </a:lnTo>
                <a:lnTo>
                  <a:pt x="232" y="43"/>
                </a:lnTo>
                <a:lnTo>
                  <a:pt x="237" y="37"/>
                </a:lnTo>
                <a:lnTo>
                  <a:pt x="243" y="31"/>
                </a:lnTo>
                <a:lnTo>
                  <a:pt x="243" y="31"/>
                </a:lnTo>
                <a:lnTo>
                  <a:pt x="243" y="29"/>
                </a:lnTo>
                <a:lnTo>
                  <a:pt x="242" y="29"/>
                </a:lnTo>
                <a:lnTo>
                  <a:pt x="242" y="29"/>
                </a:lnTo>
                <a:lnTo>
                  <a:pt x="242" y="29"/>
                </a:lnTo>
                <a:lnTo>
                  <a:pt x="239" y="31"/>
                </a:lnTo>
                <a:lnTo>
                  <a:pt x="237" y="31"/>
                </a:lnTo>
                <a:lnTo>
                  <a:pt x="236" y="31"/>
                </a:lnTo>
                <a:lnTo>
                  <a:pt x="236" y="30"/>
                </a:lnTo>
                <a:lnTo>
                  <a:pt x="238" y="26"/>
                </a:lnTo>
                <a:lnTo>
                  <a:pt x="240" y="22"/>
                </a:lnTo>
                <a:lnTo>
                  <a:pt x="240" y="22"/>
                </a:lnTo>
                <a:lnTo>
                  <a:pt x="240" y="21"/>
                </a:lnTo>
                <a:lnTo>
                  <a:pt x="239" y="20"/>
                </a:lnTo>
                <a:lnTo>
                  <a:pt x="239" y="20"/>
                </a:lnTo>
                <a:lnTo>
                  <a:pt x="235" y="22"/>
                </a:lnTo>
                <a:lnTo>
                  <a:pt x="234" y="21"/>
                </a:lnTo>
                <a:lnTo>
                  <a:pt x="233" y="21"/>
                </a:lnTo>
                <a:lnTo>
                  <a:pt x="233" y="19"/>
                </a:lnTo>
                <a:lnTo>
                  <a:pt x="234" y="15"/>
                </a:lnTo>
                <a:lnTo>
                  <a:pt x="234" y="15"/>
                </a:lnTo>
                <a:lnTo>
                  <a:pt x="277" y="48"/>
                </a:lnTo>
                <a:lnTo>
                  <a:pt x="277" y="48"/>
                </a:lnTo>
                <a:close/>
                <a:moveTo>
                  <a:pt x="242" y="54"/>
                </a:moveTo>
                <a:lnTo>
                  <a:pt x="242" y="54"/>
                </a:lnTo>
                <a:lnTo>
                  <a:pt x="224" y="62"/>
                </a:lnTo>
                <a:lnTo>
                  <a:pt x="206" y="71"/>
                </a:lnTo>
                <a:lnTo>
                  <a:pt x="172" y="90"/>
                </a:lnTo>
                <a:lnTo>
                  <a:pt x="137" y="110"/>
                </a:lnTo>
                <a:lnTo>
                  <a:pt x="120" y="119"/>
                </a:lnTo>
                <a:lnTo>
                  <a:pt x="103" y="128"/>
                </a:lnTo>
                <a:lnTo>
                  <a:pt x="103" y="128"/>
                </a:lnTo>
                <a:lnTo>
                  <a:pt x="93" y="133"/>
                </a:lnTo>
                <a:lnTo>
                  <a:pt x="90" y="135"/>
                </a:lnTo>
                <a:lnTo>
                  <a:pt x="94" y="132"/>
                </a:lnTo>
                <a:lnTo>
                  <a:pt x="94" y="132"/>
                </a:lnTo>
                <a:lnTo>
                  <a:pt x="112" y="120"/>
                </a:lnTo>
                <a:lnTo>
                  <a:pt x="112" y="120"/>
                </a:lnTo>
                <a:lnTo>
                  <a:pt x="129" y="109"/>
                </a:lnTo>
                <a:lnTo>
                  <a:pt x="149" y="98"/>
                </a:lnTo>
                <a:lnTo>
                  <a:pt x="149" y="98"/>
                </a:lnTo>
                <a:lnTo>
                  <a:pt x="166" y="88"/>
                </a:lnTo>
                <a:lnTo>
                  <a:pt x="183" y="78"/>
                </a:lnTo>
                <a:lnTo>
                  <a:pt x="201" y="67"/>
                </a:lnTo>
                <a:lnTo>
                  <a:pt x="218" y="57"/>
                </a:lnTo>
                <a:lnTo>
                  <a:pt x="218" y="57"/>
                </a:lnTo>
                <a:lnTo>
                  <a:pt x="225" y="57"/>
                </a:lnTo>
                <a:lnTo>
                  <a:pt x="225" y="57"/>
                </a:lnTo>
                <a:lnTo>
                  <a:pt x="227" y="57"/>
                </a:lnTo>
                <a:lnTo>
                  <a:pt x="228" y="56"/>
                </a:lnTo>
                <a:lnTo>
                  <a:pt x="228" y="56"/>
                </a:lnTo>
                <a:lnTo>
                  <a:pt x="229" y="54"/>
                </a:lnTo>
                <a:lnTo>
                  <a:pt x="229" y="53"/>
                </a:lnTo>
                <a:lnTo>
                  <a:pt x="229" y="53"/>
                </a:lnTo>
                <a:lnTo>
                  <a:pt x="230" y="53"/>
                </a:lnTo>
                <a:lnTo>
                  <a:pt x="230" y="53"/>
                </a:lnTo>
                <a:lnTo>
                  <a:pt x="234" y="51"/>
                </a:lnTo>
                <a:lnTo>
                  <a:pt x="234" y="51"/>
                </a:lnTo>
                <a:lnTo>
                  <a:pt x="230" y="54"/>
                </a:lnTo>
                <a:lnTo>
                  <a:pt x="230" y="54"/>
                </a:lnTo>
                <a:lnTo>
                  <a:pt x="230" y="55"/>
                </a:lnTo>
                <a:lnTo>
                  <a:pt x="231" y="56"/>
                </a:lnTo>
                <a:lnTo>
                  <a:pt x="231" y="56"/>
                </a:lnTo>
                <a:lnTo>
                  <a:pt x="239" y="54"/>
                </a:lnTo>
                <a:lnTo>
                  <a:pt x="247" y="51"/>
                </a:lnTo>
                <a:lnTo>
                  <a:pt x="247" y="51"/>
                </a:lnTo>
                <a:lnTo>
                  <a:pt x="255" y="48"/>
                </a:lnTo>
                <a:lnTo>
                  <a:pt x="255" y="48"/>
                </a:lnTo>
                <a:lnTo>
                  <a:pt x="262" y="47"/>
                </a:lnTo>
                <a:lnTo>
                  <a:pt x="267" y="46"/>
                </a:lnTo>
                <a:lnTo>
                  <a:pt x="267" y="46"/>
                </a:lnTo>
                <a:lnTo>
                  <a:pt x="262" y="50"/>
                </a:lnTo>
                <a:lnTo>
                  <a:pt x="256" y="52"/>
                </a:lnTo>
                <a:lnTo>
                  <a:pt x="256" y="52"/>
                </a:lnTo>
                <a:lnTo>
                  <a:pt x="254" y="53"/>
                </a:lnTo>
                <a:lnTo>
                  <a:pt x="254" y="53"/>
                </a:lnTo>
                <a:lnTo>
                  <a:pt x="241" y="59"/>
                </a:lnTo>
                <a:lnTo>
                  <a:pt x="241" y="59"/>
                </a:lnTo>
                <a:lnTo>
                  <a:pt x="237" y="59"/>
                </a:lnTo>
                <a:lnTo>
                  <a:pt x="236" y="60"/>
                </a:lnTo>
                <a:lnTo>
                  <a:pt x="236" y="61"/>
                </a:lnTo>
                <a:lnTo>
                  <a:pt x="236" y="61"/>
                </a:lnTo>
                <a:lnTo>
                  <a:pt x="233" y="62"/>
                </a:lnTo>
                <a:lnTo>
                  <a:pt x="233" y="62"/>
                </a:lnTo>
                <a:lnTo>
                  <a:pt x="232" y="63"/>
                </a:lnTo>
                <a:lnTo>
                  <a:pt x="233" y="64"/>
                </a:lnTo>
                <a:lnTo>
                  <a:pt x="233" y="64"/>
                </a:lnTo>
                <a:lnTo>
                  <a:pt x="234" y="64"/>
                </a:lnTo>
                <a:lnTo>
                  <a:pt x="234" y="64"/>
                </a:lnTo>
                <a:lnTo>
                  <a:pt x="250" y="58"/>
                </a:lnTo>
                <a:lnTo>
                  <a:pt x="258" y="54"/>
                </a:lnTo>
                <a:lnTo>
                  <a:pt x="267" y="51"/>
                </a:lnTo>
                <a:lnTo>
                  <a:pt x="267" y="51"/>
                </a:lnTo>
                <a:lnTo>
                  <a:pt x="272" y="50"/>
                </a:lnTo>
                <a:lnTo>
                  <a:pt x="277" y="50"/>
                </a:lnTo>
                <a:lnTo>
                  <a:pt x="277" y="50"/>
                </a:lnTo>
                <a:lnTo>
                  <a:pt x="274" y="50"/>
                </a:lnTo>
                <a:lnTo>
                  <a:pt x="270" y="52"/>
                </a:lnTo>
                <a:lnTo>
                  <a:pt x="263" y="56"/>
                </a:lnTo>
                <a:lnTo>
                  <a:pt x="263" y="56"/>
                </a:lnTo>
                <a:lnTo>
                  <a:pt x="254" y="59"/>
                </a:lnTo>
                <a:lnTo>
                  <a:pt x="246" y="62"/>
                </a:lnTo>
                <a:lnTo>
                  <a:pt x="246" y="62"/>
                </a:lnTo>
                <a:lnTo>
                  <a:pt x="236" y="69"/>
                </a:lnTo>
                <a:lnTo>
                  <a:pt x="226" y="76"/>
                </a:lnTo>
                <a:lnTo>
                  <a:pt x="215" y="83"/>
                </a:lnTo>
                <a:lnTo>
                  <a:pt x="205" y="89"/>
                </a:lnTo>
                <a:lnTo>
                  <a:pt x="205" y="89"/>
                </a:lnTo>
                <a:lnTo>
                  <a:pt x="182" y="101"/>
                </a:lnTo>
                <a:lnTo>
                  <a:pt x="158" y="112"/>
                </a:lnTo>
                <a:lnTo>
                  <a:pt x="158" y="112"/>
                </a:lnTo>
                <a:lnTo>
                  <a:pt x="136" y="123"/>
                </a:lnTo>
                <a:lnTo>
                  <a:pt x="125" y="128"/>
                </a:lnTo>
                <a:lnTo>
                  <a:pt x="114" y="132"/>
                </a:lnTo>
                <a:lnTo>
                  <a:pt x="114" y="132"/>
                </a:lnTo>
                <a:lnTo>
                  <a:pt x="110" y="133"/>
                </a:lnTo>
                <a:lnTo>
                  <a:pt x="114" y="131"/>
                </a:lnTo>
                <a:lnTo>
                  <a:pt x="124" y="126"/>
                </a:lnTo>
                <a:lnTo>
                  <a:pt x="124" y="126"/>
                </a:lnTo>
                <a:lnTo>
                  <a:pt x="148" y="111"/>
                </a:lnTo>
                <a:lnTo>
                  <a:pt x="148" y="111"/>
                </a:lnTo>
                <a:lnTo>
                  <a:pt x="171" y="97"/>
                </a:lnTo>
                <a:lnTo>
                  <a:pt x="195" y="84"/>
                </a:lnTo>
                <a:lnTo>
                  <a:pt x="220" y="71"/>
                </a:lnTo>
                <a:lnTo>
                  <a:pt x="243" y="56"/>
                </a:lnTo>
                <a:lnTo>
                  <a:pt x="243" y="56"/>
                </a:lnTo>
                <a:lnTo>
                  <a:pt x="243" y="54"/>
                </a:lnTo>
                <a:lnTo>
                  <a:pt x="243" y="54"/>
                </a:lnTo>
                <a:lnTo>
                  <a:pt x="242" y="54"/>
                </a:lnTo>
                <a:lnTo>
                  <a:pt x="242" y="54"/>
                </a:lnTo>
                <a:close/>
                <a:moveTo>
                  <a:pt x="231" y="24"/>
                </a:moveTo>
                <a:lnTo>
                  <a:pt x="231" y="24"/>
                </a:lnTo>
                <a:lnTo>
                  <a:pt x="232" y="24"/>
                </a:lnTo>
                <a:lnTo>
                  <a:pt x="232" y="24"/>
                </a:lnTo>
                <a:lnTo>
                  <a:pt x="235" y="24"/>
                </a:lnTo>
                <a:lnTo>
                  <a:pt x="238" y="23"/>
                </a:lnTo>
                <a:lnTo>
                  <a:pt x="238" y="23"/>
                </a:lnTo>
                <a:lnTo>
                  <a:pt x="236" y="25"/>
                </a:lnTo>
                <a:lnTo>
                  <a:pt x="234" y="26"/>
                </a:lnTo>
                <a:lnTo>
                  <a:pt x="231" y="31"/>
                </a:lnTo>
                <a:lnTo>
                  <a:pt x="231" y="31"/>
                </a:lnTo>
                <a:lnTo>
                  <a:pt x="231" y="24"/>
                </a:lnTo>
                <a:lnTo>
                  <a:pt x="231" y="24"/>
                </a:lnTo>
                <a:close/>
                <a:moveTo>
                  <a:pt x="230" y="46"/>
                </a:moveTo>
                <a:lnTo>
                  <a:pt x="230" y="46"/>
                </a:lnTo>
                <a:lnTo>
                  <a:pt x="234" y="44"/>
                </a:lnTo>
                <a:lnTo>
                  <a:pt x="234" y="44"/>
                </a:lnTo>
                <a:lnTo>
                  <a:pt x="229" y="49"/>
                </a:lnTo>
                <a:lnTo>
                  <a:pt x="229" y="49"/>
                </a:lnTo>
                <a:lnTo>
                  <a:pt x="230" y="46"/>
                </a:lnTo>
                <a:lnTo>
                  <a:pt x="230" y="46"/>
                </a:lnTo>
                <a:close/>
                <a:moveTo>
                  <a:pt x="230" y="37"/>
                </a:moveTo>
                <a:lnTo>
                  <a:pt x="230" y="37"/>
                </a:lnTo>
                <a:lnTo>
                  <a:pt x="235" y="35"/>
                </a:lnTo>
                <a:lnTo>
                  <a:pt x="240" y="33"/>
                </a:lnTo>
                <a:lnTo>
                  <a:pt x="240" y="33"/>
                </a:lnTo>
                <a:lnTo>
                  <a:pt x="235" y="37"/>
                </a:lnTo>
                <a:lnTo>
                  <a:pt x="230" y="42"/>
                </a:lnTo>
                <a:lnTo>
                  <a:pt x="230" y="42"/>
                </a:lnTo>
                <a:lnTo>
                  <a:pt x="230" y="37"/>
                </a:lnTo>
                <a:lnTo>
                  <a:pt x="230" y="37"/>
                </a:lnTo>
                <a:close/>
                <a:moveTo>
                  <a:pt x="232" y="14"/>
                </a:moveTo>
                <a:lnTo>
                  <a:pt x="232" y="14"/>
                </a:lnTo>
                <a:lnTo>
                  <a:pt x="232" y="17"/>
                </a:lnTo>
                <a:lnTo>
                  <a:pt x="232" y="17"/>
                </a:lnTo>
                <a:lnTo>
                  <a:pt x="232" y="13"/>
                </a:lnTo>
                <a:lnTo>
                  <a:pt x="232" y="13"/>
                </a:lnTo>
                <a:lnTo>
                  <a:pt x="233" y="14"/>
                </a:lnTo>
                <a:lnTo>
                  <a:pt x="233" y="14"/>
                </a:lnTo>
                <a:lnTo>
                  <a:pt x="232" y="14"/>
                </a:lnTo>
                <a:lnTo>
                  <a:pt x="232" y="14"/>
                </a:lnTo>
                <a:close/>
                <a:moveTo>
                  <a:pt x="30" y="118"/>
                </a:moveTo>
                <a:lnTo>
                  <a:pt x="30" y="118"/>
                </a:lnTo>
                <a:lnTo>
                  <a:pt x="50" y="110"/>
                </a:lnTo>
                <a:lnTo>
                  <a:pt x="50" y="110"/>
                </a:lnTo>
                <a:lnTo>
                  <a:pt x="39" y="117"/>
                </a:lnTo>
                <a:lnTo>
                  <a:pt x="30" y="125"/>
                </a:lnTo>
                <a:lnTo>
                  <a:pt x="30" y="125"/>
                </a:lnTo>
                <a:lnTo>
                  <a:pt x="30" y="118"/>
                </a:lnTo>
                <a:lnTo>
                  <a:pt x="30" y="118"/>
                </a:lnTo>
                <a:close/>
                <a:moveTo>
                  <a:pt x="30" y="106"/>
                </a:moveTo>
                <a:lnTo>
                  <a:pt x="30" y="106"/>
                </a:lnTo>
                <a:lnTo>
                  <a:pt x="41" y="102"/>
                </a:lnTo>
                <a:lnTo>
                  <a:pt x="51" y="98"/>
                </a:lnTo>
                <a:lnTo>
                  <a:pt x="71" y="87"/>
                </a:lnTo>
                <a:lnTo>
                  <a:pt x="91" y="75"/>
                </a:lnTo>
                <a:lnTo>
                  <a:pt x="101" y="70"/>
                </a:lnTo>
                <a:lnTo>
                  <a:pt x="111" y="64"/>
                </a:lnTo>
                <a:lnTo>
                  <a:pt x="111" y="64"/>
                </a:lnTo>
                <a:lnTo>
                  <a:pt x="105" y="69"/>
                </a:lnTo>
                <a:lnTo>
                  <a:pt x="105" y="69"/>
                </a:lnTo>
                <a:lnTo>
                  <a:pt x="79" y="85"/>
                </a:lnTo>
                <a:lnTo>
                  <a:pt x="79" y="85"/>
                </a:lnTo>
                <a:lnTo>
                  <a:pt x="54" y="99"/>
                </a:lnTo>
                <a:lnTo>
                  <a:pt x="42" y="106"/>
                </a:lnTo>
                <a:lnTo>
                  <a:pt x="30" y="114"/>
                </a:lnTo>
                <a:lnTo>
                  <a:pt x="30" y="114"/>
                </a:lnTo>
                <a:lnTo>
                  <a:pt x="30" y="106"/>
                </a:lnTo>
                <a:lnTo>
                  <a:pt x="30" y="106"/>
                </a:lnTo>
                <a:close/>
                <a:moveTo>
                  <a:pt x="26" y="83"/>
                </a:moveTo>
                <a:lnTo>
                  <a:pt x="26" y="83"/>
                </a:lnTo>
                <a:lnTo>
                  <a:pt x="34" y="80"/>
                </a:lnTo>
                <a:lnTo>
                  <a:pt x="42" y="76"/>
                </a:lnTo>
                <a:lnTo>
                  <a:pt x="56" y="65"/>
                </a:lnTo>
                <a:lnTo>
                  <a:pt x="56" y="65"/>
                </a:lnTo>
                <a:lnTo>
                  <a:pt x="63" y="61"/>
                </a:lnTo>
                <a:lnTo>
                  <a:pt x="63" y="61"/>
                </a:lnTo>
                <a:lnTo>
                  <a:pt x="48" y="73"/>
                </a:lnTo>
                <a:lnTo>
                  <a:pt x="48" y="73"/>
                </a:lnTo>
                <a:lnTo>
                  <a:pt x="27" y="88"/>
                </a:lnTo>
                <a:lnTo>
                  <a:pt x="27" y="88"/>
                </a:lnTo>
                <a:lnTo>
                  <a:pt x="26" y="83"/>
                </a:lnTo>
                <a:lnTo>
                  <a:pt x="26" y="83"/>
                </a:lnTo>
                <a:close/>
                <a:moveTo>
                  <a:pt x="29" y="130"/>
                </a:moveTo>
                <a:lnTo>
                  <a:pt x="29" y="130"/>
                </a:lnTo>
                <a:lnTo>
                  <a:pt x="40" y="124"/>
                </a:lnTo>
                <a:lnTo>
                  <a:pt x="50" y="118"/>
                </a:lnTo>
                <a:lnTo>
                  <a:pt x="50" y="118"/>
                </a:lnTo>
                <a:lnTo>
                  <a:pt x="59" y="113"/>
                </a:lnTo>
                <a:lnTo>
                  <a:pt x="68" y="108"/>
                </a:lnTo>
                <a:lnTo>
                  <a:pt x="85" y="100"/>
                </a:lnTo>
                <a:lnTo>
                  <a:pt x="85" y="100"/>
                </a:lnTo>
                <a:lnTo>
                  <a:pt x="107" y="88"/>
                </a:lnTo>
                <a:lnTo>
                  <a:pt x="129" y="75"/>
                </a:lnTo>
                <a:lnTo>
                  <a:pt x="129" y="75"/>
                </a:lnTo>
                <a:lnTo>
                  <a:pt x="96" y="95"/>
                </a:lnTo>
                <a:lnTo>
                  <a:pt x="96" y="95"/>
                </a:lnTo>
                <a:lnTo>
                  <a:pt x="79" y="106"/>
                </a:lnTo>
                <a:lnTo>
                  <a:pt x="63" y="117"/>
                </a:lnTo>
                <a:lnTo>
                  <a:pt x="45" y="128"/>
                </a:lnTo>
                <a:lnTo>
                  <a:pt x="28" y="137"/>
                </a:lnTo>
                <a:lnTo>
                  <a:pt x="28" y="137"/>
                </a:lnTo>
                <a:lnTo>
                  <a:pt x="29" y="130"/>
                </a:lnTo>
                <a:lnTo>
                  <a:pt x="29" y="130"/>
                </a:lnTo>
                <a:close/>
                <a:moveTo>
                  <a:pt x="106" y="78"/>
                </a:moveTo>
                <a:lnTo>
                  <a:pt x="106" y="78"/>
                </a:lnTo>
                <a:lnTo>
                  <a:pt x="107" y="77"/>
                </a:lnTo>
                <a:lnTo>
                  <a:pt x="107" y="77"/>
                </a:lnTo>
                <a:lnTo>
                  <a:pt x="121" y="69"/>
                </a:lnTo>
                <a:lnTo>
                  <a:pt x="121" y="69"/>
                </a:lnTo>
                <a:lnTo>
                  <a:pt x="131" y="62"/>
                </a:lnTo>
                <a:lnTo>
                  <a:pt x="135" y="60"/>
                </a:lnTo>
                <a:lnTo>
                  <a:pt x="132" y="62"/>
                </a:lnTo>
                <a:lnTo>
                  <a:pt x="132" y="62"/>
                </a:lnTo>
                <a:lnTo>
                  <a:pt x="106" y="78"/>
                </a:lnTo>
                <a:lnTo>
                  <a:pt x="106" y="78"/>
                </a:lnTo>
                <a:close/>
                <a:moveTo>
                  <a:pt x="93" y="66"/>
                </a:moveTo>
                <a:lnTo>
                  <a:pt x="93" y="66"/>
                </a:lnTo>
                <a:lnTo>
                  <a:pt x="83" y="73"/>
                </a:lnTo>
                <a:lnTo>
                  <a:pt x="73" y="80"/>
                </a:lnTo>
                <a:lnTo>
                  <a:pt x="73" y="80"/>
                </a:lnTo>
                <a:lnTo>
                  <a:pt x="30" y="103"/>
                </a:lnTo>
                <a:lnTo>
                  <a:pt x="30" y="103"/>
                </a:lnTo>
                <a:lnTo>
                  <a:pt x="29" y="97"/>
                </a:lnTo>
                <a:lnTo>
                  <a:pt x="29" y="97"/>
                </a:lnTo>
                <a:lnTo>
                  <a:pt x="37" y="96"/>
                </a:lnTo>
                <a:lnTo>
                  <a:pt x="45" y="93"/>
                </a:lnTo>
                <a:lnTo>
                  <a:pt x="53" y="89"/>
                </a:lnTo>
                <a:lnTo>
                  <a:pt x="61" y="85"/>
                </a:lnTo>
                <a:lnTo>
                  <a:pt x="75" y="75"/>
                </a:lnTo>
                <a:lnTo>
                  <a:pt x="88" y="65"/>
                </a:lnTo>
                <a:lnTo>
                  <a:pt x="88" y="65"/>
                </a:lnTo>
                <a:lnTo>
                  <a:pt x="97" y="60"/>
                </a:lnTo>
                <a:lnTo>
                  <a:pt x="97" y="60"/>
                </a:lnTo>
                <a:lnTo>
                  <a:pt x="100" y="60"/>
                </a:lnTo>
                <a:lnTo>
                  <a:pt x="100" y="60"/>
                </a:lnTo>
                <a:lnTo>
                  <a:pt x="93" y="66"/>
                </a:lnTo>
                <a:lnTo>
                  <a:pt x="93" y="66"/>
                </a:lnTo>
                <a:close/>
                <a:moveTo>
                  <a:pt x="29" y="94"/>
                </a:moveTo>
                <a:lnTo>
                  <a:pt x="29" y="94"/>
                </a:lnTo>
                <a:lnTo>
                  <a:pt x="28" y="91"/>
                </a:lnTo>
                <a:lnTo>
                  <a:pt x="28" y="91"/>
                </a:lnTo>
                <a:lnTo>
                  <a:pt x="35" y="88"/>
                </a:lnTo>
                <a:lnTo>
                  <a:pt x="42" y="85"/>
                </a:lnTo>
                <a:lnTo>
                  <a:pt x="56" y="77"/>
                </a:lnTo>
                <a:lnTo>
                  <a:pt x="56" y="77"/>
                </a:lnTo>
                <a:lnTo>
                  <a:pt x="74" y="66"/>
                </a:lnTo>
                <a:lnTo>
                  <a:pt x="74" y="66"/>
                </a:lnTo>
                <a:lnTo>
                  <a:pt x="79" y="63"/>
                </a:lnTo>
                <a:lnTo>
                  <a:pt x="85" y="60"/>
                </a:lnTo>
                <a:lnTo>
                  <a:pt x="85" y="60"/>
                </a:lnTo>
                <a:lnTo>
                  <a:pt x="86" y="60"/>
                </a:lnTo>
                <a:lnTo>
                  <a:pt x="86" y="60"/>
                </a:lnTo>
                <a:lnTo>
                  <a:pt x="80" y="65"/>
                </a:lnTo>
                <a:lnTo>
                  <a:pt x="73" y="71"/>
                </a:lnTo>
                <a:lnTo>
                  <a:pt x="59" y="79"/>
                </a:lnTo>
                <a:lnTo>
                  <a:pt x="43" y="86"/>
                </a:lnTo>
                <a:lnTo>
                  <a:pt x="29" y="94"/>
                </a:lnTo>
                <a:lnTo>
                  <a:pt x="29" y="94"/>
                </a:lnTo>
                <a:close/>
                <a:moveTo>
                  <a:pt x="38" y="85"/>
                </a:moveTo>
                <a:lnTo>
                  <a:pt x="38" y="85"/>
                </a:lnTo>
                <a:lnTo>
                  <a:pt x="30" y="88"/>
                </a:lnTo>
                <a:lnTo>
                  <a:pt x="33" y="86"/>
                </a:lnTo>
                <a:lnTo>
                  <a:pt x="45" y="78"/>
                </a:lnTo>
                <a:lnTo>
                  <a:pt x="45" y="78"/>
                </a:lnTo>
                <a:lnTo>
                  <a:pt x="68" y="60"/>
                </a:lnTo>
                <a:lnTo>
                  <a:pt x="68" y="60"/>
                </a:lnTo>
                <a:lnTo>
                  <a:pt x="68" y="60"/>
                </a:lnTo>
                <a:lnTo>
                  <a:pt x="68" y="60"/>
                </a:lnTo>
                <a:lnTo>
                  <a:pt x="80" y="60"/>
                </a:lnTo>
                <a:lnTo>
                  <a:pt x="80" y="60"/>
                </a:lnTo>
                <a:lnTo>
                  <a:pt x="60" y="73"/>
                </a:lnTo>
                <a:lnTo>
                  <a:pt x="49" y="79"/>
                </a:lnTo>
                <a:lnTo>
                  <a:pt x="38" y="85"/>
                </a:lnTo>
                <a:lnTo>
                  <a:pt x="38" y="85"/>
                </a:lnTo>
                <a:close/>
                <a:moveTo>
                  <a:pt x="41" y="63"/>
                </a:moveTo>
                <a:lnTo>
                  <a:pt x="41" y="63"/>
                </a:lnTo>
                <a:lnTo>
                  <a:pt x="37" y="65"/>
                </a:lnTo>
                <a:lnTo>
                  <a:pt x="33" y="70"/>
                </a:lnTo>
                <a:lnTo>
                  <a:pt x="25" y="79"/>
                </a:lnTo>
                <a:lnTo>
                  <a:pt x="25" y="79"/>
                </a:lnTo>
                <a:lnTo>
                  <a:pt x="22" y="70"/>
                </a:lnTo>
                <a:lnTo>
                  <a:pt x="22" y="70"/>
                </a:lnTo>
                <a:lnTo>
                  <a:pt x="41" y="63"/>
                </a:lnTo>
                <a:lnTo>
                  <a:pt x="41" y="63"/>
                </a:lnTo>
                <a:close/>
                <a:moveTo>
                  <a:pt x="60" y="126"/>
                </a:moveTo>
                <a:lnTo>
                  <a:pt x="60" y="126"/>
                </a:lnTo>
                <a:lnTo>
                  <a:pt x="80" y="114"/>
                </a:lnTo>
                <a:lnTo>
                  <a:pt x="102" y="103"/>
                </a:lnTo>
                <a:lnTo>
                  <a:pt x="102" y="103"/>
                </a:lnTo>
                <a:lnTo>
                  <a:pt x="129" y="90"/>
                </a:lnTo>
                <a:lnTo>
                  <a:pt x="129" y="90"/>
                </a:lnTo>
                <a:lnTo>
                  <a:pt x="125" y="93"/>
                </a:lnTo>
                <a:lnTo>
                  <a:pt x="125" y="93"/>
                </a:lnTo>
                <a:lnTo>
                  <a:pt x="89" y="116"/>
                </a:lnTo>
                <a:lnTo>
                  <a:pt x="71" y="127"/>
                </a:lnTo>
                <a:lnTo>
                  <a:pt x="51" y="137"/>
                </a:lnTo>
                <a:lnTo>
                  <a:pt x="51" y="137"/>
                </a:lnTo>
                <a:lnTo>
                  <a:pt x="51" y="138"/>
                </a:lnTo>
                <a:lnTo>
                  <a:pt x="51" y="139"/>
                </a:lnTo>
                <a:lnTo>
                  <a:pt x="51" y="139"/>
                </a:lnTo>
                <a:lnTo>
                  <a:pt x="28" y="139"/>
                </a:lnTo>
                <a:lnTo>
                  <a:pt x="28" y="139"/>
                </a:lnTo>
                <a:lnTo>
                  <a:pt x="36" y="137"/>
                </a:lnTo>
                <a:lnTo>
                  <a:pt x="44" y="134"/>
                </a:lnTo>
                <a:lnTo>
                  <a:pt x="60" y="126"/>
                </a:lnTo>
                <a:lnTo>
                  <a:pt x="60" y="126"/>
                </a:lnTo>
                <a:close/>
                <a:moveTo>
                  <a:pt x="122" y="105"/>
                </a:moveTo>
                <a:lnTo>
                  <a:pt x="122" y="105"/>
                </a:lnTo>
                <a:lnTo>
                  <a:pt x="141" y="97"/>
                </a:lnTo>
                <a:lnTo>
                  <a:pt x="159" y="89"/>
                </a:lnTo>
                <a:lnTo>
                  <a:pt x="159" y="89"/>
                </a:lnTo>
                <a:lnTo>
                  <a:pt x="177" y="78"/>
                </a:lnTo>
                <a:lnTo>
                  <a:pt x="195" y="66"/>
                </a:lnTo>
                <a:lnTo>
                  <a:pt x="195" y="66"/>
                </a:lnTo>
                <a:lnTo>
                  <a:pt x="204" y="62"/>
                </a:lnTo>
                <a:lnTo>
                  <a:pt x="212" y="59"/>
                </a:lnTo>
                <a:lnTo>
                  <a:pt x="212" y="59"/>
                </a:lnTo>
                <a:lnTo>
                  <a:pt x="201" y="64"/>
                </a:lnTo>
                <a:lnTo>
                  <a:pt x="201" y="64"/>
                </a:lnTo>
                <a:lnTo>
                  <a:pt x="181" y="76"/>
                </a:lnTo>
                <a:lnTo>
                  <a:pt x="161" y="89"/>
                </a:lnTo>
                <a:lnTo>
                  <a:pt x="161" y="89"/>
                </a:lnTo>
                <a:lnTo>
                  <a:pt x="122" y="112"/>
                </a:lnTo>
                <a:lnTo>
                  <a:pt x="84" y="136"/>
                </a:lnTo>
                <a:lnTo>
                  <a:pt x="84" y="136"/>
                </a:lnTo>
                <a:lnTo>
                  <a:pt x="84" y="137"/>
                </a:lnTo>
                <a:lnTo>
                  <a:pt x="84" y="138"/>
                </a:lnTo>
                <a:lnTo>
                  <a:pt x="84" y="138"/>
                </a:lnTo>
                <a:lnTo>
                  <a:pt x="54" y="139"/>
                </a:lnTo>
                <a:lnTo>
                  <a:pt x="54" y="139"/>
                </a:lnTo>
                <a:lnTo>
                  <a:pt x="73" y="132"/>
                </a:lnTo>
                <a:lnTo>
                  <a:pt x="89" y="123"/>
                </a:lnTo>
                <a:lnTo>
                  <a:pt x="122" y="105"/>
                </a:lnTo>
                <a:lnTo>
                  <a:pt x="122" y="105"/>
                </a:lnTo>
                <a:close/>
                <a:moveTo>
                  <a:pt x="224" y="64"/>
                </a:moveTo>
                <a:lnTo>
                  <a:pt x="224" y="64"/>
                </a:lnTo>
                <a:lnTo>
                  <a:pt x="231" y="61"/>
                </a:lnTo>
                <a:lnTo>
                  <a:pt x="237" y="57"/>
                </a:lnTo>
                <a:lnTo>
                  <a:pt x="237" y="57"/>
                </a:lnTo>
                <a:lnTo>
                  <a:pt x="217" y="69"/>
                </a:lnTo>
                <a:lnTo>
                  <a:pt x="217" y="69"/>
                </a:lnTo>
                <a:lnTo>
                  <a:pt x="179" y="90"/>
                </a:lnTo>
                <a:lnTo>
                  <a:pt x="179" y="90"/>
                </a:lnTo>
                <a:lnTo>
                  <a:pt x="161" y="101"/>
                </a:lnTo>
                <a:lnTo>
                  <a:pt x="143" y="112"/>
                </a:lnTo>
                <a:lnTo>
                  <a:pt x="123" y="124"/>
                </a:lnTo>
                <a:lnTo>
                  <a:pt x="105" y="135"/>
                </a:lnTo>
                <a:lnTo>
                  <a:pt x="105" y="135"/>
                </a:lnTo>
                <a:lnTo>
                  <a:pt x="104" y="136"/>
                </a:lnTo>
                <a:lnTo>
                  <a:pt x="105" y="136"/>
                </a:lnTo>
                <a:lnTo>
                  <a:pt x="105" y="136"/>
                </a:lnTo>
                <a:lnTo>
                  <a:pt x="87" y="137"/>
                </a:lnTo>
                <a:lnTo>
                  <a:pt x="87" y="137"/>
                </a:lnTo>
                <a:lnTo>
                  <a:pt x="104" y="129"/>
                </a:lnTo>
                <a:lnTo>
                  <a:pt x="121" y="121"/>
                </a:lnTo>
                <a:lnTo>
                  <a:pt x="156" y="102"/>
                </a:lnTo>
                <a:lnTo>
                  <a:pt x="189" y="83"/>
                </a:lnTo>
                <a:lnTo>
                  <a:pt x="206" y="74"/>
                </a:lnTo>
                <a:lnTo>
                  <a:pt x="224" y="64"/>
                </a:lnTo>
                <a:lnTo>
                  <a:pt x="224" y="64"/>
                </a:lnTo>
                <a:close/>
                <a:moveTo>
                  <a:pt x="146" y="120"/>
                </a:moveTo>
                <a:lnTo>
                  <a:pt x="146" y="120"/>
                </a:lnTo>
                <a:lnTo>
                  <a:pt x="169" y="109"/>
                </a:lnTo>
                <a:lnTo>
                  <a:pt x="192" y="98"/>
                </a:lnTo>
                <a:lnTo>
                  <a:pt x="192" y="98"/>
                </a:lnTo>
                <a:lnTo>
                  <a:pt x="214" y="86"/>
                </a:lnTo>
                <a:lnTo>
                  <a:pt x="226" y="80"/>
                </a:lnTo>
                <a:lnTo>
                  <a:pt x="236" y="73"/>
                </a:lnTo>
                <a:lnTo>
                  <a:pt x="236" y="73"/>
                </a:lnTo>
                <a:lnTo>
                  <a:pt x="241" y="69"/>
                </a:lnTo>
                <a:lnTo>
                  <a:pt x="247" y="65"/>
                </a:lnTo>
                <a:lnTo>
                  <a:pt x="258" y="60"/>
                </a:lnTo>
                <a:lnTo>
                  <a:pt x="269" y="56"/>
                </a:lnTo>
                <a:lnTo>
                  <a:pt x="280" y="50"/>
                </a:lnTo>
                <a:lnTo>
                  <a:pt x="280" y="50"/>
                </a:lnTo>
                <a:lnTo>
                  <a:pt x="292" y="59"/>
                </a:lnTo>
                <a:lnTo>
                  <a:pt x="292" y="59"/>
                </a:lnTo>
                <a:lnTo>
                  <a:pt x="277" y="65"/>
                </a:lnTo>
                <a:lnTo>
                  <a:pt x="263" y="74"/>
                </a:lnTo>
                <a:lnTo>
                  <a:pt x="250" y="82"/>
                </a:lnTo>
                <a:lnTo>
                  <a:pt x="236" y="90"/>
                </a:lnTo>
                <a:lnTo>
                  <a:pt x="236" y="90"/>
                </a:lnTo>
                <a:lnTo>
                  <a:pt x="197" y="109"/>
                </a:lnTo>
                <a:lnTo>
                  <a:pt x="159" y="127"/>
                </a:lnTo>
                <a:lnTo>
                  <a:pt x="159" y="127"/>
                </a:lnTo>
                <a:lnTo>
                  <a:pt x="149" y="132"/>
                </a:lnTo>
                <a:lnTo>
                  <a:pt x="149" y="132"/>
                </a:lnTo>
                <a:lnTo>
                  <a:pt x="159" y="124"/>
                </a:lnTo>
                <a:lnTo>
                  <a:pt x="159" y="124"/>
                </a:lnTo>
                <a:lnTo>
                  <a:pt x="167" y="119"/>
                </a:lnTo>
                <a:lnTo>
                  <a:pt x="175" y="114"/>
                </a:lnTo>
                <a:lnTo>
                  <a:pt x="175" y="114"/>
                </a:lnTo>
                <a:lnTo>
                  <a:pt x="189" y="107"/>
                </a:lnTo>
                <a:lnTo>
                  <a:pt x="203" y="100"/>
                </a:lnTo>
                <a:lnTo>
                  <a:pt x="203" y="100"/>
                </a:lnTo>
                <a:lnTo>
                  <a:pt x="203" y="100"/>
                </a:lnTo>
                <a:lnTo>
                  <a:pt x="203" y="100"/>
                </a:lnTo>
                <a:lnTo>
                  <a:pt x="216" y="94"/>
                </a:lnTo>
                <a:lnTo>
                  <a:pt x="229" y="88"/>
                </a:lnTo>
                <a:lnTo>
                  <a:pt x="252" y="75"/>
                </a:lnTo>
                <a:lnTo>
                  <a:pt x="252" y="75"/>
                </a:lnTo>
                <a:lnTo>
                  <a:pt x="269" y="65"/>
                </a:lnTo>
                <a:lnTo>
                  <a:pt x="286" y="57"/>
                </a:lnTo>
                <a:lnTo>
                  <a:pt x="286" y="57"/>
                </a:lnTo>
                <a:lnTo>
                  <a:pt x="287" y="57"/>
                </a:lnTo>
                <a:lnTo>
                  <a:pt x="287" y="56"/>
                </a:lnTo>
                <a:lnTo>
                  <a:pt x="286" y="55"/>
                </a:lnTo>
                <a:lnTo>
                  <a:pt x="285" y="55"/>
                </a:lnTo>
                <a:lnTo>
                  <a:pt x="285" y="55"/>
                </a:lnTo>
                <a:lnTo>
                  <a:pt x="280" y="57"/>
                </a:lnTo>
                <a:lnTo>
                  <a:pt x="280" y="57"/>
                </a:lnTo>
                <a:lnTo>
                  <a:pt x="277" y="59"/>
                </a:lnTo>
                <a:lnTo>
                  <a:pt x="277" y="59"/>
                </a:lnTo>
                <a:lnTo>
                  <a:pt x="258" y="69"/>
                </a:lnTo>
                <a:lnTo>
                  <a:pt x="258" y="69"/>
                </a:lnTo>
                <a:lnTo>
                  <a:pt x="246" y="75"/>
                </a:lnTo>
                <a:lnTo>
                  <a:pt x="246" y="75"/>
                </a:lnTo>
                <a:lnTo>
                  <a:pt x="206" y="96"/>
                </a:lnTo>
                <a:lnTo>
                  <a:pt x="206" y="96"/>
                </a:lnTo>
                <a:lnTo>
                  <a:pt x="203" y="98"/>
                </a:lnTo>
                <a:lnTo>
                  <a:pt x="203" y="98"/>
                </a:lnTo>
                <a:lnTo>
                  <a:pt x="165" y="115"/>
                </a:lnTo>
                <a:lnTo>
                  <a:pt x="146" y="124"/>
                </a:lnTo>
                <a:lnTo>
                  <a:pt x="126" y="135"/>
                </a:lnTo>
                <a:lnTo>
                  <a:pt x="126" y="135"/>
                </a:lnTo>
                <a:lnTo>
                  <a:pt x="126" y="135"/>
                </a:lnTo>
                <a:lnTo>
                  <a:pt x="126" y="135"/>
                </a:lnTo>
                <a:lnTo>
                  <a:pt x="107" y="136"/>
                </a:lnTo>
                <a:lnTo>
                  <a:pt x="107" y="136"/>
                </a:lnTo>
                <a:lnTo>
                  <a:pt x="117" y="133"/>
                </a:lnTo>
                <a:lnTo>
                  <a:pt x="127" y="130"/>
                </a:lnTo>
                <a:lnTo>
                  <a:pt x="146" y="120"/>
                </a:lnTo>
                <a:lnTo>
                  <a:pt x="146" y="120"/>
                </a:lnTo>
                <a:close/>
                <a:moveTo>
                  <a:pt x="306" y="70"/>
                </a:moveTo>
                <a:lnTo>
                  <a:pt x="306" y="70"/>
                </a:lnTo>
                <a:lnTo>
                  <a:pt x="287" y="78"/>
                </a:lnTo>
                <a:lnTo>
                  <a:pt x="269" y="87"/>
                </a:lnTo>
                <a:lnTo>
                  <a:pt x="252" y="97"/>
                </a:lnTo>
                <a:lnTo>
                  <a:pt x="235" y="108"/>
                </a:lnTo>
                <a:lnTo>
                  <a:pt x="235" y="108"/>
                </a:lnTo>
                <a:lnTo>
                  <a:pt x="218" y="117"/>
                </a:lnTo>
                <a:lnTo>
                  <a:pt x="201" y="126"/>
                </a:lnTo>
                <a:lnTo>
                  <a:pt x="201" y="126"/>
                </a:lnTo>
                <a:lnTo>
                  <a:pt x="200" y="126"/>
                </a:lnTo>
                <a:lnTo>
                  <a:pt x="200" y="126"/>
                </a:lnTo>
                <a:lnTo>
                  <a:pt x="201" y="125"/>
                </a:lnTo>
                <a:lnTo>
                  <a:pt x="201" y="125"/>
                </a:lnTo>
                <a:lnTo>
                  <a:pt x="220" y="114"/>
                </a:lnTo>
                <a:lnTo>
                  <a:pt x="220" y="114"/>
                </a:lnTo>
                <a:lnTo>
                  <a:pt x="255" y="94"/>
                </a:lnTo>
                <a:lnTo>
                  <a:pt x="272" y="84"/>
                </a:lnTo>
                <a:lnTo>
                  <a:pt x="288" y="73"/>
                </a:lnTo>
                <a:lnTo>
                  <a:pt x="288" y="73"/>
                </a:lnTo>
                <a:lnTo>
                  <a:pt x="290" y="72"/>
                </a:lnTo>
                <a:lnTo>
                  <a:pt x="290" y="72"/>
                </a:lnTo>
                <a:lnTo>
                  <a:pt x="295" y="67"/>
                </a:lnTo>
                <a:lnTo>
                  <a:pt x="295" y="67"/>
                </a:lnTo>
                <a:lnTo>
                  <a:pt x="295" y="67"/>
                </a:lnTo>
                <a:lnTo>
                  <a:pt x="295" y="66"/>
                </a:lnTo>
                <a:lnTo>
                  <a:pt x="295" y="65"/>
                </a:lnTo>
                <a:lnTo>
                  <a:pt x="294" y="65"/>
                </a:lnTo>
                <a:lnTo>
                  <a:pt x="294" y="65"/>
                </a:lnTo>
                <a:lnTo>
                  <a:pt x="254" y="87"/>
                </a:lnTo>
                <a:lnTo>
                  <a:pt x="254" y="87"/>
                </a:lnTo>
                <a:lnTo>
                  <a:pt x="275" y="75"/>
                </a:lnTo>
                <a:lnTo>
                  <a:pt x="294" y="61"/>
                </a:lnTo>
                <a:lnTo>
                  <a:pt x="294" y="61"/>
                </a:lnTo>
                <a:lnTo>
                  <a:pt x="306" y="70"/>
                </a:lnTo>
                <a:lnTo>
                  <a:pt x="306" y="70"/>
                </a:lnTo>
                <a:close/>
                <a:moveTo>
                  <a:pt x="312" y="75"/>
                </a:moveTo>
                <a:lnTo>
                  <a:pt x="312" y="75"/>
                </a:lnTo>
                <a:lnTo>
                  <a:pt x="299" y="80"/>
                </a:lnTo>
                <a:lnTo>
                  <a:pt x="287" y="86"/>
                </a:lnTo>
                <a:lnTo>
                  <a:pt x="264" y="100"/>
                </a:lnTo>
                <a:lnTo>
                  <a:pt x="264" y="100"/>
                </a:lnTo>
                <a:lnTo>
                  <a:pt x="248" y="107"/>
                </a:lnTo>
                <a:lnTo>
                  <a:pt x="241" y="111"/>
                </a:lnTo>
                <a:lnTo>
                  <a:pt x="234" y="115"/>
                </a:lnTo>
                <a:lnTo>
                  <a:pt x="234" y="115"/>
                </a:lnTo>
                <a:lnTo>
                  <a:pt x="218" y="125"/>
                </a:lnTo>
                <a:lnTo>
                  <a:pt x="218" y="125"/>
                </a:lnTo>
                <a:lnTo>
                  <a:pt x="210" y="129"/>
                </a:lnTo>
                <a:lnTo>
                  <a:pt x="210" y="129"/>
                </a:lnTo>
                <a:lnTo>
                  <a:pt x="212" y="127"/>
                </a:lnTo>
                <a:lnTo>
                  <a:pt x="225" y="117"/>
                </a:lnTo>
                <a:lnTo>
                  <a:pt x="225" y="117"/>
                </a:lnTo>
                <a:lnTo>
                  <a:pt x="234" y="111"/>
                </a:lnTo>
                <a:lnTo>
                  <a:pt x="234" y="111"/>
                </a:lnTo>
                <a:lnTo>
                  <a:pt x="247" y="103"/>
                </a:lnTo>
                <a:lnTo>
                  <a:pt x="247" y="103"/>
                </a:lnTo>
                <a:lnTo>
                  <a:pt x="262" y="96"/>
                </a:lnTo>
                <a:lnTo>
                  <a:pt x="278" y="88"/>
                </a:lnTo>
                <a:lnTo>
                  <a:pt x="293" y="80"/>
                </a:lnTo>
                <a:lnTo>
                  <a:pt x="308" y="72"/>
                </a:lnTo>
                <a:lnTo>
                  <a:pt x="308" y="72"/>
                </a:lnTo>
                <a:lnTo>
                  <a:pt x="312" y="75"/>
                </a:lnTo>
                <a:lnTo>
                  <a:pt x="312" y="75"/>
                </a:lnTo>
                <a:close/>
                <a:moveTo>
                  <a:pt x="262" y="94"/>
                </a:moveTo>
                <a:lnTo>
                  <a:pt x="262" y="94"/>
                </a:lnTo>
                <a:lnTo>
                  <a:pt x="279" y="84"/>
                </a:lnTo>
                <a:lnTo>
                  <a:pt x="297" y="76"/>
                </a:lnTo>
                <a:lnTo>
                  <a:pt x="297" y="76"/>
                </a:lnTo>
                <a:lnTo>
                  <a:pt x="298" y="75"/>
                </a:lnTo>
                <a:lnTo>
                  <a:pt x="298" y="75"/>
                </a:lnTo>
                <a:lnTo>
                  <a:pt x="296" y="76"/>
                </a:lnTo>
                <a:lnTo>
                  <a:pt x="296" y="76"/>
                </a:lnTo>
                <a:lnTo>
                  <a:pt x="278" y="86"/>
                </a:lnTo>
                <a:lnTo>
                  <a:pt x="278" y="86"/>
                </a:lnTo>
                <a:lnTo>
                  <a:pt x="262" y="94"/>
                </a:lnTo>
                <a:lnTo>
                  <a:pt x="262" y="94"/>
                </a:lnTo>
                <a:close/>
                <a:moveTo>
                  <a:pt x="170" y="115"/>
                </a:moveTo>
                <a:lnTo>
                  <a:pt x="170" y="115"/>
                </a:lnTo>
                <a:lnTo>
                  <a:pt x="157" y="123"/>
                </a:lnTo>
                <a:lnTo>
                  <a:pt x="145" y="133"/>
                </a:lnTo>
                <a:lnTo>
                  <a:pt x="145" y="133"/>
                </a:lnTo>
                <a:lnTo>
                  <a:pt x="144" y="134"/>
                </a:lnTo>
                <a:lnTo>
                  <a:pt x="144" y="134"/>
                </a:lnTo>
                <a:lnTo>
                  <a:pt x="130" y="135"/>
                </a:lnTo>
                <a:lnTo>
                  <a:pt x="130" y="135"/>
                </a:lnTo>
                <a:lnTo>
                  <a:pt x="150" y="124"/>
                </a:lnTo>
                <a:lnTo>
                  <a:pt x="170" y="115"/>
                </a:lnTo>
                <a:lnTo>
                  <a:pt x="170" y="115"/>
                </a:lnTo>
                <a:close/>
                <a:moveTo>
                  <a:pt x="241" y="94"/>
                </a:moveTo>
                <a:lnTo>
                  <a:pt x="241" y="94"/>
                </a:lnTo>
                <a:lnTo>
                  <a:pt x="231" y="100"/>
                </a:lnTo>
                <a:lnTo>
                  <a:pt x="231" y="100"/>
                </a:lnTo>
                <a:lnTo>
                  <a:pt x="215" y="109"/>
                </a:lnTo>
                <a:lnTo>
                  <a:pt x="200" y="118"/>
                </a:lnTo>
                <a:lnTo>
                  <a:pt x="200" y="118"/>
                </a:lnTo>
                <a:lnTo>
                  <a:pt x="197" y="119"/>
                </a:lnTo>
                <a:lnTo>
                  <a:pt x="197" y="119"/>
                </a:lnTo>
                <a:lnTo>
                  <a:pt x="207" y="112"/>
                </a:lnTo>
                <a:lnTo>
                  <a:pt x="207" y="112"/>
                </a:lnTo>
                <a:lnTo>
                  <a:pt x="215" y="107"/>
                </a:lnTo>
                <a:lnTo>
                  <a:pt x="224" y="103"/>
                </a:lnTo>
                <a:lnTo>
                  <a:pt x="239" y="95"/>
                </a:lnTo>
                <a:lnTo>
                  <a:pt x="239" y="95"/>
                </a:lnTo>
                <a:lnTo>
                  <a:pt x="241" y="94"/>
                </a:lnTo>
                <a:lnTo>
                  <a:pt x="241" y="94"/>
                </a:lnTo>
                <a:close/>
                <a:moveTo>
                  <a:pt x="216" y="120"/>
                </a:moveTo>
                <a:lnTo>
                  <a:pt x="216" y="120"/>
                </a:lnTo>
                <a:lnTo>
                  <a:pt x="203" y="130"/>
                </a:lnTo>
                <a:lnTo>
                  <a:pt x="203" y="130"/>
                </a:lnTo>
                <a:lnTo>
                  <a:pt x="202" y="131"/>
                </a:lnTo>
                <a:lnTo>
                  <a:pt x="202" y="131"/>
                </a:lnTo>
                <a:lnTo>
                  <a:pt x="193" y="132"/>
                </a:lnTo>
                <a:lnTo>
                  <a:pt x="193" y="132"/>
                </a:lnTo>
                <a:lnTo>
                  <a:pt x="205" y="126"/>
                </a:lnTo>
                <a:lnTo>
                  <a:pt x="216" y="120"/>
                </a:lnTo>
                <a:lnTo>
                  <a:pt x="216" y="120"/>
                </a:lnTo>
                <a:close/>
                <a:moveTo>
                  <a:pt x="238" y="155"/>
                </a:moveTo>
                <a:lnTo>
                  <a:pt x="238" y="155"/>
                </a:lnTo>
                <a:lnTo>
                  <a:pt x="260" y="142"/>
                </a:lnTo>
                <a:lnTo>
                  <a:pt x="281" y="128"/>
                </a:lnTo>
                <a:lnTo>
                  <a:pt x="281" y="128"/>
                </a:lnTo>
                <a:lnTo>
                  <a:pt x="270" y="137"/>
                </a:lnTo>
                <a:lnTo>
                  <a:pt x="270" y="137"/>
                </a:lnTo>
                <a:lnTo>
                  <a:pt x="253" y="151"/>
                </a:lnTo>
                <a:lnTo>
                  <a:pt x="245" y="157"/>
                </a:lnTo>
                <a:lnTo>
                  <a:pt x="238" y="165"/>
                </a:lnTo>
                <a:lnTo>
                  <a:pt x="238" y="165"/>
                </a:lnTo>
                <a:lnTo>
                  <a:pt x="238" y="155"/>
                </a:lnTo>
                <a:lnTo>
                  <a:pt x="238" y="155"/>
                </a:lnTo>
                <a:close/>
                <a:moveTo>
                  <a:pt x="238" y="142"/>
                </a:moveTo>
                <a:lnTo>
                  <a:pt x="238" y="142"/>
                </a:lnTo>
                <a:lnTo>
                  <a:pt x="248" y="139"/>
                </a:lnTo>
                <a:lnTo>
                  <a:pt x="257" y="134"/>
                </a:lnTo>
                <a:lnTo>
                  <a:pt x="266" y="128"/>
                </a:lnTo>
                <a:lnTo>
                  <a:pt x="274" y="122"/>
                </a:lnTo>
                <a:lnTo>
                  <a:pt x="274" y="122"/>
                </a:lnTo>
                <a:lnTo>
                  <a:pt x="285" y="114"/>
                </a:lnTo>
                <a:lnTo>
                  <a:pt x="297" y="107"/>
                </a:lnTo>
                <a:lnTo>
                  <a:pt x="297" y="107"/>
                </a:lnTo>
                <a:lnTo>
                  <a:pt x="301" y="105"/>
                </a:lnTo>
                <a:lnTo>
                  <a:pt x="301" y="105"/>
                </a:lnTo>
                <a:lnTo>
                  <a:pt x="287" y="114"/>
                </a:lnTo>
                <a:lnTo>
                  <a:pt x="275" y="125"/>
                </a:lnTo>
                <a:lnTo>
                  <a:pt x="275" y="125"/>
                </a:lnTo>
                <a:lnTo>
                  <a:pt x="266" y="132"/>
                </a:lnTo>
                <a:lnTo>
                  <a:pt x="257" y="138"/>
                </a:lnTo>
                <a:lnTo>
                  <a:pt x="247" y="144"/>
                </a:lnTo>
                <a:lnTo>
                  <a:pt x="238" y="151"/>
                </a:lnTo>
                <a:lnTo>
                  <a:pt x="238" y="151"/>
                </a:lnTo>
                <a:lnTo>
                  <a:pt x="238" y="142"/>
                </a:lnTo>
                <a:lnTo>
                  <a:pt x="238" y="142"/>
                </a:lnTo>
                <a:close/>
                <a:moveTo>
                  <a:pt x="238" y="134"/>
                </a:moveTo>
                <a:lnTo>
                  <a:pt x="238" y="134"/>
                </a:lnTo>
                <a:lnTo>
                  <a:pt x="248" y="129"/>
                </a:lnTo>
                <a:lnTo>
                  <a:pt x="258" y="123"/>
                </a:lnTo>
                <a:lnTo>
                  <a:pt x="258" y="123"/>
                </a:lnTo>
                <a:lnTo>
                  <a:pt x="238" y="139"/>
                </a:lnTo>
                <a:lnTo>
                  <a:pt x="238" y="139"/>
                </a:lnTo>
                <a:lnTo>
                  <a:pt x="238" y="135"/>
                </a:lnTo>
                <a:lnTo>
                  <a:pt x="238" y="135"/>
                </a:lnTo>
                <a:lnTo>
                  <a:pt x="238" y="134"/>
                </a:lnTo>
                <a:lnTo>
                  <a:pt x="238" y="134"/>
                </a:lnTo>
                <a:close/>
                <a:moveTo>
                  <a:pt x="236" y="131"/>
                </a:moveTo>
                <a:lnTo>
                  <a:pt x="236" y="131"/>
                </a:lnTo>
                <a:lnTo>
                  <a:pt x="234" y="131"/>
                </a:lnTo>
                <a:lnTo>
                  <a:pt x="234" y="131"/>
                </a:lnTo>
                <a:lnTo>
                  <a:pt x="228" y="131"/>
                </a:lnTo>
                <a:lnTo>
                  <a:pt x="228" y="131"/>
                </a:lnTo>
                <a:lnTo>
                  <a:pt x="242" y="123"/>
                </a:lnTo>
                <a:lnTo>
                  <a:pt x="256" y="115"/>
                </a:lnTo>
                <a:lnTo>
                  <a:pt x="256" y="115"/>
                </a:lnTo>
                <a:lnTo>
                  <a:pt x="267" y="108"/>
                </a:lnTo>
                <a:lnTo>
                  <a:pt x="277" y="102"/>
                </a:lnTo>
                <a:lnTo>
                  <a:pt x="301" y="91"/>
                </a:lnTo>
                <a:lnTo>
                  <a:pt x="301" y="91"/>
                </a:lnTo>
                <a:lnTo>
                  <a:pt x="293" y="95"/>
                </a:lnTo>
                <a:lnTo>
                  <a:pt x="293" y="95"/>
                </a:lnTo>
                <a:lnTo>
                  <a:pt x="282" y="100"/>
                </a:lnTo>
                <a:lnTo>
                  <a:pt x="272" y="106"/>
                </a:lnTo>
                <a:lnTo>
                  <a:pt x="272" y="106"/>
                </a:lnTo>
                <a:lnTo>
                  <a:pt x="254" y="118"/>
                </a:lnTo>
                <a:lnTo>
                  <a:pt x="236" y="131"/>
                </a:lnTo>
                <a:lnTo>
                  <a:pt x="236" y="131"/>
                </a:lnTo>
                <a:close/>
                <a:moveTo>
                  <a:pt x="238" y="171"/>
                </a:moveTo>
                <a:lnTo>
                  <a:pt x="238" y="171"/>
                </a:lnTo>
                <a:lnTo>
                  <a:pt x="238" y="168"/>
                </a:lnTo>
                <a:lnTo>
                  <a:pt x="238" y="168"/>
                </a:lnTo>
                <a:lnTo>
                  <a:pt x="245" y="161"/>
                </a:lnTo>
                <a:lnTo>
                  <a:pt x="252" y="154"/>
                </a:lnTo>
                <a:lnTo>
                  <a:pt x="267" y="142"/>
                </a:lnTo>
                <a:lnTo>
                  <a:pt x="267" y="142"/>
                </a:lnTo>
                <a:lnTo>
                  <a:pt x="281" y="131"/>
                </a:lnTo>
                <a:lnTo>
                  <a:pt x="293" y="120"/>
                </a:lnTo>
                <a:lnTo>
                  <a:pt x="293" y="120"/>
                </a:lnTo>
                <a:lnTo>
                  <a:pt x="301" y="115"/>
                </a:lnTo>
                <a:lnTo>
                  <a:pt x="301" y="115"/>
                </a:lnTo>
                <a:lnTo>
                  <a:pt x="269" y="142"/>
                </a:lnTo>
                <a:lnTo>
                  <a:pt x="253" y="157"/>
                </a:lnTo>
                <a:lnTo>
                  <a:pt x="238" y="171"/>
                </a:lnTo>
                <a:lnTo>
                  <a:pt x="238" y="171"/>
                </a:lnTo>
                <a:close/>
                <a:moveTo>
                  <a:pt x="329" y="90"/>
                </a:moveTo>
                <a:lnTo>
                  <a:pt x="329" y="90"/>
                </a:lnTo>
                <a:lnTo>
                  <a:pt x="321" y="97"/>
                </a:lnTo>
                <a:lnTo>
                  <a:pt x="321" y="97"/>
                </a:lnTo>
                <a:lnTo>
                  <a:pt x="320" y="97"/>
                </a:lnTo>
                <a:lnTo>
                  <a:pt x="320" y="97"/>
                </a:lnTo>
                <a:lnTo>
                  <a:pt x="320" y="97"/>
                </a:lnTo>
                <a:lnTo>
                  <a:pt x="308" y="106"/>
                </a:lnTo>
                <a:lnTo>
                  <a:pt x="295" y="116"/>
                </a:lnTo>
                <a:lnTo>
                  <a:pt x="295" y="116"/>
                </a:lnTo>
                <a:lnTo>
                  <a:pt x="282" y="125"/>
                </a:lnTo>
                <a:lnTo>
                  <a:pt x="269" y="134"/>
                </a:lnTo>
                <a:lnTo>
                  <a:pt x="269" y="134"/>
                </a:lnTo>
                <a:lnTo>
                  <a:pt x="241" y="151"/>
                </a:lnTo>
                <a:lnTo>
                  <a:pt x="241" y="151"/>
                </a:lnTo>
                <a:lnTo>
                  <a:pt x="251" y="143"/>
                </a:lnTo>
                <a:lnTo>
                  <a:pt x="251" y="143"/>
                </a:lnTo>
                <a:lnTo>
                  <a:pt x="266" y="134"/>
                </a:lnTo>
                <a:lnTo>
                  <a:pt x="266" y="134"/>
                </a:lnTo>
                <a:lnTo>
                  <a:pt x="271" y="130"/>
                </a:lnTo>
                <a:lnTo>
                  <a:pt x="277" y="126"/>
                </a:lnTo>
                <a:lnTo>
                  <a:pt x="288" y="116"/>
                </a:lnTo>
                <a:lnTo>
                  <a:pt x="288" y="116"/>
                </a:lnTo>
                <a:lnTo>
                  <a:pt x="303" y="106"/>
                </a:lnTo>
                <a:lnTo>
                  <a:pt x="317" y="97"/>
                </a:lnTo>
                <a:lnTo>
                  <a:pt x="317" y="97"/>
                </a:lnTo>
                <a:lnTo>
                  <a:pt x="320" y="96"/>
                </a:lnTo>
                <a:lnTo>
                  <a:pt x="321" y="94"/>
                </a:lnTo>
                <a:lnTo>
                  <a:pt x="321" y="94"/>
                </a:lnTo>
                <a:lnTo>
                  <a:pt x="325" y="91"/>
                </a:lnTo>
                <a:lnTo>
                  <a:pt x="325" y="91"/>
                </a:lnTo>
                <a:lnTo>
                  <a:pt x="326" y="91"/>
                </a:lnTo>
                <a:lnTo>
                  <a:pt x="325" y="90"/>
                </a:lnTo>
                <a:lnTo>
                  <a:pt x="325" y="89"/>
                </a:lnTo>
                <a:lnTo>
                  <a:pt x="324" y="90"/>
                </a:lnTo>
                <a:lnTo>
                  <a:pt x="324" y="90"/>
                </a:lnTo>
                <a:lnTo>
                  <a:pt x="304" y="101"/>
                </a:lnTo>
                <a:lnTo>
                  <a:pt x="293" y="106"/>
                </a:lnTo>
                <a:lnTo>
                  <a:pt x="283" y="112"/>
                </a:lnTo>
                <a:lnTo>
                  <a:pt x="283" y="112"/>
                </a:lnTo>
                <a:lnTo>
                  <a:pt x="264" y="126"/>
                </a:lnTo>
                <a:lnTo>
                  <a:pt x="255" y="133"/>
                </a:lnTo>
                <a:lnTo>
                  <a:pt x="244" y="138"/>
                </a:lnTo>
                <a:lnTo>
                  <a:pt x="244" y="138"/>
                </a:lnTo>
                <a:lnTo>
                  <a:pt x="240" y="140"/>
                </a:lnTo>
                <a:lnTo>
                  <a:pt x="241" y="139"/>
                </a:lnTo>
                <a:lnTo>
                  <a:pt x="241" y="139"/>
                </a:lnTo>
                <a:lnTo>
                  <a:pt x="256" y="127"/>
                </a:lnTo>
                <a:lnTo>
                  <a:pt x="256" y="127"/>
                </a:lnTo>
                <a:lnTo>
                  <a:pt x="277" y="113"/>
                </a:lnTo>
                <a:lnTo>
                  <a:pt x="277" y="113"/>
                </a:lnTo>
                <a:lnTo>
                  <a:pt x="295" y="102"/>
                </a:lnTo>
                <a:lnTo>
                  <a:pt x="314" y="91"/>
                </a:lnTo>
                <a:lnTo>
                  <a:pt x="314" y="91"/>
                </a:lnTo>
                <a:lnTo>
                  <a:pt x="317" y="91"/>
                </a:lnTo>
                <a:lnTo>
                  <a:pt x="318" y="90"/>
                </a:lnTo>
                <a:lnTo>
                  <a:pt x="318" y="90"/>
                </a:lnTo>
                <a:lnTo>
                  <a:pt x="322" y="87"/>
                </a:lnTo>
                <a:lnTo>
                  <a:pt x="322" y="87"/>
                </a:lnTo>
                <a:lnTo>
                  <a:pt x="323" y="86"/>
                </a:lnTo>
                <a:lnTo>
                  <a:pt x="323" y="86"/>
                </a:lnTo>
                <a:lnTo>
                  <a:pt x="322" y="85"/>
                </a:lnTo>
                <a:lnTo>
                  <a:pt x="321" y="85"/>
                </a:lnTo>
                <a:lnTo>
                  <a:pt x="321" y="85"/>
                </a:lnTo>
                <a:lnTo>
                  <a:pt x="301" y="94"/>
                </a:lnTo>
                <a:lnTo>
                  <a:pt x="290" y="99"/>
                </a:lnTo>
                <a:lnTo>
                  <a:pt x="281" y="104"/>
                </a:lnTo>
                <a:lnTo>
                  <a:pt x="281" y="104"/>
                </a:lnTo>
                <a:lnTo>
                  <a:pt x="262" y="117"/>
                </a:lnTo>
                <a:lnTo>
                  <a:pt x="253" y="124"/>
                </a:lnTo>
                <a:lnTo>
                  <a:pt x="243" y="130"/>
                </a:lnTo>
                <a:lnTo>
                  <a:pt x="243" y="130"/>
                </a:lnTo>
                <a:lnTo>
                  <a:pt x="237" y="133"/>
                </a:lnTo>
                <a:lnTo>
                  <a:pt x="237" y="133"/>
                </a:lnTo>
                <a:lnTo>
                  <a:pt x="237" y="133"/>
                </a:lnTo>
                <a:lnTo>
                  <a:pt x="237" y="133"/>
                </a:lnTo>
                <a:lnTo>
                  <a:pt x="252" y="121"/>
                </a:lnTo>
                <a:lnTo>
                  <a:pt x="252" y="121"/>
                </a:lnTo>
                <a:lnTo>
                  <a:pt x="273" y="107"/>
                </a:lnTo>
                <a:lnTo>
                  <a:pt x="273" y="107"/>
                </a:lnTo>
                <a:lnTo>
                  <a:pt x="283" y="102"/>
                </a:lnTo>
                <a:lnTo>
                  <a:pt x="294" y="97"/>
                </a:lnTo>
                <a:lnTo>
                  <a:pt x="305" y="92"/>
                </a:lnTo>
                <a:lnTo>
                  <a:pt x="315" y="86"/>
                </a:lnTo>
                <a:lnTo>
                  <a:pt x="315" y="86"/>
                </a:lnTo>
                <a:lnTo>
                  <a:pt x="315" y="84"/>
                </a:lnTo>
                <a:lnTo>
                  <a:pt x="315" y="84"/>
                </a:lnTo>
                <a:lnTo>
                  <a:pt x="314" y="84"/>
                </a:lnTo>
                <a:lnTo>
                  <a:pt x="314" y="84"/>
                </a:lnTo>
                <a:lnTo>
                  <a:pt x="296" y="91"/>
                </a:lnTo>
                <a:lnTo>
                  <a:pt x="279" y="99"/>
                </a:lnTo>
                <a:lnTo>
                  <a:pt x="263" y="108"/>
                </a:lnTo>
                <a:lnTo>
                  <a:pt x="247" y="118"/>
                </a:lnTo>
                <a:lnTo>
                  <a:pt x="247" y="118"/>
                </a:lnTo>
                <a:lnTo>
                  <a:pt x="231" y="127"/>
                </a:lnTo>
                <a:lnTo>
                  <a:pt x="231" y="127"/>
                </a:lnTo>
                <a:lnTo>
                  <a:pt x="224" y="131"/>
                </a:lnTo>
                <a:lnTo>
                  <a:pt x="224" y="131"/>
                </a:lnTo>
                <a:lnTo>
                  <a:pt x="225" y="130"/>
                </a:lnTo>
                <a:lnTo>
                  <a:pt x="233" y="124"/>
                </a:lnTo>
                <a:lnTo>
                  <a:pt x="233" y="124"/>
                </a:lnTo>
                <a:lnTo>
                  <a:pt x="247" y="113"/>
                </a:lnTo>
                <a:lnTo>
                  <a:pt x="263" y="103"/>
                </a:lnTo>
                <a:lnTo>
                  <a:pt x="263" y="103"/>
                </a:lnTo>
                <a:lnTo>
                  <a:pt x="288" y="90"/>
                </a:lnTo>
                <a:lnTo>
                  <a:pt x="313" y="77"/>
                </a:lnTo>
                <a:lnTo>
                  <a:pt x="313" y="77"/>
                </a:lnTo>
                <a:lnTo>
                  <a:pt x="314" y="76"/>
                </a:lnTo>
                <a:lnTo>
                  <a:pt x="314" y="76"/>
                </a:lnTo>
                <a:lnTo>
                  <a:pt x="329" y="90"/>
                </a:lnTo>
                <a:lnTo>
                  <a:pt x="329" y="90"/>
                </a:lnTo>
                <a:close/>
                <a:moveTo>
                  <a:pt x="268" y="116"/>
                </a:moveTo>
                <a:lnTo>
                  <a:pt x="268" y="116"/>
                </a:lnTo>
                <a:lnTo>
                  <a:pt x="278" y="110"/>
                </a:lnTo>
                <a:lnTo>
                  <a:pt x="287" y="104"/>
                </a:lnTo>
                <a:lnTo>
                  <a:pt x="287" y="104"/>
                </a:lnTo>
                <a:lnTo>
                  <a:pt x="276" y="111"/>
                </a:lnTo>
                <a:lnTo>
                  <a:pt x="276" y="111"/>
                </a:lnTo>
                <a:lnTo>
                  <a:pt x="268" y="116"/>
                </a:lnTo>
                <a:lnTo>
                  <a:pt x="268" y="11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30">
            <a:extLst>
              <a:ext uri="{FF2B5EF4-FFF2-40B4-BE49-F238E27FC236}">
                <a16:creationId xmlns:a16="http://schemas.microsoft.com/office/drawing/2014/main" id="{1E4693BC-CD36-4660-B1F9-B05E03E4D389}"/>
              </a:ext>
            </a:extLst>
          </p:cNvPr>
          <p:cNvSpPr>
            <a:spLocks noEditPoints="1"/>
          </p:cNvSpPr>
          <p:nvPr/>
        </p:nvSpPr>
        <p:spPr bwMode="auto">
          <a:xfrm>
            <a:off x="8083373" y="4773984"/>
            <a:ext cx="991323" cy="331727"/>
          </a:xfrm>
          <a:custGeom>
            <a:avLst/>
            <a:gdLst>
              <a:gd name="T0" fmla="*/ 270 w 326"/>
              <a:gd name="T1" fmla="*/ 67 h 109"/>
              <a:gd name="T2" fmla="*/ 200 w 326"/>
              <a:gd name="T3" fmla="*/ 79 h 109"/>
              <a:gd name="T4" fmla="*/ 191 w 326"/>
              <a:gd name="T5" fmla="*/ 76 h 109"/>
              <a:gd name="T6" fmla="*/ 128 w 326"/>
              <a:gd name="T7" fmla="*/ 44 h 109"/>
              <a:gd name="T8" fmla="*/ 90 w 326"/>
              <a:gd name="T9" fmla="*/ 51 h 109"/>
              <a:gd name="T10" fmla="*/ 80 w 326"/>
              <a:gd name="T11" fmla="*/ 19 h 109"/>
              <a:gd name="T12" fmla="*/ 137 w 326"/>
              <a:gd name="T13" fmla="*/ 12 h 109"/>
              <a:gd name="T14" fmla="*/ 146 w 326"/>
              <a:gd name="T15" fmla="*/ 22 h 109"/>
              <a:gd name="T16" fmla="*/ 162 w 326"/>
              <a:gd name="T17" fmla="*/ 15 h 109"/>
              <a:gd name="T18" fmla="*/ 117 w 326"/>
              <a:gd name="T19" fmla="*/ 4 h 109"/>
              <a:gd name="T20" fmla="*/ 56 w 326"/>
              <a:gd name="T21" fmla="*/ 7 h 109"/>
              <a:gd name="T22" fmla="*/ 31 w 326"/>
              <a:gd name="T23" fmla="*/ 2 h 109"/>
              <a:gd name="T24" fmla="*/ 29 w 326"/>
              <a:gd name="T25" fmla="*/ 3 h 109"/>
              <a:gd name="T26" fmla="*/ 10 w 326"/>
              <a:gd name="T27" fmla="*/ 25 h 109"/>
              <a:gd name="T28" fmla="*/ 37 w 326"/>
              <a:gd name="T29" fmla="*/ 62 h 109"/>
              <a:gd name="T30" fmla="*/ 89 w 326"/>
              <a:gd name="T31" fmla="*/ 55 h 109"/>
              <a:gd name="T32" fmla="*/ 110 w 326"/>
              <a:gd name="T33" fmla="*/ 67 h 109"/>
              <a:gd name="T34" fmla="*/ 109 w 326"/>
              <a:gd name="T35" fmla="*/ 71 h 109"/>
              <a:gd name="T36" fmla="*/ 155 w 326"/>
              <a:gd name="T37" fmla="*/ 106 h 109"/>
              <a:gd name="T38" fmla="*/ 183 w 326"/>
              <a:gd name="T39" fmla="*/ 96 h 109"/>
              <a:gd name="T40" fmla="*/ 201 w 326"/>
              <a:gd name="T41" fmla="*/ 83 h 109"/>
              <a:gd name="T42" fmla="*/ 230 w 326"/>
              <a:gd name="T43" fmla="*/ 84 h 109"/>
              <a:gd name="T44" fmla="*/ 198 w 326"/>
              <a:gd name="T45" fmla="*/ 97 h 109"/>
              <a:gd name="T46" fmla="*/ 267 w 326"/>
              <a:gd name="T47" fmla="*/ 73 h 109"/>
              <a:gd name="T48" fmla="*/ 299 w 326"/>
              <a:gd name="T49" fmla="*/ 76 h 109"/>
              <a:gd name="T50" fmla="*/ 283 w 326"/>
              <a:gd name="T51" fmla="*/ 108 h 109"/>
              <a:gd name="T52" fmla="*/ 155 w 326"/>
              <a:gd name="T53" fmla="*/ 15 h 109"/>
              <a:gd name="T54" fmla="*/ 154 w 326"/>
              <a:gd name="T55" fmla="*/ 14 h 109"/>
              <a:gd name="T56" fmla="*/ 109 w 326"/>
              <a:gd name="T57" fmla="*/ 8 h 109"/>
              <a:gd name="T58" fmla="*/ 62 w 326"/>
              <a:gd name="T59" fmla="*/ 9 h 109"/>
              <a:gd name="T60" fmla="*/ 77 w 326"/>
              <a:gd name="T61" fmla="*/ 63 h 109"/>
              <a:gd name="T62" fmla="*/ 40 w 326"/>
              <a:gd name="T63" fmla="*/ 58 h 109"/>
              <a:gd name="T64" fmla="*/ 29 w 326"/>
              <a:gd name="T65" fmla="*/ 9 h 109"/>
              <a:gd name="T66" fmla="*/ 71 w 326"/>
              <a:gd name="T67" fmla="*/ 21 h 109"/>
              <a:gd name="T68" fmla="*/ 85 w 326"/>
              <a:gd name="T69" fmla="*/ 32 h 109"/>
              <a:gd name="T70" fmla="*/ 85 w 326"/>
              <a:gd name="T71" fmla="*/ 32 h 109"/>
              <a:gd name="T72" fmla="*/ 77 w 326"/>
              <a:gd name="T73" fmla="*/ 63 h 109"/>
              <a:gd name="T74" fmla="*/ 306 w 326"/>
              <a:gd name="T75" fmla="*/ 79 h 109"/>
              <a:gd name="T76" fmla="*/ 132 w 326"/>
              <a:gd name="T77" fmla="*/ 95 h 109"/>
              <a:gd name="T78" fmla="*/ 131 w 326"/>
              <a:gd name="T79" fmla="*/ 46 h 109"/>
              <a:gd name="T80" fmla="*/ 159 w 326"/>
              <a:gd name="T81" fmla="*/ 70 h 109"/>
              <a:gd name="T82" fmla="*/ 185 w 326"/>
              <a:gd name="T83" fmla="*/ 75 h 109"/>
              <a:gd name="T84" fmla="*/ 185 w 326"/>
              <a:gd name="T85" fmla="*/ 75 h 109"/>
              <a:gd name="T86" fmla="*/ 132 w 326"/>
              <a:gd name="T87" fmla="*/ 95 h 109"/>
              <a:gd name="T88" fmla="*/ 188 w 326"/>
              <a:gd name="T89" fmla="*/ 90 h 109"/>
              <a:gd name="T90" fmla="*/ 196 w 326"/>
              <a:gd name="T91"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109">
                <a:moveTo>
                  <a:pt x="303" y="65"/>
                </a:moveTo>
                <a:cubicBezTo>
                  <a:pt x="293" y="60"/>
                  <a:pt x="281" y="63"/>
                  <a:pt x="270" y="67"/>
                </a:cubicBezTo>
                <a:cubicBezTo>
                  <a:pt x="270" y="66"/>
                  <a:pt x="269" y="65"/>
                  <a:pt x="268" y="65"/>
                </a:cubicBezTo>
                <a:cubicBezTo>
                  <a:pt x="245" y="68"/>
                  <a:pt x="222" y="75"/>
                  <a:pt x="200" y="79"/>
                </a:cubicBezTo>
                <a:cubicBezTo>
                  <a:pt x="200" y="79"/>
                  <a:pt x="200" y="79"/>
                  <a:pt x="200" y="79"/>
                </a:cubicBezTo>
                <a:cubicBezTo>
                  <a:pt x="197" y="78"/>
                  <a:pt x="194" y="76"/>
                  <a:pt x="191" y="76"/>
                </a:cubicBezTo>
                <a:cubicBezTo>
                  <a:pt x="185" y="57"/>
                  <a:pt x="147" y="42"/>
                  <a:pt x="131" y="39"/>
                </a:cubicBezTo>
                <a:cubicBezTo>
                  <a:pt x="128" y="39"/>
                  <a:pt x="127" y="42"/>
                  <a:pt x="128" y="44"/>
                </a:cubicBezTo>
                <a:cubicBezTo>
                  <a:pt x="123" y="50"/>
                  <a:pt x="117" y="56"/>
                  <a:pt x="113" y="62"/>
                </a:cubicBezTo>
                <a:cubicBezTo>
                  <a:pt x="108" y="56"/>
                  <a:pt x="98" y="52"/>
                  <a:pt x="90" y="51"/>
                </a:cubicBezTo>
                <a:cubicBezTo>
                  <a:pt x="92" y="45"/>
                  <a:pt x="93" y="40"/>
                  <a:pt x="92" y="36"/>
                </a:cubicBezTo>
                <a:cubicBezTo>
                  <a:pt x="91" y="28"/>
                  <a:pt x="86" y="23"/>
                  <a:pt x="80" y="19"/>
                </a:cubicBezTo>
                <a:cubicBezTo>
                  <a:pt x="92" y="16"/>
                  <a:pt x="103" y="14"/>
                  <a:pt x="115" y="13"/>
                </a:cubicBezTo>
                <a:cubicBezTo>
                  <a:pt x="122" y="12"/>
                  <a:pt x="130" y="12"/>
                  <a:pt x="137" y="12"/>
                </a:cubicBezTo>
                <a:cubicBezTo>
                  <a:pt x="141" y="12"/>
                  <a:pt x="144" y="13"/>
                  <a:pt x="147" y="13"/>
                </a:cubicBezTo>
                <a:cubicBezTo>
                  <a:pt x="150" y="14"/>
                  <a:pt x="147" y="20"/>
                  <a:pt x="146" y="22"/>
                </a:cubicBezTo>
                <a:cubicBezTo>
                  <a:pt x="145" y="24"/>
                  <a:pt x="147" y="26"/>
                  <a:pt x="149" y="26"/>
                </a:cubicBezTo>
                <a:cubicBezTo>
                  <a:pt x="153" y="24"/>
                  <a:pt x="164" y="21"/>
                  <a:pt x="162" y="15"/>
                </a:cubicBezTo>
                <a:cubicBezTo>
                  <a:pt x="160" y="9"/>
                  <a:pt x="151" y="8"/>
                  <a:pt x="146" y="7"/>
                </a:cubicBezTo>
                <a:cubicBezTo>
                  <a:pt x="137" y="4"/>
                  <a:pt x="127" y="4"/>
                  <a:pt x="117" y="4"/>
                </a:cubicBezTo>
                <a:cubicBezTo>
                  <a:pt x="97" y="5"/>
                  <a:pt x="77" y="5"/>
                  <a:pt x="57" y="7"/>
                </a:cubicBezTo>
                <a:cubicBezTo>
                  <a:pt x="57" y="7"/>
                  <a:pt x="56" y="7"/>
                  <a:pt x="56" y="7"/>
                </a:cubicBezTo>
                <a:cubicBezTo>
                  <a:pt x="49" y="5"/>
                  <a:pt x="41" y="4"/>
                  <a:pt x="33" y="3"/>
                </a:cubicBezTo>
                <a:cubicBezTo>
                  <a:pt x="34" y="2"/>
                  <a:pt x="32" y="0"/>
                  <a:pt x="31" y="2"/>
                </a:cubicBezTo>
                <a:cubicBezTo>
                  <a:pt x="30" y="2"/>
                  <a:pt x="30" y="3"/>
                  <a:pt x="30" y="3"/>
                </a:cubicBezTo>
                <a:cubicBezTo>
                  <a:pt x="30" y="3"/>
                  <a:pt x="29" y="3"/>
                  <a:pt x="29" y="3"/>
                </a:cubicBezTo>
                <a:cubicBezTo>
                  <a:pt x="26" y="2"/>
                  <a:pt x="25" y="5"/>
                  <a:pt x="26" y="7"/>
                </a:cubicBezTo>
                <a:cubicBezTo>
                  <a:pt x="20" y="13"/>
                  <a:pt x="13" y="18"/>
                  <a:pt x="10" y="25"/>
                </a:cubicBezTo>
                <a:cubicBezTo>
                  <a:pt x="7" y="34"/>
                  <a:pt x="5" y="43"/>
                  <a:pt x="12" y="50"/>
                </a:cubicBezTo>
                <a:cubicBezTo>
                  <a:pt x="17" y="57"/>
                  <a:pt x="29" y="60"/>
                  <a:pt x="37" y="62"/>
                </a:cubicBezTo>
                <a:cubicBezTo>
                  <a:pt x="47" y="65"/>
                  <a:pt x="56" y="72"/>
                  <a:pt x="66" y="74"/>
                </a:cubicBezTo>
                <a:cubicBezTo>
                  <a:pt x="76" y="77"/>
                  <a:pt x="85" y="66"/>
                  <a:pt x="89" y="55"/>
                </a:cubicBezTo>
                <a:cubicBezTo>
                  <a:pt x="92" y="56"/>
                  <a:pt x="96" y="57"/>
                  <a:pt x="99" y="59"/>
                </a:cubicBezTo>
                <a:cubicBezTo>
                  <a:pt x="103" y="61"/>
                  <a:pt x="107" y="64"/>
                  <a:pt x="110" y="67"/>
                </a:cubicBezTo>
                <a:cubicBezTo>
                  <a:pt x="110" y="67"/>
                  <a:pt x="110" y="67"/>
                  <a:pt x="111" y="67"/>
                </a:cubicBezTo>
                <a:cubicBezTo>
                  <a:pt x="110" y="68"/>
                  <a:pt x="109" y="70"/>
                  <a:pt x="109" y="71"/>
                </a:cubicBezTo>
                <a:cubicBezTo>
                  <a:pt x="106" y="81"/>
                  <a:pt x="114" y="90"/>
                  <a:pt x="122" y="95"/>
                </a:cubicBezTo>
                <a:cubicBezTo>
                  <a:pt x="131" y="101"/>
                  <a:pt x="144" y="105"/>
                  <a:pt x="155" y="106"/>
                </a:cubicBezTo>
                <a:cubicBezTo>
                  <a:pt x="166" y="107"/>
                  <a:pt x="173" y="104"/>
                  <a:pt x="182" y="97"/>
                </a:cubicBezTo>
                <a:cubicBezTo>
                  <a:pt x="182" y="97"/>
                  <a:pt x="183" y="96"/>
                  <a:pt x="183" y="96"/>
                </a:cubicBezTo>
                <a:cubicBezTo>
                  <a:pt x="186" y="96"/>
                  <a:pt x="190" y="95"/>
                  <a:pt x="192" y="93"/>
                </a:cubicBezTo>
                <a:cubicBezTo>
                  <a:pt x="196" y="91"/>
                  <a:pt x="199" y="87"/>
                  <a:pt x="201" y="83"/>
                </a:cubicBezTo>
                <a:cubicBezTo>
                  <a:pt x="218" y="82"/>
                  <a:pt x="237" y="78"/>
                  <a:pt x="254" y="74"/>
                </a:cubicBezTo>
                <a:cubicBezTo>
                  <a:pt x="246" y="78"/>
                  <a:pt x="238" y="82"/>
                  <a:pt x="230" y="84"/>
                </a:cubicBezTo>
                <a:cubicBezTo>
                  <a:pt x="219" y="87"/>
                  <a:pt x="207" y="90"/>
                  <a:pt x="196" y="94"/>
                </a:cubicBezTo>
                <a:cubicBezTo>
                  <a:pt x="195" y="95"/>
                  <a:pt x="196" y="97"/>
                  <a:pt x="198" y="97"/>
                </a:cubicBezTo>
                <a:cubicBezTo>
                  <a:pt x="212" y="93"/>
                  <a:pt x="228" y="90"/>
                  <a:pt x="242" y="85"/>
                </a:cubicBezTo>
                <a:cubicBezTo>
                  <a:pt x="250" y="81"/>
                  <a:pt x="259" y="77"/>
                  <a:pt x="267" y="73"/>
                </a:cubicBezTo>
                <a:cubicBezTo>
                  <a:pt x="268" y="74"/>
                  <a:pt x="269" y="75"/>
                  <a:pt x="270" y="74"/>
                </a:cubicBezTo>
                <a:cubicBezTo>
                  <a:pt x="278" y="72"/>
                  <a:pt x="294" y="66"/>
                  <a:pt x="299" y="76"/>
                </a:cubicBezTo>
                <a:cubicBezTo>
                  <a:pt x="303" y="87"/>
                  <a:pt x="283" y="94"/>
                  <a:pt x="279" y="103"/>
                </a:cubicBezTo>
                <a:cubicBezTo>
                  <a:pt x="278" y="106"/>
                  <a:pt x="280" y="109"/>
                  <a:pt x="283" y="108"/>
                </a:cubicBezTo>
                <a:cubicBezTo>
                  <a:pt x="298" y="104"/>
                  <a:pt x="326" y="78"/>
                  <a:pt x="303" y="65"/>
                </a:cubicBezTo>
                <a:close/>
                <a:moveTo>
                  <a:pt x="155" y="15"/>
                </a:moveTo>
                <a:cubicBezTo>
                  <a:pt x="158" y="16"/>
                  <a:pt x="155" y="18"/>
                  <a:pt x="153" y="19"/>
                </a:cubicBezTo>
                <a:cubicBezTo>
                  <a:pt x="153" y="17"/>
                  <a:pt x="154" y="16"/>
                  <a:pt x="154" y="14"/>
                </a:cubicBezTo>
                <a:cubicBezTo>
                  <a:pt x="154" y="14"/>
                  <a:pt x="155" y="14"/>
                  <a:pt x="155" y="15"/>
                </a:cubicBezTo>
                <a:close/>
                <a:moveTo>
                  <a:pt x="109" y="8"/>
                </a:moveTo>
                <a:cubicBezTo>
                  <a:pt x="97" y="9"/>
                  <a:pt x="85" y="11"/>
                  <a:pt x="74" y="15"/>
                </a:cubicBezTo>
                <a:cubicBezTo>
                  <a:pt x="70" y="12"/>
                  <a:pt x="66" y="10"/>
                  <a:pt x="62" y="9"/>
                </a:cubicBezTo>
                <a:cubicBezTo>
                  <a:pt x="77" y="8"/>
                  <a:pt x="93" y="8"/>
                  <a:pt x="109" y="8"/>
                </a:cubicBezTo>
                <a:close/>
                <a:moveTo>
                  <a:pt x="77" y="63"/>
                </a:moveTo>
                <a:cubicBezTo>
                  <a:pt x="72" y="70"/>
                  <a:pt x="68" y="70"/>
                  <a:pt x="60" y="66"/>
                </a:cubicBezTo>
                <a:cubicBezTo>
                  <a:pt x="54" y="63"/>
                  <a:pt x="47" y="60"/>
                  <a:pt x="40" y="58"/>
                </a:cubicBezTo>
                <a:cubicBezTo>
                  <a:pt x="33" y="55"/>
                  <a:pt x="26" y="54"/>
                  <a:pt x="19" y="50"/>
                </a:cubicBezTo>
                <a:cubicBezTo>
                  <a:pt x="0" y="39"/>
                  <a:pt x="20" y="22"/>
                  <a:pt x="29" y="9"/>
                </a:cubicBezTo>
                <a:cubicBezTo>
                  <a:pt x="40" y="11"/>
                  <a:pt x="56" y="13"/>
                  <a:pt x="68" y="18"/>
                </a:cubicBezTo>
                <a:cubicBezTo>
                  <a:pt x="68" y="20"/>
                  <a:pt x="69" y="22"/>
                  <a:pt x="71" y="21"/>
                </a:cubicBezTo>
                <a:cubicBezTo>
                  <a:pt x="72" y="21"/>
                  <a:pt x="73" y="21"/>
                  <a:pt x="74" y="21"/>
                </a:cubicBezTo>
                <a:cubicBezTo>
                  <a:pt x="78" y="23"/>
                  <a:pt x="82" y="27"/>
                  <a:pt x="85" y="32"/>
                </a:cubicBezTo>
                <a:cubicBezTo>
                  <a:pt x="60" y="46"/>
                  <a:pt x="60" y="46"/>
                  <a:pt x="60" y="46"/>
                </a:cubicBezTo>
                <a:cubicBezTo>
                  <a:pt x="68" y="42"/>
                  <a:pt x="77" y="37"/>
                  <a:pt x="85" y="32"/>
                </a:cubicBezTo>
                <a:cubicBezTo>
                  <a:pt x="85" y="33"/>
                  <a:pt x="86" y="34"/>
                  <a:pt x="86" y="35"/>
                </a:cubicBezTo>
                <a:cubicBezTo>
                  <a:pt x="89" y="44"/>
                  <a:pt x="83" y="56"/>
                  <a:pt x="77" y="63"/>
                </a:cubicBezTo>
                <a:close/>
                <a:moveTo>
                  <a:pt x="305" y="75"/>
                </a:moveTo>
                <a:cubicBezTo>
                  <a:pt x="305" y="76"/>
                  <a:pt x="306" y="77"/>
                  <a:pt x="306" y="79"/>
                </a:cubicBezTo>
                <a:cubicBezTo>
                  <a:pt x="306" y="77"/>
                  <a:pt x="305" y="76"/>
                  <a:pt x="305" y="75"/>
                </a:cubicBezTo>
                <a:close/>
                <a:moveTo>
                  <a:pt x="132" y="95"/>
                </a:moveTo>
                <a:cubicBezTo>
                  <a:pt x="122" y="91"/>
                  <a:pt x="111" y="83"/>
                  <a:pt x="114" y="70"/>
                </a:cubicBezTo>
                <a:cubicBezTo>
                  <a:pt x="117" y="61"/>
                  <a:pt x="126" y="54"/>
                  <a:pt x="131" y="46"/>
                </a:cubicBezTo>
                <a:cubicBezTo>
                  <a:pt x="140" y="48"/>
                  <a:pt x="162" y="54"/>
                  <a:pt x="175" y="63"/>
                </a:cubicBezTo>
                <a:cubicBezTo>
                  <a:pt x="170" y="65"/>
                  <a:pt x="165" y="67"/>
                  <a:pt x="159" y="70"/>
                </a:cubicBezTo>
                <a:cubicBezTo>
                  <a:pt x="175" y="64"/>
                  <a:pt x="175" y="64"/>
                  <a:pt x="175" y="64"/>
                </a:cubicBezTo>
                <a:cubicBezTo>
                  <a:pt x="180" y="67"/>
                  <a:pt x="183" y="71"/>
                  <a:pt x="185" y="75"/>
                </a:cubicBezTo>
                <a:cubicBezTo>
                  <a:pt x="174" y="77"/>
                  <a:pt x="159" y="85"/>
                  <a:pt x="148" y="89"/>
                </a:cubicBezTo>
                <a:cubicBezTo>
                  <a:pt x="185" y="75"/>
                  <a:pt x="185" y="75"/>
                  <a:pt x="185" y="75"/>
                </a:cubicBezTo>
                <a:cubicBezTo>
                  <a:pt x="186" y="79"/>
                  <a:pt x="186" y="83"/>
                  <a:pt x="183" y="87"/>
                </a:cubicBezTo>
                <a:cubicBezTo>
                  <a:pt x="173" y="106"/>
                  <a:pt x="149" y="102"/>
                  <a:pt x="132" y="95"/>
                </a:cubicBezTo>
                <a:close/>
                <a:moveTo>
                  <a:pt x="191" y="88"/>
                </a:moveTo>
                <a:cubicBezTo>
                  <a:pt x="190" y="89"/>
                  <a:pt x="189" y="89"/>
                  <a:pt x="188" y="90"/>
                </a:cubicBezTo>
                <a:cubicBezTo>
                  <a:pt x="191" y="86"/>
                  <a:pt x="191" y="83"/>
                  <a:pt x="191" y="80"/>
                </a:cubicBezTo>
                <a:cubicBezTo>
                  <a:pt x="193" y="81"/>
                  <a:pt x="195" y="81"/>
                  <a:pt x="196" y="82"/>
                </a:cubicBezTo>
                <a:cubicBezTo>
                  <a:pt x="195" y="84"/>
                  <a:pt x="193" y="87"/>
                  <a:pt x="191"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31">
            <a:extLst>
              <a:ext uri="{FF2B5EF4-FFF2-40B4-BE49-F238E27FC236}">
                <a16:creationId xmlns:a16="http://schemas.microsoft.com/office/drawing/2014/main" id="{18702AA2-6043-4E11-B1EE-3E7B7C36B47C}"/>
              </a:ext>
            </a:extLst>
          </p:cNvPr>
          <p:cNvSpPr>
            <a:spLocks/>
          </p:cNvSpPr>
          <p:nvPr/>
        </p:nvSpPr>
        <p:spPr bwMode="auto">
          <a:xfrm>
            <a:off x="8132232" y="4817700"/>
            <a:ext cx="64288" cy="114433"/>
          </a:xfrm>
          <a:custGeom>
            <a:avLst/>
            <a:gdLst>
              <a:gd name="T0" fmla="*/ 18 w 21"/>
              <a:gd name="T1" fmla="*/ 33 h 38"/>
              <a:gd name="T2" fmla="*/ 6 w 21"/>
              <a:gd name="T3" fmla="*/ 19 h 38"/>
              <a:gd name="T4" fmla="*/ 19 w 21"/>
              <a:gd name="T5" fmla="*/ 3 h 38"/>
              <a:gd name="T6" fmla="*/ 17 w 21"/>
              <a:gd name="T7" fmla="*/ 0 h 38"/>
              <a:gd name="T8" fmla="*/ 1 w 21"/>
              <a:gd name="T9" fmla="*/ 21 h 38"/>
              <a:gd name="T10" fmla="*/ 17 w 21"/>
              <a:gd name="T11" fmla="*/ 38 h 38"/>
              <a:gd name="T12" fmla="*/ 18 w 21"/>
              <a:gd name="T13" fmla="*/ 33 h 38"/>
            </a:gdLst>
            <a:ahLst/>
            <a:cxnLst>
              <a:cxn ang="0">
                <a:pos x="T0" y="T1"/>
              </a:cxn>
              <a:cxn ang="0">
                <a:pos x="T2" y="T3"/>
              </a:cxn>
              <a:cxn ang="0">
                <a:pos x="T4" y="T5"/>
              </a:cxn>
              <a:cxn ang="0">
                <a:pos x="T6" y="T7"/>
              </a:cxn>
              <a:cxn ang="0">
                <a:pos x="T8" y="T9"/>
              </a:cxn>
              <a:cxn ang="0">
                <a:pos x="T10" y="T11"/>
              </a:cxn>
              <a:cxn ang="0">
                <a:pos x="T12" y="T13"/>
              </a:cxn>
            </a:cxnLst>
            <a:rect l="0" t="0" r="r" b="b"/>
            <a:pathLst>
              <a:path w="21" h="38">
                <a:moveTo>
                  <a:pt x="18" y="33"/>
                </a:moveTo>
                <a:cubicBezTo>
                  <a:pt x="11" y="31"/>
                  <a:pt x="4" y="28"/>
                  <a:pt x="6" y="19"/>
                </a:cubicBezTo>
                <a:cubicBezTo>
                  <a:pt x="8" y="12"/>
                  <a:pt x="14" y="7"/>
                  <a:pt x="19" y="3"/>
                </a:cubicBezTo>
                <a:cubicBezTo>
                  <a:pt x="20" y="2"/>
                  <a:pt x="18" y="0"/>
                  <a:pt x="17" y="0"/>
                </a:cubicBezTo>
                <a:cubicBezTo>
                  <a:pt x="9" y="4"/>
                  <a:pt x="2" y="12"/>
                  <a:pt x="1" y="21"/>
                </a:cubicBezTo>
                <a:cubicBezTo>
                  <a:pt x="0" y="30"/>
                  <a:pt x="9" y="36"/>
                  <a:pt x="17" y="38"/>
                </a:cubicBezTo>
                <a:cubicBezTo>
                  <a:pt x="20" y="38"/>
                  <a:pt x="21" y="34"/>
                  <a:pt x="18"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32">
            <a:extLst>
              <a:ext uri="{FF2B5EF4-FFF2-40B4-BE49-F238E27FC236}">
                <a16:creationId xmlns:a16="http://schemas.microsoft.com/office/drawing/2014/main" id="{F56ADB83-3BB3-4FFC-8772-D66014F9EB33}"/>
              </a:ext>
            </a:extLst>
          </p:cNvPr>
          <p:cNvSpPr>
            <a:spLocks/>
          </p:cNvSpPr>
          <p:nvPr/>
        </p:nvSpPr>
        <p:spPr bwMode="auto">
          <a:xfrm>
            <a:off x="8448529" y="4917989"/>
            <a:ext cx="131148" cy="154292"/>
          </a:xfrm>
          <a:custGeom>
            <a:avLst/>
            <a:gdLst>
              <a:gd name="T0" fmla="*/ 40 w 43"/>
              <a:gd name="T1" fmla="*/ 47 h 51"/>
              <a:gd name="T2" fmla="*/ 8 w 43"/>
              <a:gd name="T3" fmla="*/ 34 h 51"/>
              <a:gd name="T4" fmla="*/ 15 w 43"/>
              <a:gd name="T5" fmla="*/ 3 h 51"/>
              <a:gd name="T6" fmla="*/ 12 w 43"/>
              <a:gd name="T7" fmla="*/ 2 h 51"/>
              <a:gd name="T8" fmla="*/ 4 w 43"/>
              <a:gd name="T9" fmla="*/ 38 h 51"/>
              <a:gd name="T10" fmla="*/ 40 w 43"/>
              <a:gd name="T11" fmla="*/ 51 h 51"/>
              <a:gd name="T12" fmla="*/ 40 w 43"/>
              <a:gd name="T13" fmla="*/ 47 h 51"/>
            </a:gdLst>
            <a:ahLst/>
            <a:cxnLst>
              <a:cxn ang="0">
                <a:pos x="T0" y="T1"/>
              </a:cxn>
              <a:cxn ang="0">
                <a:pos x="T2" y="T3"/>
              </a:cxn>
              <a:cxn ang="0">
                <a:pos x="T4" y="T5"/>
              </a:cxn>
              <a:cxn ang="0">
                <a:pos x="T6" y="T7"/>
              </a:cxn>
              <a:cxn ang="0">
                <a:pos x="T8" y="T9"/>
              </a:cxn>
              <a:cxn ang="0">
                <a:pos x="T10" y="T11"/>
              </a:cxn>
              <a:cxn ang="0">
                <a:pos x="T12" y="T13"/>
              </a:cxn>
            </a:cxnLst>
            <a:rect l="0" t="0" r="r" b="b"/>
            <a:pathLst>
              <a:path w="43" h="51">
                <a:moveTo>
                  <a:pt x="40" y="47"/>
                </a:moveTo>
                <a:cubicBezTo>
                  <a:pt x="30" y="46"/>
                  <a:pt x="12" y="46"/>
                  <a:pt x="8" y="34"/>
                </a:cubicBezTo>
                <a:cubicBezTo>
                  <a:pt x="5" y="24"/>
                  <a:pt x="12" y="13"/>
                  <a:pt x="15" y="3"/>
                </a:cubicBezTo>
                <a:cubicBezTo>
                  <a:pt x="16" y="1"/>
                  <a:pt x="13" y="0"/>
                  <a:pt x="12" y="2"/>
                </a:cubicBezTo>
                <a:cubicBezTo>
                  <a:pt x="6" y="11"/>
                  <a:pt x="0" y="27"/>
                  <a:pt x="4" y="38"/>
                </a:cubicBezTo>
                <a:cubicBezTo>
                  <a:pt x="9" y="51"/>
                  <a:pt x="29" y="51"/>
                  <a:pt x="40" y="51"/>
                </a:cubicBezTo>
                <a:cubicBezTo>
                  <a:pt x="43" y="51"/>
                  <a:pt x="43" y="47"/>
                  <a:pt x="40"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233">
            <a:extLst>
              <a:ext uri="{FF2B5EF4-FFF2-40B4-BE49-F238E27FC236}">
                <a16:creationId xmlns:a16="http://schemas.microsoft.com/office/drawing/2014/main" id="{16913E6C-6C37-4646-A975-77C8BD8C522F}"/>
              </a:ext>
            </a:extLst>
          </p:cNvPr>
          <p:cNvSpPr>
            <a:spLocks/>
          </p:cNvSpPr>
          <p:nvPr/>
        </p:nvSpPr>
        <p:spPr bwMode="auto">
          <a:xfrm>
            <a:off x="8229950" y="4853701"/>
            <a:ext cx="96433" cy="48859"/>
          </a:xfrm>
          <a:custGeom>
            <a:avLst/>
            <a:gdLst>
              <a:gd name="T0" fmla="*/ 0 w 32"/>
              <a:gd name="T1" fmla="*/ 16 h 16"/>
              <a:gd name="T2" fmla="*/ 32 w 32"/>
              <a:gd name="T3" fmla="*/ 0 h 16"/>
              <a:gd name="T4" fmla="*/ 0 w 32"/>
              <a:gd name="T5" fmla="*/ 16 h 16"/>
            </a:gdLst>
            <a:ahLst/>
            <a:cxnLst>
              <a:cxn ang="0">
                <a:pos x="T0" y="T1"/>
              </a:cxn>
              <a:cxn ang="0">
                <a:pos x="T2" y="T3"/>
              </a:cxn>
              <a:cxn ang="0">
                <a:pos x="T4" y="T5"/>
              </a:cxn>
            </a:cxnLst>
            <a:rect l="0" t="0" r="r" b="b"/>
            <a:pathLst>
              <a:path w="32" h="16">
                <a:moveTo>
                  <a:pt x="0" y="16"/>
                </a:moveTo>
                <a:cubicBezTo>
                  <a:pt x="10" y="11"/>
                  <a:pt x="25" y="5"/>
                  <a:pt x="32" y="0"/>
                </a:cubicBezTo>
                <a:lnTo>
                  <a:pt x="0"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234">
            <a:extLst>
              <a:ext uri="{FF2B5EF4-FFF2-40B4-BE49-F238E27FC236}">
                <a16:creationId xmlns:a16="http://schemas.microsoft.com/office/drawing/2014/main" id="{E4647646-FC61-4908-A6B9-A7559015D051}"/>
              </a:ext>
            </a:extLst>
          </p:cNvPr>
          <p:cNvSpPr>
            <a:spLocks/>
          </p:cNvSpPr>
          <p:nvPr/>
        </p:nvSpPr>
        <p:spPr bwMode="auto">
          <a:xfrm>
            <a:off x="8278809" y="4889703"/>
            <a:ext cx="69431" cy="39859"/>
          </a:xfrm>
          <a:custGeom>
            <a:avLst/>
            <a:gdLst>
              <a:gd name="T0" fmla="*/ 23 w 23"/>
              <a:gd name="T1" fmla="*/ 0 h 13"/>
              <a:gd name="T2" fmla="*/ 0 w 23"/>
              <a:gd name="T3" fmla="*/ 13 h 13"/>
              <a:gd name="T4" fmla="*/ 23 w 23"/>
              <a:gd name="T5" fmla="*/ 0 h 13"/>
            </a:gdLst>
            <a:ahLst/>
            <a:cxnLst>
              <a:cxn ang="0">
                <a:pos x="T0" y="T1"/>
              </a:cxn>
              <a:cxn ang="0">
                <a:pos x="T2" y="T3"/>
              </a:cxn>
              <a:cxn ang="0">
                <a:pos x="T4" y="T5"/>
              </a:cxn>
            </a:cxnLst>
            <a:rect l="0" t="0" r="r" b="b"/>
            <a:pathLst>
              <a:path w="23" h="13">
                <a:moveTo>
                  <a:pt x="23" y="0"/>
                </a:moveTo>
                <a:cubicBezTo>
                  <a:pt x="0" y="13"/>
                  <a:pt x="0" y="13"/>
                  <a:pt x="0" y="13"/>
                </a:cubicBezTo>
                <a:cubicBezTo>
                  <a:pt x="8" y="9"/>
                  <a:pt x="15" y="5"/>
                  <a:pt x="2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35">
            <a:extLst>
              <a:ext uri="{FF2B5EF4-FFF2-40B4-BE49-F238E27FC236}">
                <a16:creationId xmlns:a16="http://schemas.microsoft.com/office/drawing/2014/main" id="{A6C4C192-9153-4718-BE2A-54D37F0FBD33}"/>
              </a:ext>
            </a:extLst>
          </p:cNvPr>
          <p:cNvSpPr>
            <a:spLocks/>
          </p:cNvSpPr>
          <p:nvPr/>
        </p:nvSpPr>
        <p:spPr bwMode="auto">
          <a:xfrm>
            <a:off x="8517960" y="4987420"/>
            <a:ext cx="48859" cy="18001"/>
          </a:xfrm>
          <a:custGeom>
            <a:avLst/>
            <a:gdLst>
              <a:gd name="T0" fmla="*/ 16 w 16"/>
              <a:gd name="T1" fmla="*/ 0 h 6"/>
              <a:gd name="T2" fmla="*/ 0 w 16"/>
              <a:gd name="T3" fmla="*/ 6 h 6"/>
              <a:gd name="T4" fmla="*/ 16 w 16"/>
              <a:gd name="T5" fmla="*/ 0 h 6"/>
            </a:gdLst>
            <a:ahLst/>
            <a:cxnLst>
              <a:cxn ang="0">
                <a:pos x="T0" y="T1"/>
              </a:cxn>
              <a:cxn ang="0">
                <a:pos x="T2" y="T3"/>
              </a:cxn>
              <a:cxn ang="0">
                <a:pos x="T4" y="T5"/>
              </a:cxn>
            </a:cxnLst>
            <a:rect l="0" t="0" r="r" b="b"/>
            <a:pathLst>
              <a:path w="16" h="6">
                <a:moveTo>
                  <a:pt x="16" y="0"/>
                </a:moveTo>
                <a:cubicBezTo>
                  <a:pt x="0" y="6"/>
                  <a:pt x="0" y="6"/>
                  <a:pt x="0" y="6"/>
                </a:cubicBezTo>
                <a:cubicBezTo>
                  <a:pt x="5" y="5"/>
                  <a:pt x="11" y="2"/>
                  <a:pt x="1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36">
            <a:extLst>
              <a:ext uri="{FF2B5EF4-FFF2-40B4-BE49-F238E27FC236}">
                <a16:creationId xmlns:a16="http://schemas.microsoft.com/office/drawing/2014/main" id="{96D9D1F8-C370-4E44-ACE0-2B4B26BBAF2A}"/>
              </a:ext>
            </a:extLst>
          </p:cNvPr>
          <p:cNvSpPr>
            <a:spLocks/>
          </p:cNvSpPr>
          <p:nvPr/>
        </p:nvSpPr>
        <p:spPr bwMode="auto">
          <a:xfrm>
            <a:off x="8597678" y="4980991"/>
            <a:ext cx="30858" cy="12858"/>
          </a:xfrm>
          <a:custGeom>
            <a:avLst/>
            <a:gdLst>
              <a:gd name="T0" fmla="*/ 0 w 10"/>
              <a:gd name="T1" fmla="*/ 4 h 4"/>
              <a:gd name="T2" fmla="*/ 10 w 10"/>
              <a:gd name="T3" fmla="*/ 0 h 4"/>
              <a:gd name="T4" fmla="*/ 0 w 10"/>
              <a:gd name="T5" fmla="*/ 4 h 4"/>
            </a:gdLst>
            <a:ahLst/>
            <a:cxnLst>
              <a:cxn ang="0">
                <a:pos x="T0" y="T1"/>
              </a:cxn>
              <a:cxn ang="0">
                <a:pos x="T2" y="T3"/>
              </a:cxn>
              <a:cxn ang="0">
                <a:pos x="T4" y="T5"/>
              </a:cxn>
            </a:cxnLst>
            <a:rect l="0" t="0" r="r" b="b"/>
            <a:pathLst>
              <a:path w="10" h="4">
                <a:moveTo>
                  <a:pt x="0" y="4"/>
                </a:moveTo>
                <a:cubicBezTo>
                  <a:pt x="10" y="0"/>
                  <a:pt x="10" y="0"/>
                  <a:pt x="10" y="0"/>
                </a:cubicBezTo>
                <a:cubicBezTo>
                  <a:pt x="7" y="1"/>
                  <a:pt x="4" y="2"/>
                  <a:pt x="0"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237">
            <a:extLst>
              <a:ext uri="{FF2B5EF4-FFF2-40B4-BE49-F238E27FC236}">
                <a16:creationId xmlns:a16="http://schemas.microsoft.com/office/drawing/2014/main" id="{2F5EF8F5-E179-4C8E-AA9F-88783DC31E36}"/>
              </a:ext>
            </a:extLst>
          </p:cNvPr>
          <p:cNvSpPr>
            <a:spLocks/>
          </p:cNvSpPr>
          <p:nvPr/>
        </p:nvSpPr>
        <p:spPr bwMode="auto">
          <a:xfrm>
            <a:off x="8537247" y="4993849"/>
            <a:ext cx="60431" cy="24430"/>
          </a:xfrm>
          <a:custGeom>
            <a:avLst/>
            <a:gdLst>
              <a:gd name="T0" fmla="*/ 20 w 20"/>
              <a:gd name="T1" fmla="*/ 0 h 8"/>
              <a:gd name="T2" fmla="*/ 0 w 20"/>
              <a:gd name="T3" fmla="*/ 8 h 8"/>
              <a:gd name="T4" fmla="*/ 20 w 20"/>
              <a:gd name="T5" fmla="*/ 0 h 8"/>
            </a:gdLst>
            <a:ahLst/>
            <a:cxnLst>
              <a:cxn ang="0">
                <a:pos x="T0" y="T1"/>
              </a:cxn>
              <a:cxn ang="0">
                <a:pos x="T2" y="T3"/>
              </a:cxn>
              <a:cxn ang="0">
                <a:pos x="T4" y="T5"/>
              </a:cxn>
            </a:cxnLst>
            <a:rect l="0" t="0" r="r" b="b"/>
            <a:pathLst>
              <a:path w="20" h="8">
                <a:moveTo>
                  <a:pt x="20" y="0"/>
                </a:moveTo>
                <a:cubicBezTo>
                  <a:pt x="0" y="8"/>
                  <a:pt x="0" y="8"/>
                  <a:pt x="0" y="8"/>
                </a:cubicBezTo>
                <a:cubicBezTo>
                  <a:pt x="7" y="6"/>
                  <a:pt x="14" y="3"/>
                  <a:pt x="2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266">
            <a:extLst>
              <a:ext uri="{FF2B5EF4-FFF2-40B4-BE49-F238E27FC236}">
                <a16:creationId xmlns:a16="http://schemas.microsoft.com/office/drawing/2014/main" id="{BC17E51B-CC94-41AE-B0FC-795B45E7D28A}"/>
              </a:ext>
            </a:extLst>
          </p:cNvPr>
          <p:cNvSpPr>
            <a:spLocks/>
          </p:cNvSpPr>
          <p:nvPr/>
        </p:nvSpPr>
        <p:spPr bwMode="auto">
          <a:xfrm>
            <a:off x="8134803" y="4397255"/>
            <a:ext cx="28287" cy="109290"/>
          </a:xfrm>
          <a:custGeom>
            <a:avLst/>
            <a:gdLst>
              <a:gd name="T0" fmla="*/ 9 w 9"/>
              <a:gd name="T1" fmla="*/ 1 h 36"/>
              <a:gd name="T2" fmla="*/ 8 w 9"/>
              <a:gd name="T3" fmla="*/ 0 h 36"/>
              <a:gd name="T4" fmla="*/ 8 w 9"/>
              <a:gd name="T5" fmla="*/ 1 h 36"/>
              <a:gd name="T6" fmla="*/ 7 w 9"/>
              <a:gd name="T7" fmla="*/ 1 h 36"/>
              <a:gd name="T8" fmla="*/ 7 w 9"/>
              <a:gd name="T9" fmla="*/ 2 h 36"/>
              <a:gd name="T10" fmla="*/ 7 w 9"/>
              <a:gd name="T11" fmla="*/ 2 h 36"/>
              <a:gd name="T12" fmla="*/ 7 w 9"/>
              <a:gd name="T13" fmla="*/ 2 h 36"/>
              <a:gd name="T14" fmla="*/ 3 w 9"/>
              <a:gd name="T15" fmla="*/ 17 h 36"/>
              <a:gd name="T16" fmla="*/ 1 w 9"/>
              <a:gd name="T17" fmla="*/ 26 h 36"/>
              <a:gd name="T18" fmla="*/ 0 w 9"/>
              <a:gd name="T19" fmla="*/ 33 h 36"/>
              <a:gd name="T20" fmla="*/ 0 w 9"/>
              <a:gd name="T21" fmla="*/ 35 h 36"/>
              <a:gd name="T22" fmla="*/ 0 w 9"/>
              <a:gd name="T23" fmla="*/ 36 h 36"/>
              <a:gd name="T24" fmla="*/ 1 w 9"/>
              <a:gd name="T25" fmla="*/ 36 h 36"/>
              <a:gd name="T26" fmla="*/ 3 w 9"/>
              <a:gd name="T27" fmla="*/ 35 h 36"/>
              <a:gd name="T28" fmla="*/ 2 w 9"/>
              <a:gd name="T29" fmla="*/ 34 h 36"/>
              <a:gd name="T30" fmla="*/ 2 w 9"/>
              <a:gd name="T31" fmla="*/ 34 h 36"/>
              <a:gd name="T32" fmla="*/ 1 w 9"/>
              <a:gd name="T33" fmla="*/ 34 h 36"/>
              <a:gd name="T34" fmla="*/ 1 w 9"/>
              <a:gd name="T35" fmla="*/ 33 h 36"/>
              <a:gd name="T36" fmla="*/ 2 w 9"/>
              <a:gd name="T37" fmla="*/ 26 h 36"/>
              <a:gd name="T38" fmla="*/ 8 w 9"/>
              <a:gd name="T39" fmla="*/ 4 h 36"/>
              <a:gd name="T40" fmla="*/ 9 w 9"/>
              <a:gd name="T41" fmla="*/ 4 h 36"/>
              <a:gd name="T42" fmla="*/ 9 w 9"/>
              <a:gd name="T43" fmla="*/ 1 h 36"/>
              <a:gd name="T44" fmla="*/ 9 w 9"/>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6">
                <a:moveTo>
                  <a:pt x="9" y="1"/>
                </a:moveTo>
                <a:cubicBezTo>
                  <a:pt x="9" y="1"/>
                  <a:pt x="9" y="0"/>
                  <a:pt x="8" y="0"/>
                </a:cubicBezTo>
                <a:cubicBezTo>
                  <a:pt x="8" y="0"/>
                  <a:pt x="8" y="1"/>
                  <a:pt x="8" y="1"/>
                </a:cubicBezTo>
                <a:cubicBezTo>
                  <a:pt x="7" y="1"/>
                  <a:pt x="7" y="1"/>
                  <a:pt x="7" y="1"/>
                </a:cubicBezTo>
                <a:cubicBezTo>
                  <a:pt x="7" y="1"/>
                  <a:pt x="7" y="2"/>
                  <a:pt x="7" y="2"/>
                </a:cubicBezTo>
                <a:cubicBezTo>
                  <a:pt x="7" y="2"/>
                  <a:pt x="7" y="2"/>
                  <a:pt x="7" y="2"/>
                </a:cubicBezTo>
                <a:cubicBezTo>
                  <a:pt x="7" y="2"/>
                  <a:pt x="7" y="2"/>
                  <a:pt x="7" y="2"/>
                </a:cubicBezTo>
                <a:cubicBezTo>
                  <a:pt x="6" y="4"/>
                  <a:pt x="4" y="10"/>
                  <a:pt x="3" y="17"/>
                </a:cubicBezTo>
                <a:cubicBezTo>
                  <a:pt x="2" y="20"/>
                  <a:pt x="1" y="23"/>
                  <a:pt x="1" y="26"/>
                </a:cubicBezTo>
                <a:cubicBezTo>
                  <a:pt x="0" y="29"/>
                  <a:pt x="0" y="31"/>
                  <a:pt x="0" y="33"/>
                </a:cubicBezTo>
                <a:cubicBezTo>
                  <a:pt x="0" y="34"/>
                  <a:pt x="0" y="34"/>
                  <a:pt x="0" y="35"/>
                </a:cubicBezTo>
                <a:cubicBezTo>
                  <a:pt x="0" y="35"/>
                  <a:pt x="0" y="35"/>
                  <a:pt x="0" y="36"/>
                </a:cubicBezTo>
                <a:cubicBezTo>
                  <a:pt x="1" y="36"/>
                  <a:pt x="1" y="36"/>
                  <a:pt x="1" y="36"/>
                </a:cubicBezTo>
                <a:cubicBezTo>
                  <a:pt x="2" y="36"/>
                  <a:pt x="2" y="36"/>
                  <a:pt x="3" y="35"/>
                </a:cubicBezTo>
                <a:cubicBezTo>
                  <a:pt x="2" y="34"/>
                  <a:pt x="2" y="34"/>
                  <a:pt x="2" y="34"/>
                </a:cubicBezTo>
                <a:cubicBezTo>
                  <a:pt x="2" y="34"/>
                  <a:pt x="2" y="34"/>
                  <a:pt x="2" y="34"/>
                </a:cubicBezTo>
                <a:cubicBezTo>
                  <a:pt x="1" y="34"/>
                  <a:pt x="1" y="34"/>
                  <a:pt x="1" y="34"/>
                </a:cubicBezTo>
                <a:cubicBezTo>
                  <a:pt x="1" y="34"/>
                  <a:pt x="1" y="33"/>
                  <a:pt x="1" y="33"/>
                </a:cubicBezTo>
                <a:cubicBezTo>
                  <a:pt x="1" y="31"/>
                  <a:pt x="2" y="29"/>
                  <a:pt x="2" y="26"/>
                </a:cubicBezTo>
                <a:cubicBezTo>
                  <a:pt x="4" y="18"/>
                  <a:pt x="7" y="8"/>
                  <a:pt x="8" y="4"/>
                </a:cubicBezTo>
                <a:cubicBezTo>
                  <a:pt x="9" y="4"/>
                  <a:pt x="9" y="4"/>
                  <a:pt x="9" y="4"/>
                </a:cubicBezTo>
                <a:cubicBezTo>
                  <a:pt x="9" y="3"/>
                  <a:pt x="9" y="2"/>
                  <a:pt x="9" y="1"/>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76">
            <a:extLst>
              <a:ext uri="{FF2B5EF4-FFF2-40B4-BE49-F238E27FC236}">
                <a16:creationId xmlns:a16="http://schemas.microsoft.com/office/drawing/2014/main" id="{2E3E2DDA-A8F7-402B-B688-E2EDA676079C}"/>
              </a:ext>
            </a:extLst>
          </p:cNvPr>
          <p:cNvSpPr>
            <a:spLocks/>
          </p:cNvSpPr>
          <p:nvPr/>
        </p:nvSpPr>
        <p:spPr bwMode="auto">
          <a:xfrm>
            <a:off x="8546247" y="4296966"/>
            <a:ext cx="29573" cy="109290"/>
          </a:xfrm>
          <a:custGeom>
            <a:avLst/>
            <a:gdLst>
              <a:gd name="T0" fmla="*/ 9 w 10"/>
              <a:gd name="T1" fmla="*/ 1 h 36"/>
              <a:gd name="T2" fmla="*/ 9 w 10"/>
              <a:gd name="T3" fmla="*/ 0 h 36"/>
              <a:gd name="T4" fmla="*/ 8 w 10"/>
              <a:gd name="T5" fmla="*/ 1 h 36"/>
              <a:gd name="T6" fmla="*/ 8 w 10"/>
              <a:gd name="T7" fmla="*/ 1 h 36"/>
              <a:gd name="T8" fmla="*/ 7 w 10"/>
              <a:gd name="T9" fmla="*/ 2 h 36"/>
              <a:gd name="T10" fmla="*/ 7 w 10"/>
              <a:gd name="T11" fmla="*/ 2 h 36"/>
              <a:gd name="T12" fmla="*/ 7 w 10"/>
              <a:gd name="T13" fmla="*/ 2 h 36"/>
              <a:gd name="T14" fmla="*/ 3 w 10"/>
              <a:gd name="T15" fmla="*/ 17 h 36"/>
              <a:gd name="T16" fmla="*/ 1 w 10"/>
              <a:gd name="T17" fmla="*/ 26 h 36"/>
              <a:gd name="T18" fmla="*/ 0 w 10"/>
              <a:gd name="T19" fmla="*/ 33 h 36"/>
              <a:gd name="T20" fmla="*/ 0 w 10"/>
              <a:gd name="T21" fmla="*/ 35 h 36"/>
              <a:gd name="T22" fmla="*/ 1 w 10"/>
              <a:gd name="T23" fmla="*/ 36 h 36"/>
              <a:gd name="T24" fmla="*/ 2 w 10"/>
              <a:gd name="T25" fmla="*/ 36 h 36"/>
              <a:gd name="T26" fmla="*/ 3 w 10"/>
              <a:gd name="T27" fmla="*/ 36 h 36"/>
              <a:gd name="T28" fmla="*/ 2 w 10"/>
              <a:gd name="T29" fmla="*/ 34 h 36"/>
              <a:gd name="T30" fmla="*/ 2 w 10"/>
              <a:gd name="T31" fmla="*/ 34 h 36"/>
              <a:gd name="T32" fmla="*/ 2 w 10"/>
              <a:gd name="T33" fmla="*/ 34 h 36"/>
              <a:gd name="T34" fmla="*/ 2 w 10"/>
              <a:gd name="T35" fmla="*/ 33 h 36"/>
              <a:gd name="T36" fmla="*/ 3 w 10"/>
              <a:gd name="T37" fmla="*/ 26 h 36"/>
              <a:gd name="T38" fmla="*/ 9 w 10"/>
              <a:gd name="T39" fmla="*/ 4 h 36"/>
              <a:gd name="T40" fmla="*/ 9 w 10"/>
              <a:gd name="T41" fmla="*/ 4 h 36"/>
              <a:gd name="T42" fmla="*/ 10 w 10"/>
              <a:gd name="T43" fmla="*/ 2 h 36"/>
              <a:gd name="T44" fmla="*/ 9 w 10"/>
              <a:gd name="T4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36">
                <a:moveTo>
                  <a:pt x="9" y="1"/>
                </a:moveTo>
                <a:cubicBezTo>
                  <a:pt x="9" y="1"/>
                  <a:pt x="9" y="0"/>
                  <a:pt x="9" y="0"/>
                </a:cubicBezTo>
                <a:cubicBezTo>
                  <a:pt x="8" y="0"/>
                  <a:pt x="8" y="1"/>
                  <a:pt x="8" y="1"/>
                </a:cubicBezTo>
                <a:cubicBezTo>
                  <a:pt x="8" y="1"/>
                  <a:pt x="8" y="1"/>
                  <a:pt x="8" y="1"/>
                </a:cubicBezTo>
                <a:cubicBezTo>
                  <a:pt x="8" y="1"/>
                  <a:pt x="7" y="2"/>
                  <a:pt x="7" y="2"/>
                </a:cubicBezTo>
                <a:cubicBezTo>
                  <a:pt x="7" y="2"/>
                  <a:pt x="7" y="2"/>
                  <a:pt x="7" y="2"/>
                </a:cubicBezTo>
                <a:cubicBezTo>
                  <a:pt x="7" y="2"/>
                  <a:pt x="7" y="2"/>
                  <a:pt x="7" y="2"/>
                </a:cubicBezTo>
                <a:cubicBezTo>
                  <a:pt x="6" y="4"/>
                  <a:pt x="5" y="10"/>
                  <a:pt x="3" y="17"/>
                </a:cubicBezTo>
                <a:cubicBezTo>
                  <a:pt x="2" y="20"/>
                  <a:pt x="1" y="23"/>
                  <a:pt x="1" y="26"/>
                </a:cubicBezTo>
                <a:cubicBezTo>
                  <a:pt x="0" y="29"/>
                  <a:pt x="0" y="31"/>
                  <a:pt x="0" y="33"/>
                </a:cubicBezTo>
                <a:cubicBezTo>
                  <a:pt x="0" y="34"/>
                  <a:pt x="0" y="34"/>
                  <a:pt x="0" y="35"/>
                </a:cubicBezTo>
                <a:cubicBezTo>
                  <a:pt x="0" y="35"/>
                  <a:pt x="0" y="35"/>
                  <a:pt x="1" y="36"/>
                </a:cubicBezTo>
                <a:cubicBezTo>
                  <a:pt x="1" y="36"/>
                  <a:pt x="1" y="36"/>
                  <a:pt x="2" y="36"/>
                </a:cubicBezTo>
                <a:cubicBezTo>
                  <a:pt x="2" y="36"/>
                  <a:pt x="3" y="36"/>
                  <a:pt x="3" y="36"/>
                </a:cubicBezTo>
                <a:cubicBezTo>
                  <a:pt x="2" y="34"/>
                  <a:pt x="2" y="34"/>
                  <a:pt x="2" y="34"/>
                </a:cubicBezTo>
                <a:cubicBezTo>
                  <a:pt x="2" y="34"/>
                  <a:pt x="2" y="34"/>
                  <a:pt x="2" y="34"/>
                </a:cubicBezTo>
                <a:cubicBezTo>
                  <a:pt x="2" y="34"/>
                  <a:pt x="2" y="34"/>
                  <a:pt x="2" y="34"/>
                </a:cubicBezTo>
                <a:cubicBezTo>
                  <a:pt x="2" y="34"/>
                  <a:pt x="2" y="33"/>
                  <a:pt x="2" y="33"/>
                </a:cubicBezTo>
                <a:cubicBezTo>
                  <a:pt x="2" y="32"/>
                  <a:pt x="2" y="29"/>
                  <a:pt x="3" y="26"/>
                </a:cubicBezTo>
                <a:cubicBezTo>
                  <a:pt x="4" y="18"/>
                  <a:pt x="7" y="8"/>
                  <a:pt x="9" y="4"/>
                </a:cubicBezTo>
                <a:cubicBezTo>
                  <a:pt x="9" y="4"/>
                  <a:pt x="9" y="4"/>
                  <a:pt x="9" y="4"/>
                </a:cubicBezTo>
                <a:cubicBezTo>
                  <a:pt x="9" y="3"/>
                  <a:pt x="10" y="2"/>
                  <a:pt x="10" y="2"/>
                </a:cubicBezTo>
                <a:cubicBezTo>
                  <a:pt x="9" y="1"/>
                  <a:pt x="9" y="1"/>
                  <a:pt x="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85">
            <a:extLst>
              <a:ext uri="{FF2B5EF4-FFF2-40B4-BE49-F238E27FC236}">
                <a16:creationId xmlns:a16="http://schemas.microsoft.com/office/drawing/2014/main" id="{1740D5DE-DDD3-40B4-B9E0-4F7F3138D1C2}"/>
              </a:ext>
            </a:extLst>
          </p:cNvPr>
          <p:cNvSpPr>
            <a:spLocks/>
          </p:cNvSpPr>
          <p:nvPr/>
        </p:nvSpPr>
        <p:spPr bwMode="auto">
          <a:xfrm>
            <a:off x="7952225" y="5276717"/>
            <a:ext cx="329155" cy="191579"/>
          </a:xfrm>
          <a:custGeom>
            <a:avLst/>
            <a:gdLst>
              <a:gd name="T0" fmla="*/ 7 w 108"/>
              <a:gd name="T1" fmla="*/ 61 h 63"/>
              <a:gd name="T2" fmla="*/ 51 w 108"/>
              <a:gd name="T3" fmla="*/ 31 h 63"/>
              <a:gd name="T4" fmla="*/ 105 w 108"/>
              <a:gd name="T5" fmla="*/ 6 h 63"/>
              <a:gd name="T6" fmla="*/ 103 w 108"/>
              <a:gd name="T7" fmla="*/ 1 h 63"/>
              <a:gd name="T8" fmla="*/ 3 w 108"/>
              <a:gd name="T9" fmla="*/ 54 h 63"/>
              <a:gd name="T10" fmla="*/ 7 w 108"/>
              <a:gd name="T11" fmla="*/ 61 h 63"/>
            </a:gdLst>
            <a:ahLst/>
            <a:cxnLst>
              <a:cxn ang="0">
                <a:pos x="T0" y="T1"/>
              </a:cxn>
              <a:cxn ang="0">
                <a:pos x="T2" y="T3"/>
              </a:cxn>
              <a:cxn ang="0">
                <a:pos x="T4" y="T5"/>
              </a:cxn>
              <a:cxn ang="0">
                <a:pos x="T6" y="T7"/>
              </a:cxn>
              <a:cxn ang="0">
                <a:pos x="T8" y="T9"/>
              </a:cxn>
              <a:cxn ang="0">
                <a:pos x="T10" y="T11"/>
              </a:cxn>
            </a:cxnLst>
            <a:rect l="0" t="0" r="r" b="b"/>
            <a:pathLst>
              <a:path w="108" h="63">
                <a:moveTo>
                  <a:pt x="7" y="61"/>
                </a:moveTo>
                <a:cubicBezTo>
                  <a:pt x="22" y="51"/>
                  <a:pt x="36" y="40"/>
                  <a:pt x="51" y="31"/>
                </a:cubicBezTo>
                <a:cubicBezTo>
                  <a:pt x="68" y="21"/>
                  <a:pt x="86" y="14"/>
                  <a:pt x="105" y="6"/>
                </a:cubicBezTo>
                <a:cubicBezTo>
                  <a:pt x="108" y="5"/>
                  <a:pt x="106" y="0"/>
                  <a:pt x="103" y="1"/>
                </a:cubicBezTo>
                <a:cubicBezTo>
                  <a:pt x="67" y="10"/>
                  <a:pt x="30" y="29"/>
                  <a:pt x="3" y="54"/>
                </a:cubicBezTo>
                <a:cubicBezTo>
                  <a:pt x="0" y="57"/>
                  <a:pt x="3" y="63"/>
                  <a:pt x="7"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286">
            <a:extLst>
              <a:ext uri="{FF2B5EF4-FFF2-40B4-BE49-F238E27FC236}">
                <a16:creationId xmlns:a16="http://schemas.microsoft.com/office/drawing/2014/main" id="{EB42A81F-BFE6-4CCC-BF0A-5C67B2AF3292}"/>
              </a:ext>
            </a:extLst>
          </p:cNvPr>
          <p:cNvSpPr>
            <a:spLocks noEditPoints="1"/>
          </p:cNvSpPr>
          <p:nvPr/>
        </p:nvSpPr>
        <p:spPr bwMode="auto">
          <a:xfrm>
            <a:off x="7797933" y="5133997"/>
            <a:ext cx="933464" cy="1027325"/>
          </a:xfrm>
          <a:custGeom>
            <a:avLst/>
            <a:gdLst>
              <a:gd name="T0" fmla="*/ 266 w 307"/>
              <a:gd name="T1" fmla="*/ 138 h 338"/>
              <a:gd name="T2" fmla="*/ 159 w 307"/>
              <a:gd name="T3" fmla="*/ 7 h 338"/>
              <a:gd name="T4" fmla="*/ 149 w 307"/>
              <a:gd name="T5" fmla="*/ 17 h 338"/>
              <a:gd name="T6" fmla="*/ 264 w 307"/>
              <a:gd name="T7" fmla="*/ 156 h 338"/>
              <a:gd name="T8" fmla="*/ 251 w 307"/>
              <a:gd name="T9" fmla="*/ 157 h 338"/>
              <a:gd name="T10" fmla="*/ 220 w 307"/>
              <a:gd name="T11" fmla="*/ 192 h 338"/>
              <a:gd name="T12" fmla="*/ 243 w 307"/>
              <a:gd name="T13" fmla="*/ 145 h 338"/>
              <a:gd name="T14" fmla="*/ 229 w 307"/>
              <a:gd name="T15" fmla="*/ 152 h 338"/>
              <a:gd name="T16" fmla="*/ 169 w 307"/>
              <a:gd name="T17" fmla="*/ 218 h 338"/>
              <a:gd name="T18" fmla="*/ 184 w 307"/>
              <a:gd name="T19" fmla="*/ 191 h 338"/>
              <a:gd name="T20" fmla="*/ 165 w 307"/>
              <a:gd name="T21" fmla="*/ 193 h 338"/>
              <a:gd name="T22" fmla="*/ 141 w 307"/>
              <a:gd name="T23" fmla="*/ 227 h 338"/>
              <a:gd name="T24" fmla="*/ 126 w 307"/>
              <a:gd name="T25" fmla="*/ 228 h 338"/>
              <a:gd name="T26" fmla="*/ 143 w 307"/>
              <a:gd name="T27" fmla="*/ 203 h 338"/>
              <a:gd name="T28" fmla="*/ 104 w 307"/>
              <a:gd name="T29" fmla="*/ 229 h 338"/>
              <a:gd name="T30" fmla="*/ 123 w 307"/>
              <a:gd name="T31" fmla="*/ 196 h 338"/>
              <a:gd name="T32" fmla="*/ 89 w 307"/>
              <a:gd name="T33" fmla="*/ 226 h 338"/>
              <a:gd name="T34" fmla="*/ 77 w 307"/>
              <a:gd name="T35" fmla="*/ 217 h 338"/>
              <a:gd name="T36" fmla="*/ 70 w 307"/>
              <a:gd name="T37" fmla="*/ 194 h 338"/>
              <a:gd name="T38" fmla="*/ 59 w 307"/>
              <a:gd name="T39" fmla="*/ 173 h 338"/>
              <a:gd name="T40" fmla="*/ 65 w 307"/>
              <a:gd name="T41" fmla="*/ 110 h 338"/>
              <a:gd name="T42" fmla="*/ 44 w 307"/>
              <a:gd name="T43" fmla="*/ 127 h 338"/>
              <a:gd name="T44" fmla="*/ 46 w 307"/>
              <a:gd name="T45" fmla="*/ 88 h 338"/>
              <a:gd name="T46" fmla="*/ 35 w 307"/>
              <a:gd name="T47" fmla="*/ 143 h 338"/>
              <a:gd name="T48" fmla="*/ 3 w 307"/>
              <a:gd name="T49" fmla="*/ 103 h 338"/>
              <a:gd name="T50" fmla="*/ 113 w 307"/>
              <a:gd name="T51" fmla="*/ 261 h 338"/>
              <a:gd name="T52" fmla="*/ 191 w 307"/>
              <a:gd name="T53" fmla="*/ 224 h 338"/>
              <a:gd name="T54" fmla="*/ 132 w 307"/>
              <a:gd name="T55" fmla="*/ 299 h 338"/>
              <a:gd name="T56" fmla="*/ 230 w 307"/>
              <a:gd name="T57" fmla="*/ 244 h 338"/>
              <a:gd name="T58" fmla="*/ 230 w 307"/>
              <a:gd name="T59" fmla="*/ 243 h 338"/>
              <a:gd name="T60" fmla="*/ 249 w 307"/>
              <a:gd name="T61" fmla="*/ 227 h 338"/>
              <a:gd name="T62" fmla="*/ 271 w 307"/>
              <a:gd name="T63" fmla="*/ 202 h 338"/>
              <a:gd name="T64" fmla="*/ 286 w 307"/>
              <a:gd name="T65" fmla="*/ 180 h 338"/>
              <a:gd name="T66" fmla="*/ 280 w 307"/>
              <a:gd name="T67" fmla="*/ 184 h 338"/>
              <a:gd name="T68" fmla="*/ 279 w 307"/>
              <a:gd name="T69" fmla="*/ 168 h 338"/>
              <a:gd name="T70" fmla="*/ 234 w 307"/>
              <a:gd name="T71" fmla="*/ 250 h 338"/>
              <a:gd name="T72" fmla="*/ 201 w 307"/>
              <a:gd name="T73" fmla="*/ 301 h 338"/>
              <a:gd name="T74" fmla="*/ 253 w 307"/>
              <a:gd name="T75" fmla="*/ 197 h 338"/>
              <a:gd name="T76" fmla="*/ 254 w 307"/>
              <a:gd name="T77" fmla="*/ 197 h 338"/>
              <a:gd name="T78" fmla="*/ 250 w 307"/>
              <a:gd name="T79" fmla="*/ 184 h 338"/>
              <a:gd name="T80" fmla="*/ 242 w 307"/>
              <a:gd name="T81" fmla="*/ 192 h 338"/>
              <a:gd name="T82" fmla="*/ 249 w 307"/>
              <a:gd name="T83" fmla="*/ 196 h 338"/>
              <a:gd name="T84" fmla="*/ 131 w 307"/>
              <a:gd name="T85" fmla="*/ 246 h 338"/>
              <a:gd name="T86" fmla="*/ 85 w 307"/>
              <a:gd name="T87" fmla="*/ 229 h 338"/>
              <a:gd name="T88" fmla="*/ 66 w 307"/>
              <a:gd name="T89" fmla="*/ 200 h 338"/>
              <a:gd name="T90" fmla="*/ 40 w 307"/>
              <a:gd name="T91" fmla="*/ 139 h 338"/>
              <a:gd name="T92" fmla="*/ 46 w 307"/>
              <a:gd name="T93" fmla="*/ 156 h 338"/>
              <a:gd name="T94" fmla="*/ 56 w 307"/>
              <a:gd name="T95" fmla="*/ 181 h 338"/>
              <a:gd name="T96" fmla="*/ 57 w 307"/>
              <a:gd name="T97" fmla="*/ 184 h 338"/>
              <a:gd name="T98" fmla="*/ 65 w 307"/>
              <a:gd name="T99" fmla="*/ 198 h 338"/>
              <a:gd name="T100" fmla="*/ 99 w 307"/>
              <a:gd name="T101" fmla="*/ 227 h 338"/>
              <a:gd name="T102" fmla="*/ 101 w 307"/>
              <a:gd name="T103" fmla="*/ 234 h 338"/>
              <a:gd name="T104" fmla="*/ 118 w 307"/>
              <a:gd name="T105" fmla="*/ 235 h 338"/>
              <a:gd name="T106" fmla="*/ 158 w 307"/>
              <a:gd name="T107" fmla="*/ 230 h 338"/>
              <a:gd name="T108" fmla="*/ 216 w 307"/>
              <a:gd name="T109" fmla="*/ 188 h 338"/>
              <a:gd name="T110" fmla="*/ 238 w 307"/>
              <a:gd name="T111" fmla="*/ 202 h 338"/>
              <a:gd name="T112" fmla="*/ 276 w 307"/>
              <a:gd name="T113" fmla="*/ 191 h 338"/>
              <a:gd name="T114" fmla="*/ 259 w 307"/>
              <a:gd name="T115" fmla="*/ 19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338">
                <a:moveTo>
                  <a:pt x="306" y="183"/>
                </a:moveTo>
                <a:cubicBezTo>
                  <a:pt x="299" y="173"/>
                  <a:pt x="292" y="165"/>
                  <a:pt x="282" y="159"/>
                </a:cubicBezTo>
                <a:cubicBezTo>
                  <a:pt x="282" y="159"/>
                  <a:pt x="282" y="159"/>
                  <a:pt x="281" y="159"/>
                </a:cubicBezTo>
                <a:cubicBezTo>
                  <a:pt x="276" y="152"/>
                  <a:pt x="271" y="145"/>
                  <a:pt x="266" y="138"/>
                </a:cubicBezTo>
                <a:cubicBezTo>
                  <a:pt x="275" y="148"/>
                  <a:pt x="285" y="157"/>
                  <a:pt x="296" y="164"/>
                </a:cubicBezTo>
                <a:cubicBezTo>
                  <a:pt x="299" y="161"/>
                  <a:pt x="299" y="161"/>
                  <a:pt x="299" y="161"/>
                </a:cubicBezTo>
                <a:cubicBezTo>
                  <a:pt x="271" y="142"/>
                  <a:pt x="249" y="115"/>
                  <a:pt x="228" y="87"/>
                </a:cubicBezTo>
                <a:cubicBezTo>
                  <a:pt x="207" y="58"/>
                  <a:pt x="186" y="29"/>
                  <a:pt x="159" y="7"/>
                </a:cubicBezTo>
                <a:cubicBezTo>
                  <a:pt x="158" y="9"/>
                  <a:pt x="158" y="9"/>
                  <a:pt x="158" y="9"/>
                </a:cubicBezTo>
                <a:cubicBezTo>
                  <a:pt x="149" y="2"/>
                  <a:pt x="141" y="0"/>
                  <a:pt x="142" y="12"/>
                </a:cubicBezTo>
                <a:cubicBezTo>
                  <a:pt x="142" y="16"/>
                  <a:pt x="146" y="18"/>
                  <a:pt x="149" y="17"/>
                </a:cubicBezTo>
                <a:cubicBezTo>
                  <a:pt x="149" y="17"/>
                  <a:pt x="149" y="17"/>
                  <a:pt x="149" y="17"/>
                </a:cubicBezTo>
                <a:cubicBezTo>
                  <a:pt x="150" y="18"/>
                  <a:pt x="152" y="19"/>
                  <a:pt x="153" y="21"/>
                </a:cubicBezTo>
                <a:cubicBezTo>
                  <a:pt x="158" y="25"/>
                  <a:pt x="162" y="30"/>
                  <a:pt x="166" y="35"/>
                </a:cubicBezTo>
                <a:cubicBezTo>
                  <a:pt x="175" y="45"/>
                  <a:pt x="183" y="55"/>
                  <a:pt x="192" y="66"/>
                </a:cubicBezTo>
                <a:cubicBezTo>
                  <a:pt x="216" y="96"/>
                  <a:pt x="240" y="126"/>
                  <a:pt x="264" y="156"/>
                </a:cubicBezTo>
                <a:cubicBezTo>
                  <a:pt x="264" y="157"/>
                  <a:pt x="264" y="157"/>
                  <a:pt x="264" y="157"/>
                </a:cubicBezTo>
                <a:cubicBezTo>
                  <a:pt x="261" y="160"/>
                  <a:pt x="258" y="164"/>
                  <a:pt x="256" y="168"/>
                </a:cubicBezTo>
                <a:cubicBezTo>
                  <a:pt x="250" y="171"/>
                  <a:pt x="245" y="174"/>
                  <a:pt x="240" y="177"/>
                </a:cubicBezTo>
                <a:cubicBezTo>
                  <a:pt x="244" y="171"/>
                  <a:pt x="248" y="164"/>
                  <a:pt x="251" y="157"/>
                </a:cubicBezTo>
                <a:cubicBezTo>
                  <a:pt x="247" y="155"/>
                  <a:pt x="247" y="155"/>
                  <a:pt x="247" y="155"/>
                </a:cubicBezTo>
                <a:cubicBezTo>
                  <a:pt x="242" y="163"/>
                  <a:pt x="237" y="172"/>
                  <a:pt x="232" y="181"/>
                </a:cubicBezTo>
                <a:cubicBezTo>
                  <a:pt x="231" y="182"/>
                  <a:pt x="229" y="184"/>
                  <a:pt x="228" y="186"/>
                </a:cubicBezTo>
                <a:cubicBezTo>
                  <a:pt x="225" y="188"/>
                  <a:pt x="222" y="190"/>
                  <a:pt x="220" y="192"/>
                </a:cubicBezTo>
                <a:cubicBezTo>
                  <a:pt x="221" y="188"/>
                  <a:pt x="222" y="185"/>
                  <a:pt x="223" y="181"/>
                </a:cubicBezTo>
                <a:cubicBezTo>
                  <a:pt x="224" y="181"/>
                  <a:pt x="225" y="180"/>
                  <a:pt x="226" y="179"/>
                </a:cubicBezTo>
                <a:cubicBezTo>
                  <a:pt x="234" y="169"/>
                  <a:pt x="242" y="157"/>
                  <a:pt x="246" y="147"/>
                </a:cubicBezTo>
                <a:cubicBezTo>
                  <a:pt x="243" y="145"/>
                  <a:pt x="243" y="145"/>
                  <a:pt x="243" y="145"/>
                </a:cubicBezTo>
                <a:cubicBezTo>
                  <a:pt x="235" y="151"/>
                  <a:pt x="229" y="161"/>
                  <a:pt x="223" y="172"/>
                </a:cubicBezTo>
                <a:cubicBezTo>
                  <a:pt x="222" y="174"/>
                  <a:pt x="221" y="177"/>
                  <a:pt x="220" y="179"/>
                </a:cubicBezTo>
                <a:cubicBezTo>
                  <a:pt x="214" y="186"/>
                  <a:pt x="207" y="191"/>
                  <a:pt x="200" y="193"/>
                </a:cubicBezTo>
                <a:cubicBezTo>
                  <a:pt x="209" y="179"/>
                  <a:pt x="220" y="167"/>
                  <a:pt x="229" y="152"/>
                </a:cubicBezTo>
                <a:cubicBezTo>
                  <a:pt x="225" y="150"/>
                  <a:pt x="225" y="150"/>
                  <a:pt x="225" y="150"/>
                </a:cubicBezTo>
                <a:cubicBezTo>
                  <a:pt x="215" y="161"/>
                  <a:pt x="205" y="177"/>
                  <a:pt x="195" y="191"/>
                </a:cubicBezTo>
                <a:cubicBezTo>
                  <a:pt x="186" y="203"/>
                  <a:pt x="178" y="213"/>
                  <a:pt x="168" y="220"/>
                </a:cubicBezTo>
                <a:cubicBezTo>
                  <a:pt x="168" y="219"/>
                  <a:pt x="169" y="219"/>
                  <a:pt x="169" y="218"/>
                </a:cubicBezTo>
                <a:cubicBezTo>
                  <a:pt x="176" y="210"/>
                  <a:pt x="182" y="201"/>
                  <a:pt x="187" y="193"/>
                </a:cubicBezTo>
                <a:cubicBezTo>
                  <a:pt x="193" y="185"/>
                  <a:pt x="198" y="178"/>
                  <a:pt x="202" y="169"/>
                </a:cubicBezTo>
                <a:cubicBezTo>
                  <a:pt x="198" y="167"/>
                  <a:pt x="198" y="167"/>
                  <a:pt x="198" y="167"/>
                </a:cubicBezTo>
                <a:cubicBezTo>
                  <a:pt x="194" y="175"/>
                  <a:pt x="189" y="183"/>
                  <a:pt x="184" y="191"/>
                </a:cubicBezTo>
                <a:cubicBezTo>
                  <a:pt x="178" y="199"/>
                  <a:pt x="172" y="207"/>
                  <a:pt x="166" y="215"/>
                </a:cubicBezTo>
                <a:cubicBezTo>
                  <a:pt x="159" y="224"/>
                  <a:pt x="151" y="232"/>
                  <a:pt x="143" y="238"/>
                </a:cubicBezTo>
                <a:cubicBezTo>
                  <a:pt x="148" y="223"/>
                  <a:pt x="158" y="209"/>
                  <a:pt x="168" y="196"/>
                </a:cubicBezTo>
                <a:cubicBezTo>
                  <a:pt x="165" y="193"/>
                  <a:pt x="165" y="193"/>
                  <a:pt x="165" y="193"/>
                </a:cubicBezTo>
                <a:cubicBezTo>
                  <a:pt x="165" y="193"/>
                  <a:pt x="165" y="193"/>
                  <a:pt x="165" y="193"/>
                </a:cubicBezTo>
                <a:cubicBezTo>
                  <a:pt x="165" y="193"/>
                  <a:pt x="165" y="193"/>
                  <a:pt x="165" y="193"/>
                </a:cubicBezTo>
                <a:cubicBezTo>
                  <a:pt x="165" y="193"/>
                  <a:pt x="165" y="193"/>
                  <a:pt x="165" y="193"/>
                </a:cubicBezTo>
                <a:cubicBezTo>
                  <a:pt x="156" y="204"/>
                  <a:pt x="149" y="216"/>
                  <a:pt x="141" y="227"/>
                </a:cubicBezTo>
                <a:cubicBezTo>
                  <a:pt x="135" y="235"/>
                  <a:pt x="130" y="242"/>
                  <a:pt x="123" y="249"/>
                </a:cubicBezTo>
                <a:cubicBezTo>
                  <a:pt x="121" y="249"/>
                  <a:pt x="120" y="249"/>
                  <a:pt x="119" y="250"/>
                </a:cubicBezTo>
                <a:cubicBezTo>
                  <a:pt x="118" y="250"/>
                  <a:pt x="118" y="250"/>
                  <a:pt x="117" y="250"/>
                </a:cubicBezTo>
                <a:cubicBezTo>
                  <a:pt x="118" y="243"/>
                  <a:pt x="122" y="236"/>
                  <a:pt x="126" y="228"/>
                </a:cubicBezTo>
                <a:cubicBezTo>
                  <a:pt x="127" y="228"/>
                  <a:pt x="128" y="227"/>
                  <a:pt x="128" y="226"/>
                </a:cubicBezTo>
                <a:cubicBezTo>
                  <a:pt x="128" y="226"/>
                  <a:pt x="128" y="226"/>
                  <a:pt x="128" y="226"/>
                </a:cubicBezTo>
                <a:cubicBezTo>
                  <a:pt x="135" y="219"/>
                  <a:pt x="140" y="211"/>
                  <a:pt x="146" y="205"/>
                </a:cubicBezTo>
                <a:cubicBezTo>
                  <a:pt x="143" y="203"/>
                  <a:pt x="143" y="203"/>
                  <a:pt x="143" y="203"/>
                </a:cubicBezTo>
                <a:cubicBezTo>
                  <a:pt x="137" y="208"/>
                  <a:pt x="131" y="215"/>
                  <a:pt x="125" y="223"/>
                </a:cubicBezTo>
                <a:cubicBezTo>
                  <a:pt x="120" y="229"/>
                  <a:pt x="114" y="234"/>
                  <a:pt x="107" y="236"/>
                </a:cubicBezTo>
                <a:cubicBezTo>
                  <a:pt x="106" y="229"/>
                  <a:pt x="106" y="229"/>
                  <a:pt x="106" y="229"/>
                </a:cubicBezTo>
                <a:cubicBezTo>
                  <a:pt x="104" y="229"/>
                  <a:pt x="104" y="229"/>
                  <a:pt x="104" y="229"/>
                </a:cubicBezTo>
                <a:cubicBezTo>
                  <a:pt x="103" y="229"/>
                  <a:pt x="103" y="229"/>
                  <a:pt x="103" y="229"/>
                </a:cubicBezTo>
                <a:cubicBezTo>
                  <a:pt x="103" y="229"/>
                  <a:pt x="103" y="229"/>
                  <a:pt x="103" y="229"/>
                </a:cubicBezTo>
                <a:cubicBezTo>
                  <a:pt x="104" y="226"/>
                  <a:pt x="105" y="223"/>
                  <a:pt x="107" y="221"/>
                </a:cubicBezTo>
                <a:cubicBezTo>
                  <a:pt x="114" y="214"/>
                  <a:pt x="119" y="204"/>
                  <a:pt x="123" y="196"/>
                </a:cubicBezTo>
                <a:cubicBezTo>
                  <a:pt x="120" y="194"/>
                  <a:pt x="120" y="194"/>
                  <a:pt x="120" y="194"/>
                </a:cubicBezTo>
                <a:cubicBezTo>
                  <a:pt x="114" y="202"/>
                  <a:pt x="108" y="210"/>
                  <a:pt x="103" y="218"/>
                </a:cubicBezTo>
                <a:cubicBezTo>
                  <a:pt x="101" y="220"/>
                  <a:pt x="99" y="222"/>
                  <a:pt x="97" y="223"/>
                </a:cubicBezTo>
                <a:cubicBezTo>
                  <a:pt x="95" y="225"/>
                  <a:pt x="92" y="226"/>
                  <a:pt x="89" y="226"/>
                </a:cubicBezTo>
                <a:cubicBezTo>
                  <a:pt x="90" y="221"/>
                  <a:pt x="92" y="217"/>
                  <a:pt x="94" y="212"/>
                </a:cubicBezTo>
                <a:cubicBezTo>
                  <a:pt x="97" y="207"/>
                  <a:pt x="100" y="202"/>
                  <a:pt x="104" y="196"/>
                </a:cubicBezTo>
                <a:cubicBezTo>
                  <a:pt x="100" y="194"/>
                  <a:pt x="100" y="194"/>
                  <a:pt x="100" y="194"/>
                </a:cubicBezTo>
                <a:cubicBezTo>
                  <a:pt x="92" y="201"/>
                  <a:pt x="85" y="211"/>
                  <a:pt x="77" y="217"/>
                </a:cubicBezTo>
                <a:cubicBezTo>
                  <a:pt x="77" y="216"/>
                  <a:pt x="77" y="215"/>
                  <a:pt x="77" y="214"/>
                </a:cubicBezTo>
                <a:cubicBezTo>
                  <a:pt x="77" y="203"/>
                  <a:pt x="83" y="191"/>
                  <a:pt x="90" y="182"/>
                </a:cubicBezTo>
                <a:cubicBezTo>
                  <a:pt x="87" y="179"/>
                  <a:pt x="87" y="179"/>
                  <a:pt x="87" y="179"/>
                </a:cubicBezTo>
                <a:cubicBezTo>
                  <a:pt x="82" y="185"/>
                  <a:pt x="77" y="190"/>
                  <a:pt x="70" y="194"/>
                </a:cubicBezTo>
                <a:cubicBezTo>
                  <a:pt x="73" y="183"/>
                  <a:pt x="77" y="171"/>
                  <a:pt x="79" y="159"/>
                </a:cubicBezTo>
                <a:cubicBezTo>
                  <a:pt x="75" y="158"/>
                  <a:pt x="75" y="158"/>
                  <a:pt x="75" y="158"/>
                </a:cubicBezTo>
                <a:cubicBezTo>
                  <a:pt x="72" y="166"/>
                  <a:pt x="67" y="173"/>
                  <a:pt x="60" y="178"/>
                </a:cubicBezTo>
                <a:cubicBezTo>
                  <a:pt x="59" y="176"/>
                  <a:pt x="59" y="174"/>
                  <a:pt x="59" y="173"/>
                </a:cubicBezTo>
                <a:cubicBezTo>
                  <a:pt x="59" y="158"/>
                  <a:pt x="67" y="140"/>
                  <a:pt x="74" y="129"/>
                </a:cubicBezTo>
                <a:cubicBezTo>
                  <a:pt x="71" y="127"/>
                  <a:pt x="71" y="127"/>
                  <a:pt x="71" y="127"/>
                </a:cubicBezTo>
                <a:cubicBezTo>
                  <a:pt x="65" y="134"/>
                  <a:pt x="59" y="141"/>
                  <a:pt x="52" y="147"/>
                </a:cubicBezTo>
                <a:cubicBezTo>
                  <a:pt x="55" y="135"/>
                  <a:pt x="61" y="123"/>
                  <a:pt x="65" y="110"/>
                </a:cubicBezTo>
                <a:cubicBezTo>
                  <a:pt x="66" y="106"/>
                  <a:pt x="66" y="106"/>
                  <a:pt x="66" y="106"/>
                </a:cubicBezTo>
                <a:cubicBezTo>
                  <a:pt x="62" y="108"/>
                  <a:pt x="62" y="108"/>
                  <a:pt x="62" y="108"/>
                </a:cubicBezTo>
                <a:cubicBezTo>
                  <a:pt x="56" y="111"/>
                  <a:pt x="51" y="116"/>
                  <a:pt x="48" y="121"/>
                </a:cubicBezTo>
                <a:cubicBezTo>
                  <a:pt x="46" y="123"/>
                  <a:pt x="45" y="125"/>
                  <a:pt x="44" y="127"/>
                </a:cubicBezTo>
                <a:cubicBezTo>
                  <a:pt x="45" y="124"/>
                  <a:pt x="46" y="121"/>
                  <a:pt x="47" y="118"/>
                </a:cubicBezTo>
                <a:cubicBezTo>
                  <a:pt x="49" y="111"/>
                  <a:pt x="52" y="103"/>
                  <a:pt x="52" y="96"/>
                </a:cubicBezTo>
                <a:cubicBezTo>
                  <a:pt x="52" y="93"/>
                  <a:pt x="51" y="90"/>
                  <a:pt x="50" y="86"/>
                </a:cubicBezTo>
                <a:cubicBezTo>
                  <a:pt x="46" y="88"/>
                  <a:pt x="46" y="88"/>
                  <a:pt x="46" y="88"/>
                </a:cubicBezTo>
                <a:cubicBezTo>
                  <a:pt x="47" y="91"/>
                  <a:pt x="48" y="93"/>
                  <a:pt x="48" y="96"/>
                </a:cubicBezTo>
                <a:cubicBezTo>
                  <a:pt x="48" y="102"/>
                  <a:pt x="45" y="109"/>
                  <a:pt x="43" y="116"/>
                </a:cubicBezTo>
                <a:cubicBezTo>
                  <a:pt x="40" y="124"/>
                  <a:pt x="38" y="131"/>
                  <a:pt x="36" y="137"/>
                </a:cubicBezTo>
                <a:cubicBezTo>
                  <a:pt x="35" y="143"/>
                  <a:pt x="35" y="143"/>
                  <a:pt x="35" y="143"/>
                </a:cubicBezTo>
                <a:cubicBezTo>
                  <a:pt x="28" y="131"/>
                  <a:pt x="21" y="119"/>
                  <a:pt x="13" y="108"/>
                </a:cubicBezTo>
                <a:cubicBezTo>
                  <a:pt x="53" y="77"/>
                  <a:pt x="96" y="48"/>
                  <a:pt x="135" y="16"/>
                </a:cubicBezTo>
                <a:cubicBezTo>
                  <a:pt x="139" y="12"/>
                  <a:pt x="134" y="7"/>
                  <a:pt x="130" y="10"/>
                </a:cubicBezTo>
                <a:cubicBezTo>
                  <a:pt x="88" y="41"/>
                  <a:pt x="44" y="71"/>
                  <a:pt x="3" y="103"/>
                </a:cubicBezTo>
                <a:cubicBezTo>
                  <a:pt x="0" y="105"/>
                  <a:pt x="0" y="108"/>
                  <a:pt x="2" y="110"/>
                </a:cubicBezTo>
                <a:cubicBezTo>
                  <a:pt x="24" y="139"/>
                  <a:pt x="38" y="174"/>
                  <a:pt x="57" y="206"/>
                </a:cubicBezTo>
                <a:cubicBezTo>
                  <a:pt x="70" y="226"/>
                  <a:pt x="87" y="257"/>
                  <a:pt x="113" y="261"/>
                </a:cubicBezTo>
                <a:cubicBezTo>
                  <a:pt x="113" y="261"/>
                  <a:pt x="113" y="261"/>
                  <a:pt x="113" y="261"/>
                </a:cubicBezTo>
                <a:cubicBezTo>
                  <a:pt x="113" y="261"/>
                  <a:pt x="113" y="261"/>
                  <a:pt x="113" y="261"/>
                </a:cubicBezTo>
                <a:cubicBezTo>
                  <a:pt x="113" y="261"/>
                  <a:pt x="113" y="261"/>
                  <a:pt x="113" y="261"/>
                </a:cubicBezTo>
                <a:cubicBezTo>
                  <a:pt x="123" y="263"/>
                  <a:pt x="134" y="257"/>
                  <a:pt x="142" y="253"/>
                </a:cubicBezTo>
                <a:cubicBezTo>
                  <a:pt x="159" y="245"/>
                  <a:pt x="175" y="235"/>
                  <a:pt x="191" y="224"/>
                </a:cubicBezTo>
                <a:cubicBezTo>
                  <a:pt x="206" y="214"/>
                  <a:pt x="222" y="203"/>
                  <a:pt x="238" y="192"/>
                </a:cubicBezTo>
                <a:cubicBezTo>
                  <a:pt x="235" y="200"/>
                  <a:pt x="231" y="207"/>
                  <a:pt x="229" y="215"/>
                </a:cubicBezTo>
                <a:cubicBezTo>
                  <a:pt x="196" y="242"/>
                  <a:pt x="168" y="275"/>
                  <a:pt x="130" y="294"/>
                </a:cubicBezTo>
                <a:cubicBezTo>
                  <a:pt x="127" y="296"/>
                  <a:pt x="129" y="301"/>
                  <a:pt x="132" y="299"/>
                </a:cubicBezTo>
                <a:cubicBezTo>
                  <a:pt x="168" y="281"/>
                  <a:pt x="196" y="253"/>
                  <a:pt x="226" y="227"/>
                </a:cubicBezTo>
                <a:cubicBezTo>
                  <a:pt x="225" y="230"/>
                  <a:pt x="225" y="233"/>
                  <a:pt x="225" y="235"/>
                </a:cubicBezTo>
                <a:cubicBezTo>
                  <a:pt x="225" y="239"/>
                  <a:pt x="225" y="242"/>
                  <a:pt x="226" y="245"/>
                </a:cubicBezTo>
                <a:cubicBezTo>
                  <a:pt x="230" y="244"/>
                  <a:pt x="230" y="244"/>
                  <a:pt x="230" y="244"/>
                </a:cubicBezTo>
                <a:cubicBezTo>
                  <a:pt x="230" y="242"/>
                  <a:pt x="229" y="239"/>
                  <a:pt x="229" y="235"/>
                </a:cubicBezTo>
                <a:cubicBezTo>
                  <a:pt x="229" y="231"/>
                  <a:pt x="230" y="227"/>
                  <a:pt x="231" y="223"/>
                </a:cubicBezTo>
                <a:cubicBezTo>
                  <a:pt x="232" y="222"/>
                  <a:pt x="233" y="221"/>
                  <a:pt x="234" y="221"/>
                </a:cubicBezTo>
                <a:cubicBezTo>
                  <a:pt x="232" y="228"/>
                  <a:pt x="230" y="235"/>
                  <a:pt x="230" y="243"/>
                </a:cubicBezTo>
                <a:cubicBezTo>
                  <a:pt x="234" y="243"/>
                  <a:pt x="234" y="243"/>
                  <a:pt x="234" y="243"/>
                </a:cubicBezTo>
                <a:cubicBezTo>
                  <a:pt x="237" y="235"/>
                  <a:pt x="240" y="225"/>
                  <a:pt x="241" y="215"/>
                </a:cubicBezTo>
                <a:cubicBezTo>
                  <a:pt x="244" y="213"/>
                  <a:pt x="247" y="211"/>
                  <a:pt x="249" y="209"/>
                </a:cubicBezTo>
                <a:cubicBezTo>
                  <a:pt x="249" y="215"/>
                  <a:pt x="249" y="221"/>
                  <a:pt x="249" y="227"/>
                </a:cubicBezTo>
                <a:cubicBezTo>
                  <a:pt x="253" y="227"/>
                  <a:pt x="253" y="227"/>
                  <a:pt x="253" y="227"/>
                </a:cubicBezTo>
                <a:cubicBezTo>
                  <a:pt x="253" y="219"/>
                  <a:pt x="255" y="211"/>
                  <a:pt x="256" y="204"/>
                </a:cubicBezTo>
                <a:cubicBezTo>
                  <a:pt x="260" y="201"/>
                  <a:pt x="265" y="198"/>
                  <a:pt x="269" y="196"/>
                </a:cubicBezTo>
                <a:cubicBezTo>
                  <a:pt x="270" y="198"/>
                  <a:pt x="271" y="200"/>
                  <a:pt x="271" y="202"/>
                </a:cubicBezTo>
                <a:cubicBezTo>
                  <a:pt x="273" y="206"/>
                  <a:pt x="273" y="206"/>
                  <a:pt x="273" y="206"/>
                </a:cubicBezTo>
                <a:cubicBezTo>
                  <a:pt x="275" y="203"/>
                  <a:pt x="275" y="203"/>
                  <a:pt x="275" y="203"/>
                </a:cubicBezTo>
                <a:cubicBezTo>
                  <a:pt x="278" y="199"/>
                  <a:pt x="280" y="193"/>
                  <a:pt x="283" y="187"/>
                </a:cubicBezTo>
                <a:cubicBezTo>
                  <a:pt x="284" y="185"/>
                  <a:pt x="285" y="182"/>
                  <a:pt x="286" y="180"/>
                </a:cubicBezTo>
                <a:cubicBezTo>
                  <a:pt x="287" y="178"/>
                  <a:pt x="288" y="176"/>
                  <a:pt x="288" y="175"/>
                </a:cubicBezTo>
                <a:cubicBezTo>
                  <a:pt x="285" y="173"/>
                  <a:pt x="285" y="173"/>
                  <a:pt x="285" y="173"/>
                </a:cubicBezTo>
                <a:cubicBezTo>
                  <a:pt x="284" y="174"/>
                  <a:pt x="283" y="176"/>
                  <a:pt x="282" y="178"/>
                </a:cubicBezTo>
                <a:cubicBezTo>
                  <a:pt x="281" y="180"/>
                  <a:pt x="281" y="182"/>
                  <a:pt x="280" y="184"/>
                </a:cubicBezTo>
                <a:cubicBezTo>
                  <a:pt x="279" y="184"/>
                  <a:pt x="278" y="183"/>
                  <a:pt x="277" y="184"/>
                </a:cubicBezTo>
                <a:cubicBezTo>
                  <a:pt x="275" y="185"/>
                  <a:pt x="273" y="186"/>
                  <a:pt x="271" y="187"/>
                </a:cubicBezTo>
                <a:cubicBezTo>
                  <a:pt x="270" y="183"/>
                  <a:pt x="269" y="178"/>
                  <a:pt x="268" y="174"/>
                </a:cubicBezTo>
                <a:cubicBezTo>
                  <a:pt x="272" y="172"/>
                  <a:pt x="276" y="170"/>
                  <a:pt x="279" y="168"/>
                </a:cubicBezTo>
                <a:cubicBezTo>
                  <a:pt x="280" y="168"/>
                  <a:pt x="280" y="168"/>
                  <a:pt x="281" y="168"/>
                </a:cubicBezTo>
                <a:cubicBezTo>
                  <a:pt x="287" y="173"/>
                  <a:pt x="298" y="182"/>
                  <a:pt x="293" y="186"/>
                </a:cubicBezTo>
                <a:cubicBezTo>
                  <a:pt x="286" y="192"/>
                  <a:pt x="279" y="199"/>
                  <a:pt x="273" y="206"/>
                </a:cubicBezTo>
                <a:cubicBezTo>
                  <a:pt x="260" y="220"/>
                  <a:pt x="247" y="235"/>
                  <a:pt x="234" y="250"/>
                </a:cubicBezTo>
                <a:cubicBezTo>
                  <a:pt x="221" y="265"/>
                  <a:pt x="208" y="278"/>
                  <a:pt x="193" y="291"/>
                </a:cubicBezTo>
                <a:cubicBezTo>
                  <a:pt x="181" y="302"/>
                  <a:pt x="169" y="313"/>
                  <a:pt x="164" y="328"/>
                </a:cubicBezTo>
                <a:cubicBezTo>
                  <a:pt x="162" y="333"/>
                  <a:pt x="168" y="338"/>
                  <a:pt x="171" y="334"/>
                </a:cubicBezTo>
                <a:cubicBezTo>
                  <a:pt x="181" y="323"/>
                  <a:pt x="190" y="311"/>
                  <a:pt x="201" y="301"/>
                </a:cubicBezTo>
                <a:cubicBezTo>
                  <a:pt x="211" y="291"/>
                  <a:pt x="221" y="283"/>
                  <a:pt x="230" y="273"/>
                </a:cubicBezTo>
                <a:cubicBezTo>
                  <a:pt x="254" y="244"/>
                  <a:pt x="278" y="215"/>
                  <a:pt x="305" y="189"/>
                </a:cubicBezTo>
                <a:cubicBezTo>
                  <a:pt x="306" y="187"/>
                  <a:pt x="307" y="185"/>
                  <a:pt x="306" y="183"/>
                </a:cubicBezTo>
                <a:close/>
                <a:moveTo>
                  <a:pt x="253" y="197"/>
                </a:moveTo>
                <a:cubicBezTo>
                  <a:pt x="253" y="194"/>
                  <a:pt x="253" y="191"/>
                  <a:pt x="252" y="188"/>
                </a:cubicBezTo>
                <a:cubicBezTo>
                  <a:pt x="251" y="184"/>
                  <a:pt x="251" y="184"/>
                  <a:pt x="251" y="184"/>
                </a:cubicBezTo>
                <a:cubicBezTo>
                  <a:pt x="254" y="182"/>
                  <a:pt x="257" y="180"/>
                  <a:pt x="260" y="178"/>
                </a:cubicBezTo>
                <a:cubicBezTo>
                  <a:pt x="257" y="184"/>
                  <a:pt x="255" y="191"/>
                  <a:pt x="254" y="197"/>
                </a:cubicBezTo>
                <a:cubicBezTo>
                  <a:pt x="253" y="197"/>
                  <a:pt x="253" y="197"/>
                  <a:pt x="253" y="197"/>
                </a:cubicBezTo>
                <a:close/>
                <a:moveTo>
                  <a:pt x="242" y="192"/>
                </a:moveTo>
                <a:cubicBezTo>
                  <a:pt x="240" y="191"/>
                  <a:pt x="240" y="191"/>
                  <a:pt x="240" y="191"/>
                </a:cubicBezTo>
                <a:cubicBezTo>
                  <a:pt x="243" y="189"/>
                  <a:pt x="247" y="186"/>
                  <a:pt x="250" y="184"/>
                </a:cubicBezTo>
                <a:cubicBezTo>
                  <a:pt x="248" y="188"/>
                  <a:pt x="248" y="188"/>
                  <a:pt x="248" y="188"/>
                </a:cubicBezTo>
                <a:cubicBezTo>
                  <a:pt x="246" y="191"/>
                  <a:pt x="244" y="195"/>
                  <a:pt x="242" y="199"/>
                </a:cubicBezTo>
                <a:cubicBezTo>
                  <a:pt x="242" y="198"/>
                  <a:pt x="243" y="198"/>
                  <a:pt x="243" y="197"/>
                </a:cubicBezTo>
                <a:cubicBezTo>
                  <a:pt x="243" y="195"/>
                  <a:pt x="242" y="193"/>
                  <a:pt x="242" y="192"/>
                </a:cubicBezTo>
                <a:close/>
                <a:moveTo>
                  <a:pt x="249" y="196"/>
                </a:moveTo>
                <a:cubicBezTo>
                  <a:pt x="249" y="197"/>
                  <a:pt x="249" y="198"/>
                  <a:pt x="249" y="200"/>
                </a:cubicBezTo>
                <a:cubicBezTo>
                  <a:pt x="248" y="201"/>
                  <a:pt x="247" y="202"/>
                  <a:pt x="245" y="202"/>
                </a:cubicBezTo>
                <a:cubicBezTo>
                  <a:pt x="247" y="200"/>
                  <a:pt x="248" y="198"/>
                  <a:pt x="249" y="196"/>
                </a:cubicBezTo>
                <a:close/>
                <a:moveTo>
                  <a:pt x="139" y="237"/>
                </a:moveTo>
                <a:cubicBezTo>
                  <a:pt x="138" y="239"/>
                  <a:pt x="137" y="241"/>
                  <a:pt x="137" y="243"/>
                </a:cubicBezTo>
                <a:cubicBezTo>
                  <a:pt x="136" y="244"/>
                  <a:pt x="136" y="244"/>
                  <a:pt x="136" y="244"/>
                </a:cubicBezTo>
                <a:cubicBezTo>
                  <a:pt x="135" y="245"/>
                  <a:pt x="133" y="245"/>
                  <a:pt x="131" y="246"/>
                </a:cubicBezTo>
                <a:cubicBezTo>
                  <a:pt x="134" y="243"/>
                  <a:pt x="136" y="240"/>
                  <a:pt x="139" y="237"/>
                </a:cubicBezTo>
                <a:close/>
                <a:moveTo>
                  <a:pt x="90" y="210"/>
                </a:moveTo>
                <a:cubicBezTo>
                  <a:pt x="88" y="216"/>
                  <a:pt x="85" y="222"/>
                  <a:pt x="85" y="228"/>
                </a:cubicBezTo>
                <a:cubicBezTo>
                  <a:pt x="85" y="229"/>
                  <a:pt x="85" y="229"/>
                  <a:pt x="85" y="229"/>
                </a:cubicBezTo>
                <a:cubicBezTo>
                  <a:pt x="83" y="226"/>
                  <a:pt x="81" y="224"/>
                  <a:pt x="79" y="221"/>
                </a:cubicBezTo>
                <a:cubicBezTo>
                  <a:pt x="83" y="218"/>
                  <a:pt x="87" y="214"/>
                  <a:pt x="90" y="210"/>
                </a:cubicBezTo>
                <a:close/>
                <a:moveTo>
                  <a:pt x="73" y="211"/>
                </a:moveTo>
                <a:cubicBezTo>
                  <a:pt x="70" y="207"/>
                  <a:pt x="68" y="204"/>
                  <a:pt x="66" y="200"/>
                </a:cubicBezTo>
                <a:cubicBezTo>
                  <a:pt x="68" y="199"/>
                  <a:pt x="68" y="199"/>
                  <a:pt x="68" y="199"/>
                </a:cubicBezTo>
                <a:cubicBezTo>
                  <a:pt x="71" y="198"/>
                  <a:pt x="75" y="196"/>
                  <a:pt x="78" y="194"/>
                </a:cubicBezTo>
                <a:cubicBezTo>
                  <a:pt x="75" y="199"/>
                  <a:pt x="73" y="205"/>
                  <a:pt x="73" y="211"/>
                </a:cubicBezTo>
                <a:close/>
                <a:moveTo>
                  <a:pt x="40" y="139"/>
                </a:moveTo>
                <a:cubicBezTo>
                  <a:pt x="44" y="134"/>
                  <a:pt x="47" y="128"/>
                  <a:pt x="51" y="123"/>
                </a:cubicBezTo>
                <a:cubicBezTo>
                  <a:pt x="53" y="120"/>
                  <a:pt x="56" y="117"/>
                  <a:pt x="59" y="115"/>
                </a:cubicBezTo>
                <a:cubicBezTo>
                  <a:pt x="55" y="127"/>
                  <a:pt x="49" y="138"/>
                  <a:pt x="47" y="151"/>
                </a:cubicBezTo>
                <a:cubicBezTo>
                  <a:pt x="46" y="156"/>
                  <a:pt x="46" y="156"/>
                  <a:pt x="46" y="156"/>
                </a:cubicBezTo>
                <a:cubicBezTo>
                  <a:pt x="50" y="153"/>
                  <a:pt x="50" y="153"/>
                  <a:pt x="50" y="153"/>
                </a:cubicBezTo>
                <a:cubicBezTo>
                  <a:pt x="55" y="151"/>
                  <a:pt x="58" y="147"/>
                  <a:pt x="62" y="143"/>
                </a:cubicBezTo>
                <a:cubicBezTo>
                  <a:pt x="58" y="153"/>
                  <a:pt x="55" y="163"/>
                  <a:pt x="55" y="173"/>
                </a:cubicBezTo>
                <a:cubicBezTo>
                  <a:pt x="55" y="176"/>
                  <a:pt x="55" y="179"/>
                  <a:pt x="56" y="181"/>
                </a:cubicBezTo>
                <a:cubicBezTo>
                  <a:pt x="56" y="182"/>
                  <a:pt x="56" y="182"/>
                  <a:pt x="56" y="182"/>
                </a:cubicBezTo>
                <a:cubicBezTo>
                  <a:pt x="49" y="170"/>
                  <a:pt x="42" y="157"/>
                  <a:pt x="35" y="144"/>
                </a:cubicBezTo>
                <a:lnTo>
                  <a:pt x="40" y="139"/>
                </a:lnTo>
                <a:close/>
                <a:moveTo>
                  <a:pt x="57" y="184"/>
                </a:moveTo>
                <a:cubicBezTo>
                  <a:pt x="59" y="183"/>
                  <a:pt x="59" y="183"/>
                  <a:pt x="59" y="183"/>
                </a:cubicBezTo>
                <a:cubicBezTo>
                  <a:pt x="64" y="180"/>
                  <a:pt x="68" y="176"/>
                  <a:pt x="72" y="172"/>
                </a:cubicBezTo>
                <a:cubicBezTo>
                  <a:pt x="69" y="181"/>
                  <a:pt x="67" y="189"/>
                  <a:pt x="65" y="197"/>
                </a:cubicBezTo>
                <a:cubicBezTo>
                  <a:pt x="65" y="198"/>
                  <a:pt x="65" y="198"/>
                  <a:pt x="65" y="198"/>
                </a:cubicBezTo>
                <a:cubicBezTo>
                  <a:pt x="62" y="192"/>
                  <a:pt x="59" y="187"/>
                  <a:pt x="57" y="184"/>
                </a:cubicBezTo>
                <a:close/>
                <a:moveTo>
                  <a:pt x="86" y="230"/>
                </a:moveTo>
                <a:cubicBezTo>
                  <a:pt x="87" y="230"/>
                  <a:pt x="87" y="230"/>
                  <a:pt x="87" y="230"/>
                </a:cubicBezTo>
                <a:cubicBezTo>
                  <a:pt x="91" y="230"/>
                  <a:pt x="95" y="229"/>
                  <a:pt x="99" y="227"/>
                </a:cubicBezTo>
                <a:cubicBezTo>
                  <a:pt x="99" y="227"/>
                  <a:pt x="99" y="227"/>
                  <a:pt x="99" y="227"/>
                </a:cubicBezTo>
                <a:cubicBezTo>
                  <a:pt x="99" y="228"/>
                  <a:pt x="98" y="230"/>
                  <a:pt x="98" y="231"/>
                </a:cubicBezTo>
                <a:cubicBezTo>
                  <a:pt x="96" y="238"/>
                  <a:pt x="96" y="238"/>
                  <a:pt x="96" y="238"/>
                </a:cubicBezTo>
                <a:cubicBezTo>
                  <a:pt x="101" y="234"/>
                  <a:pt x="101" y="234"/>
                  <a:pt x="101" y="234"/>
                </a:cubicBezTo>
                <a:cubicBezTo>
                  <a:pt x="102" y="233"/>
                  <a:pt x="102" y="233"/>
                  <a:pt x="102" y="233"/>
                </a:cubicBezTo>
                <a:cubicBezTo>
                  <a:pt x="104" y="241"/>
                  <a:pt x="104" y="241"/>
                  <a:pt x="104" y="241"/>
                </a:cubicBezTo>
                <a:cubicBezTo>
                  <a:pt x="106" y="241"/>
                  <a:pt x="106" y="241"/>
                  <a:pt x="106" y="241"/>
                </a:cubicBezTo>
                <a:cubicBezTo>
                  <a:pt x="111" y="239"/>
                  <a:pt x="114" y="237"/>
                  <a:pt x="118" y="235"/>
                </a:cubicBezTo>
                <a:cubicBezTo>
                  <a:pt x="115" y="240"/>
                  <a:pt x="114" y="245"/>
                  <a:pt x="113" y="250"/>
                </a:cubicBezTo>
                <a:cubicBezTo>
                  <a:pt x="103" y="249"/>
                  <a:pt x="94" y="241"/>
                  <a:pt x="86" y="230"/>
                </a:cubicBezTo>
                <a:close/>
                <a:moveTo>
                  <a:pt x="151" y="237"/>
                </a:moveTo>
                <a:cubicBezTo>
                  <a:pt x="153" y="235"/>
                  <a:pt x="156" y="233"/>
                  <a:pt x="158" y="230"/>
                </a:cubicBezTo>
                <a:cubicBezTo>
                  <a:pt x="162" y="228"/>
                  <a:pt x="162" y="228"/>
                  <a:pt x="162" y="228"/>
                </a:cubicBezTo>
                <a:cubicBezTo>
                  <a:pt x="175" y="222"/>
                  <a:pt x="186" y="211"/>
                  <a:pt x="195" y="198"/>
                </a:cubicBezTo>
                <a:cubicBezTo>
                  <a:pt x="195" y="198"/>
                  <a:pt x="195" y="198"/>
                  <a:pt x="195" y="198"/>
                </a:cubicBezTo>
                <a:cubicBezTo>
                  <a:pt x="203" y="197"/>
                  <a:pt x="210" y="193"/>
                  <a:pt x="216" y="188"/>
                </a:cubicBezTo>
                <a:cubicBezTo>
                  <a:pt x="216" y="191"/>
                  <a:pt x="215" y="193"/>
                  <a:pt x="214" y="195"/>
                </a:cubicBezTo>
                <a:cubicBezTo>
                  <a:pt x="211" y="198"/>
                  <a:pt x="208" y="200"/>
                  <a:pt x="205" y="202"/>
                </a:cubicBezTo>
                <a:cubicBezTo>
                  <a:pt x="188" y="213"/>
                  <a:pt x="170" y="227"/>
                  <a:pt x="151" y="237"/>
                </a:cubicBezTo>
                <a:close/>
                <a:moveTo>
                  <a:pt x="238" y="202"/>
                </a:moveTo>
                <a:cubicBezTo>
                  <a:pt x="238" y="204"/>
                  <a:pt x="238" y="206"/>
                  <a:pt x="238" y="208"/>
                </a:cubicBezTo>
                <a:cubicBezTo>
                  <a:pt x="237" y="209"/>
                  <a:pt x="236" y="210"/>
                  <a:pt x="235" y="211"/>
                </a:cubicBezTo>
                <a:cubicBezTo>
                  <a:pt x="236" y="208"/>
                  <a:pt x="237" y="205"/>
                  <a:pt x="238" y="202"/>
                </a:cubicBezTo>
                <a:close/>
                <a:moveTo>
                  <a:pt x="276" y="191"/>
                </a:moveTo>
                <a:cubicBezTo>
                  <a:pt x="276" y="193"/>
                  <a:pt x="275" y="195"/>
                  <a:pt x="274" y="197"/>
                </a:cubicBezTo>
                <a:cubicBezTo>
                  <a:pt x="274" y="196"/>
                  <a:pt x="273" y="195"/>
                  <a:pt x="273" y="193"/>
                </a:cubicBezTo>
                <a:cubicBezTo>
                  <a:pt x="274" y="193"/>
                  <a:pt x="275" y="192"/>
                  <a:pt x="276" y="191"/>
                </a:cubicBezTo>
                <a:close/>
                <a:moveTo>
                  <a:pt x="259" y="193"/>
                </a:moveTo>
                <a:cubicBezTo>
                  <a:pt x="260" y="188"/>
                  <a:pt x="262" y="183"/>
                  <a:pt x="265" y="178"/>
                </a:cubicBezTo>
                <a:cubicBezTo>
                  <a:pt x="266" y="182"/>
                  <a:pt x="266" y="185"/>
                  <a:pt x="267" y="189"/>
                </a:cubicBezTo>
                <a:cubicBezTo>
                  <a:pt x="264" y="190"/>
                  <a:pt x="262" y="192"/>
                  <a:pt x="259" y="19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2" name="Freeform 287">
            <a:extLst>
              <a:ext uri="{FF2B5EF4-FFF2-40B4-BE49-F238E27FC236}">
                <a16:creationId xmlns:a16="http://schemas.microsoft.com/office/drawing/2014/main" id="{8B18841A-EA82-429A-94FC-4DAE617E0A9E}"/>
              </a:ext>
            </a:extLst>
          </p:cNvPr>
          <p:cNvSpPr>
            <a:spLocks/>
          </p:cNvSpPr>
          <p:nvPr/>
        </p:nvSpPr>
        <p:spPr bwMode="auto">
          <a:xfrm>
            <a:off x="8150232" y="5827023"/>
            <a:ext cx="267439" cy="146577"/>
          </a:xfrm>
          <a:custGeom>
            <a:avLst/>
            <a:gdLst>
              <a:gd name="T0" fmla="*/ 82 w 88"/>
              <a:gd name="T1" fmla="*/ 2 h 48"/>
              <a:gd name="T2" fmla="*/ 3 w 88"/>
              <a:gd name="T3" fmla="*/ 41 h 48"/>
              <a:gd name="T4" fmla="*/ 5 w 88"/>
              <a:gd name="T5" fmla="*/ 47 h 48"/>
              <a:gd name="T6" fmla="*/ 85 w 88"/>
              <a:gd name="T7" fmla="*/ 7 h 48"/>
              <a:gd name="T8" fmla="*/ 82 w 88"/>
              <a:gd name="T9" fmla="*/ 2 h 48"/>
            </a:gdLst>
            <a:ahLst/>
            <a:cxnLst>
              <a:cxn ang="0">
                <a:pos x="T0" y="T1"/>
              </a:cxn>
              <a:cxn ang="0">
                <a:pos x="T2" y="T3"/>
              </a:cxn>
              <a:cxn ang="0">
                <a:pos x="T4" y="T5"/>
              </a:cxn>
              <a:cxn ang="0">
                <a:pos x="T6" y="T7"/>
              </a:cxn>
              <a:cxn ang="0">
                <a:pos x="T8" y="T9"/>
              </a:cxn>
            </a:cxnLst>
            <a:rect l="0" t="0" r="r" b="b"/>
            <a:pathLst>
              <a:path w="88" h="48">
                <a:moveTo>
                  <a:pt x="82" y="2"/>
                </a:moveTo>
                <a:cubicBezTo>
                  <a:pt x="56" y="17"/>
                  <a:pt x="31" y="30"/>
                  <a:pt x="3" y="41"/>
                </a:cubicBezTo>
                <a:cubicBezTo>
                  <a:pt x="0" y="42"/>
                  <a:pt x="2" y="48"/>
                  <a:pt x="5" y="47"/>
                </a:cubicBezTo>
                <a:cubicBezTo>
                  <a:pt x="33" y="39"/>
                  <a:pt x="63" y="26"/>
                  <a:pt x="85" y="7"/>
                </a:cubicBezTo>
                <a:cubicBezTo>
                  <a:pt x="88" y="5"/>
                  <a:pt x="85" y="0"/>
                  <a:pt x="82"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288">
            <a:extLst>
              <a:ext uri="{FF2B5EF4-FFF2-40B4-BE49-F238E27FC236}">
                <a16:creationId xmlns:a16="http://schemas.microsoft.com/office/drawing/2014/main" id="{23AD2DE3-6D32-44EA-89C1-3FDA4CA3D861}"/>
              </a:ext>
            </a:extLst>
          </p:cNvPr>
          <p:cNvSpPr>
            <a:spLocks/>
          </p:cNvSpPr>
          <p:nvPr/>
        </p:nvSpPr>
        <p:spPr bwMode="auto">
          <a:xfrm>
            <a:off x="8247950" y="5897740"/>
            <a:ext cx="245581" cy="207008"/>
          </a:xfrm>
          <a:custGeom>
            <a:avLst/>
            <a:gdLst>
              <a:gd name="T0" fmla="*/ 74 w 81"/>
              <a:gd name="T1" fmla="*/ 2 h 68"/>
              <a:gd name="T2" fmla="*/ 2 w 81"/>
              <a:gd name="T3" fmla="*/ 63 h 68"/>
              <a:gd name="T4" fmla="*/ 5 w 81"/>
              <a:gd name="T5" fmla="*/ 66 h 68"/>
              <a:gd name="T6" fmla="*/ 78 w 81"/>
              <a:gd name="T7" fmla="*/ 6 h 68"/>
              <a:gd name="T8" fmla="*/ 74 w 81"/>
              <a:gd name="T9" fmla="*/ 2 h 68"/>
            </a:gdLst>
            <a:ahLst/>
            <a:cxnLst>
              <a:cxn ang="0">
                <a:pos x="T0" y="T1"/>
              </a:cxn>
              <a:cxn ang="0">
                <a:pos x="T2" y="T3"/>
              </a:cxn>
              <a:cxn ang="0">
                <a:pos x="T4" y="T5"/>
              </a:cxn>
              <a:cxn ang="0">
                <a:pos x="T6" y="T7"/>
              </a:cxn>
              <a:cxn ang="0">
                <a:pos x="T8" y="T9"/>
              </a:cxn>
            </a:cxnLst>
            <a:rect l="0" t="0" r="r" b="b"/>
            <a:pathLst>
              <a:path w="81" h="68">
                <a:moveTo>
                  <a:pt x="74" y="2"/>
                </a:moveTo>
                <a:cubicBezTo>
                  <a:pt x="50" y="22"/>
                  <a:pt x="24" y="40"/>
                  <a:pt x="2" y="63"/>
                </a:cubicBezTo>
                <a:cubicBezTo>
                  <a:pt x="0" y="65"/>
                  <a:pt x="3" y="68"/>
                  <a:pt x="5" y="66"/>
                </a:cubicBezTo>
                <a:cubicBezTo>
                  <a:pt x="28" y="45"/>
                  <a:pt x="54" y="27"/>
                  <a:pt x="78" y="6"/>
                </a:cubicBezTo>
                <a:cubicBezTo>
                  <a:pt x="81" y="4"/>
                  <a:pt x="77" y="0"/>
                  <a:pt x="74"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2523">
            <a:extLst>
              <a:ext uri="{FF2B5EF4-FFF2-40B4-BE49-F238E27FC236}">
                <a16:creationId xmlns:a16="http://schemas.microsoft.com/office/drawing/2014/main" id="{FBCE7C80-036C-481F-8D11-6FE68AFD40C1}"/>
              </a:ext>
            </a:extLst>
          </p:cNvPr>
          <p:cNvSpPr>
            <a:spLocks noEditPoints="1"/>
          </p:cNvSpPr>
          <p:nvPr/>
        </p:nvSpPr>
        <p:spPr bwMode="auto">
          <a:xfrm>
            <a:off x="7106627" y="4902560"/>
            <a:ext cx="474663" cy="846138"/>
          </a:xfrm>
          <a:custGeom>
            <a:avLst/>
            <a:gdLst/>
            <a:ahLst/>
            <a:cxnLst>
              <a:cxn ang="0">
                <a:pos x="176" y="1"/>
              </a:cxn>
              <a:cxn ang="0">
                <a:pos x="82" y="20"/>
              </a:cxn>
              <a:cxn ang="0">
                <a:pos x="13" y="102"/>
              </a:cxn>
              <a:cxn ang="0">
                <a:pos x="20" y="256"/>
              </a:cxn>
              <a:cxn ang="0">
                <a:pos x="105" y="379"/>
              </a:cxn>
              <a:cxn ang="0">
                <a:pos x="113" y="464"/>
              </a:cxn>
              <a:cxn ang="0">
                <a:pos x="147" y="532"/>
              </a:cxn>
              <a:cxn ang="0">
                <a:pos x="187" y="505"/>
              </a:cxn>
              <a:cxn ang="0">
                <a:pos x="208" y="367"/>
              </a:cxn>
              <a:cxn ang="0">
                <a:pos x="287" y="225"/>
              </a:cxn>
              <a:cxn ang="0">
                <a:pos x="295" y="112"/>
              </a:cxn>
              <a:cxn ang="0">
                <a:pos x="157" y="524"/>
              </a:cxn>
              <a:cxn ang="0">
                <a:pos x="141" y="506"/>
              </a:cxn>
              <a:cxn ang="0">
                <a:pos x="164" y="522"/>
              </a:cxn>
              <a:cxn ang="0">
                <a:pos x="142" y="497"/>
              </a:cxn>
              <a:cxn ang="0">
                <a:pos x="180" y="484"/>
              </a:cxn>
              <a:cxn ang="0">
                <a:pos x="180" y="475"/>
              </a:cxn>
              <a:cxn ang="0">
                <a:pos x="183" y="476"/>
              </a:cxn>
              <a:cxn ang="0">
                <a:pos x="111" y="212"/>
              </a:cxn>
              <a:cxn ang="0">
                <a:pos x="142" y="198"/>
              </a:cxn>
              <a:cxn ang="0">
                <a:pos x="186" y="202"/>
              </a:cxn>
              <a:cxn ang="0">
                <a:pos x="185" y="236"/>
              </a:cxn>
              <a:cxn ang="0">
                <a:pos x="169" y="412"/>
              </a:cxn>
              <a:cxn ang="0">
                <a:pos x="149" y="358"/>
              </a:cxn>
              <a:cxn ang="0">
                <a:pos x="115" y="157"/>
              </a:cxn>
              <a:cxn ang="0">
                <a:pos x="168" y="156"/>
              </a:cxn>
              <a:cxn ang="0">
                <a:pos x="168" y="171"/>
              </a:cxn>
              <a:cxn ang="0">
                <a:pos x="275" y="231"/>
              </a:cxn>
              <a:cxn ang="0">
                <a:pos x="206" y="346"/>
              </a:cxn>
              <a:cxn ang="0">
                <a:pos x="182" y="447"/>
              </a:cxn>
              <a:cxn ang="0">
                <a:pos x="190" y="255"/>
              </a:cxn>
              <a:cxn ang="0">
                <a:pos x="222" y="218"/>
              </a:cxn>
              <a:cxn ang="0">
                <a:pos x="214" y="201"/>
              </a:cxn>
              <a:cxn ang="0">
                <a:pos x="211" y="195"/>
              </a:cxn>
              <a:cxn ang="0">
                <a:pos x="220" y="162"/>
              </a:cxn>
              <a:cxn ang="0">
                <a:pos x="183" y="193"/>
              </a:cxn>
              <a:cxn ang="0">
                <a:pos x="181" y="151"/>
              </a:cxn>
              <a:cxn ang="0">
                <a:pos x="159" y="156"/>
              </a:cxn>
              <a:cxn ang="0">
                <a:pos x="151" y="190"/>
              </a:cxn>
              <a:cxn ang="0">
                <a:pos x="127" y="155"/>
              </a:cxn>
              <a:cxn ang="0">
                <a:pos x="103" y="153"/>
              </a:cxn>
              <a:cxn ang="0">
                <a:pos x="119" y="184"/>
              </a:cxn>
              <a:cxn ang="0">
                <a:pos x="79" y="169"/>
              </a:cxn>
              <a:cxn ang="0">
                <a:pos x="62" y="186"/>
              </a:cxn>
              <a:cxn ang="0">
                <a:pos x="100" y="210"/>
              </a:cxn>
              <a:cxn ang="0">
                <a:pos x="141" y="364"/>
              </a:cxn>
              <a:cxn ang="0">
                <a:pos x="125" y="448"/>
              </a:cxn>
              <a:cxn ang="0">
                <a:pos x="87" y="332"/>
              </a:cxn>
              <a:cxn ang="0">
                <a:pos x="13" y="212"/>
              </a:cxn>
              <a:cxn ang="0">
                <a:pos x="27" y="91"/>
              </a:cxn>
              <a:cxn ang="0">
                <a:pos x="108" y="19"/>
              </a:cxn>
              <a:cxn ang="0">
                <a:pos x="229" y="27"/>
              </a:cxn>
              <a:cxn ang="0">
                <a:pos x="289" y="133"/>
              </a:cxn>
              <a:cxn ang="0">
                <a:pos x="212" y="212"/>
              </a:cxn>
              <a:cxn ang="0">
                <a:pos x="200" y="187"/>
              </a:cxn>
              <a:cxn ang="0">
                <a:pos x="212" y="181"/>
              </a:cxn>
              <a:cxn ang="0">
                <a:pos x="83" y="192"/>
              </a:cxn>
              <a:cxn ang="0">
                <a:pos x="79" y="180"/>
              </a:cxn>
            </a:cxnLst>
            <a:rect l="0" t="0" r="r" b="b"/>
            <a:pathLst>
              <a:path w="299" h="533">
                <a:moveTo>
                  <a:pt x="254" y="35"/>
                </a:moveTo>
                <a:lnTo>
                  <a:pt x="254" y="35"/>
                </a:lnTo>
                <a:lnTo>
                  <a:pt x="246" y="28"/>
                </a:lnTo>
                <a:lnTo>
                  <a:pt x="237" y="22"/>
                </a:lnTo>
                <a:lnTo>
                  <a:pt x="228" y="17"/>
                </a:lnTo>
                <a:lnTo>
                  <a:pt x="219" y="11"/>
                </a:lnTo>
                <a:lnTo>
                  <a:pt x="209" y="8"/>
                </a:lnTo>
                <a:lnTo>
                  <a:pt x="198" y="5"/>
                </a:lnTo>
                <a:lnTo>
                  <a:pt x="187" y="2"/>
                </a:lnTo>
                <a:lnTo>
                  <a:pt x="176" y="1"/>
                </a:lnTo>
                <a:lnTo>
                  <a:pt x="166" y="0"/>
                </a:lnTo>
                <a:lnTo>
                  <a:pt x="155" y="0"/>
                </a:lnTo>
                <a:lnTo>
                  <a:pt x="144" y="1"/>
                </a:lnTo>
                <a:lnTo>
                  <a:pt x="133" y="2"/>
                </a:lnTo>
                <a:lnTo>
                  <a:pt x="123" y="4"/>
                </a:lnTo>
                <a:lnTo>
                  <a:pt x="111" y="7"/>
                </a:lnTo>
                <a:lnTo>
                  <a:pt x="101" y="10"/>
                </a:lnTo>
                <a:lnTo>
                  <a:pt x="92" y="14"/>
                </a:lnTo>
                <a:lnTo>
                  <a:pt x="92" y="14"/>
                </a:lnTo>
                <a:lnTo>
                  <a:pt x="82" y="20"/>
                </a:lnTo>
                <a:lnTo>
                  <a:pt x="73" y="26"/>
                </a:lnTo>
                <a:lnTo>
                  <a:pt x="64" y="32"/>
                </a:lnTo>
                <a:lnTo>
                  <a:pt x="56" y="39"/>
                </a:lnTo>
                <a:lnTo>
                  <a:pt x="48" y="47"/>
                </a:lnTo>
                <a:lnTo>
                  <a:pt x="41" y="55"/>
                </a:lnTo>
                <a:lnTo>
                  <a:pt x="35" y="63"/>
                </a:lnTo>
                <a:lnTo>
                  <a:pt x="28" y="72"/>
                </a:lnTo>
                <a:lnTo>
                  <a:pt x="22" y="82"/>
                </a:lnTo>
                <a:lnTo>
                  <a:pt x="18" y="91"/>
                </a:lnTo>
                <a:lnTo>
                  <a:pt x="13" y="102"/>
                </a:lnTo>
                <a:lnTo>
                  <a:pt x="10" y="112"/>
                </a:lnTo>
                <a:lnTo>
                  <a:pt x="4" y="133"/>
                </a:lnTo>
                <a:lnTo>
                  <a:pt x="1" y="154"/>
                </a:lnTo>
                <a:lnTo>
                  <a:pt x="1" y="154"/>
                </a:lnTo>
                <a:lnTo>
                  <a:pt x="0" y="172"/>
                </a:lnTo>
                <a:lnTo>
                  <a:pt x="1" y="190"/>
                </a:lnTo>
                <a:lnTo>
                  <a:pt x="4" y="207"/>
                </a:lnTo>
                <a:lnTo>
                  <a:pt x="8" y="224"/>
                </a:lnTo>
                <a:lnTo>
                  <a:pt x="13" y="240"/>
                </a:lnTo>
                <a:lnTo>
                  <a:pt x="20" y="256"/>
                </a:lnTo>
                <a:lnTo>
                  <a:pt x="28" y="272"/>
                </a:lnTo>
                <a:lnTo>
                  <a:pt x="39" y="286"/>
                </a:lnTo>
                <a:lnTo>
                  <a:pt x="39" y="286"/>
                </a:lnTo>
                <a:lnTo>
                  <a:pt x="53" y="304"/>
                </a:lnTo>
                <a:lnTo>
                  <a:pt x="67" y="321"/>
                </a:lnTo>
                <a:lnTo>
                  <a:pt x="81" y="340"/>
                </a:lnTo>
                <a:lnTo>
                  <a:pt x="94" y="358"/>
                </a:lnTo>
                <a:lnTo>
                  <a:pt x="94" y="358"/>
                </a:lnTo>
                <a:lnTo>
                  <a:pt x="100" y="368"/>
                </a:lnTo>
                <a:lnTo>
                  <a:pt x="105" y="379"/>
                </a:lnTo>
                <a:lnTo>
                  <a:pt x="109" y="390"/>
                </a:lnTo>
                <a:lnTo>
                  <a:pt x="111" y="401"/>
                </a:lnTo>
                <a:lnTo>
                  <a:pt x="113" y="413"/>
                </a:lnTo>
                <a:lnTo>
                  <a:pt x="115" y="425"/>
                </a:lnTo>
                <a:lnTo>
                  <a:pt x="116" y="449"/>
                </a:lnTo>
                <a:lnTo>
                  <a:pt x="116" y="449"/>
                </a:lnTo>
                <a:lnTo>
                  <a:pt x="115" y="450"/>
                </a:lnTo>
                <a:lnTo>
                  <a:pt x="113" y="453"/>
                </a:lnTo>
                <a:lnTo>
                  <a:pt x="113" y="453"/>
                </a:lnTo>
                <a:lnTo>
                  <a:pt x="113" y="464"/>
                </a:lnTo>
                <a:lnTo>
                  <a:pt x="115" y="477"/>
                </a:lnTo>
                <a:lnTo>
                  <a:pt x="116" y="490"/>
                </a:lnTo>
                <a:lnTo>
                  <a:pt x="119" y="504"/>
                </a:lnTo>
                <a:lnTo>
                  <a:pt x="122" y="510"/>
                </a:lnTo>
                <a:lnTo>
                  <a:pt x="124" y="515"/>
                </a:lnTo>
                <a:lnTo>
                  <a:pt x="128" y="520"/>
                </a:lnTo>
                <a:lnTo>
                  <a:pt x="131" y="524"/>
                </a:lnTo>
                <a:lnTo>
                  <a:pt x="136" y="528"/>
                </a:lnTo>
                <a:lnTo>
                  <a:pt x="141" y="531"/>
                </a:lnTo>
                <a:lnTo>
                  <a:pt x="147" y="532"/>
                </a:lnTo>
                <a:lnTo>
                  <a:pt x="154" y="533"/>
                </a:lnTo>
                <a:lnTo>
                  <a:pt x="154" y="533"/>
                </a:lnTo>
                <a:lnTo>
                  <a:pt x="161" y="533"/>
                </a:lnTo>
                <a:lnTo>
                  <a:pt x="166" y="531"/>
                </a:lnTo>
                <a:lnTo>
                  <a:pt x="172" y="529"/>
                </a:lnTo>
                <a:lnTo>
                  <a:pt x="176" y="525"/>
                </a:lnTo>
                <a:lnTo>
                  <a:pt x="180" y="521"/>
                </a:lnTo>
                <a:lnTo>
                  <a:pt x="183" y="516"/>
                </a:lnTo>
                <a:lnTo>
                  <a:pt x="185" y="511"/>
                </a:lnTo>
                <a:lnTo>
                  <a:pt x="187" y="505"/>
                </a:lnTo>
                <a:lnTo>
                  <a:pt x="190" y="491"/>
                </a:lnTo>
                <a:lnTo>
                  <a:pt x="191" y="477"/>
                </a:lnTo>
                <a:lnTo>
                  <a:pt x="191" y="453"/>
                </a:lnTo>
                <a:lnTo>
                  <a:pt x="191" y="453"/>
                </a:lnTo>
                <a:lnTo>
                  <a:pt x="192" y="450"/>
                </a:lnTo>
                <a:lnTo>
                  <a:pt x="192" y="450"/>
                </a:lnTo>
                <a:lnTo>
                  <a:pt x="197" y="416"/>
                </a:lnTo>
                <a:lnTo>
                  <a:pt x="200" y="399"/>
                </a:lnTo>
                <a:lnTo>
                  <a:pt x="204" y="383"/>
                </a:lnTo>
                <a:lnTo>
                  <a:pt x="208" y="367"/>
                </a:lnTo>
                <a:lnTo>
                  <a:pt x="214" y="352"/>
                </a:lnTo>
                <a:lnTo>
                  <a:pt x="221" y="336"/>
                </a:lnTo>
                <a:lnTo>
                  <a:pt x="230" y="321"/>
                </a:lnTo>
                <a:lnTo>
                  <a:pt x="230" y="321"/>
                </a:lnTo>
                <a:lnTo>
                  <a:pt x="245" y="298"/>
                </a:lnTo>
                <a:lnTo>
                  <a:pt x="261" y="275"/>
                </a:lnTo>
                <a:lnTo>
                  <a:pt x="268" y="264"/>
                </a:lnTo>
                <a:lnTo>
                  <a:pt x="275" y="251"/>
                </a:lnTo>
                <a:lnTo>
                  <a:pt x="282" y="238"/>
                </a:lnTo>
                <a:lnTo>
                  <a:pt x="287" y="225"/>
                </a:lnTo>
                <a:lnTo>
                  <a:pt x="287" y="225"/>
                </a:lnTo>
                <a:lnTo>
                  <a:pt x="291" y="214"/>
                </a:lnTo>
                <a:lnTo>
                  <a:pt x="293" y="202"/>
                </a:lnTo>
                <a:lnTo>
                  <a:pt x="296" y="189"/>
                </a:lnTo>
                <a:lnTo>
                  <a:pt x="297" y="176"/>
                </a:lnTo>
                <a:lnTo>
                  <a:pt x="298" y="163"/>
                </a:lnTo>
                <a:lnTo>
                  <a:pt x="299" y="150"/>
                </a:lnTo>
                <a:lnTo>
                  <a:pt x="298" y="138"/>
                </a:lnTo>
                <a:lnTo>
                  <a:pt x="297" y="125"/>
                </a:lnTo>
                <a:lnTo>
                  <a:pt x="295" y="112"/>
                </a:lnTo>
                <a:lnTo>
                  <a:pt x="292" y="100"/>
                </a:lnTo>
                <a:lnTo>
                  <a:pt x="288" y="87"/>
                </a:lnTo>
                <a:lnTo>
                  <a:pt x="284" y="76"/>
                </a:lnTo>
                <a:lnTo>
                  <a:pt x="278" y="65"/>
                </a:lnTo>
                <a:lnTo>
                  <a:pt x="270" y="54"/>
                </a:lnTo>
                <a:lnTo>
                  <a:pt x="263" y="44"/>
                </a:lnTo>
                <a:lnTo>
                  <a:pt x="254" y="35"/>
                </a:lnTo>
                <a:lnTo>
                  <a:pt x="254" y="35"/>
                </a:lnTo>
                <a:close/>
                <a:moveTo>
                  <a:pt x="157" y="524"/>
                </a:moveTo>
                <a:lnTo>
                  <a:pt x="157" y="524"/>
                </a:lnTo>
                <a:lnTo>
                  <a:pt x="152" y="524"/>
                </a:lnTo>
                <a:lnTo>
                  <a:pt x="147" y="524"/>
                </a:lnTo>
                <a:lnTo>
                  <a:pt x="143" y="522"/>
                </a:lnTo>
                <a:lnTo>
                  <a:pt x="140" y="520"/>
                </a:lnTo>
                <a:lnTo>
                  <a:pt x="136" y="517"/>
                </a:lnTo>
                <a:lnTo>
                  <a:pt x="134" y="514"/>
                </a:lnTo>
                <a:lnTo>
                  <a:pt x="129" y="506"/>
                </a:lnTo>
                <a:lnTo>
                  <a:pt x="129" y="506"/>
                </a:lnTo>
                <a:lnTo>
                  <a:pt x="135" y="506"/>
                </a:lnTo>
                <a:lnTo>
                  <a:pt x="141" y="506"/>
                </a:lnTo>
                <a:lnTo>
                  <a:pt x="153" y="506"/>
                </a:lnTo>
                <a:lnTo>
                  <a:pt x="165" y="505"/>
                </a:lnTo>
                <a:lnTo>
                  <a:pt x="171" y="506"/>
                </a:lnTo>
                <a:lnTo>
                  <a:pt x="177" y="507"/>
                </a:lnTo>
                <a:lnTo>
                  <a:pt x="177" y="507"/>
                </a:lnTo>
                <a:lnTo>
                  <a:pt x="178" y="507"/>
                </a:lnTo>
                <a:lnTo>
                  <a:pt x="178" y="507"/>
                </a:lnTo>
                <a:lnTo>
                  <a:pt x="174" y="513"/>
                </a:lnTo>
                <a:lnTo>
                  <a:pt x="170" y="519"/>
                </a:lnTo>
                <a:lnTo>
                  <a:pt x="164" y="522"/>
                </a:lnTo>
                <a:lnTo>
                  <a:pt x="157" y="524"/>
                </a:lnTo>
                <a:lnTo>
                  <a:pt x="157" y="524"/>
                </a:lnTo>
                <a:close/>
                <a:moveTo>
                  <a:pt x="180" y="498"/>
                </a:moveTo>
                <a:lnTo>
                  <a:pt x="180" y="498"/>
                </a:lnTo>
                <a:lnTo>
                  <a:pt x="179" y="498"/>
                </a:lnTo>
                <a:lnTo>
                  <a:pt x="179" y="498"/>
                </a:lnTo>
                <a:lnTo>
                  <a:pt x="173" y="496"/>
                </a:lnTo>
                <a:lnTo>
                  <a:pt x="167" y="496"/>
                </a:lnTo>
                <a:lnTo>
                  <a:pt x="154" y="496"/>
                </a:lnTo>
                <a:lnTo>
                  <a:pt x="142" y="497"/>
                </a:lnTo>
                <a:lnTo>
                  <a:pt x="136" y="497"/>
                </a:lnTo>
                <a:lnTo>
                  <a:pt x="130" y="496"/>
                </a:lnTo>
                <a:lnTo>
                  <a:pt x="130" y="496"/>
                </a:lnTo>
                <a:lnTo>
                  <a:pt x="128" y="496"/>
                </a:lnTo>
                <a:lnTo>
                  <a:pt x="127" y="497"/>
                </a:lnTo>
                <a:lnTo>
                  <a:pt x="127" y="497"/>
                </a:lnTo>
                <a:lnTo>
                  <a:pt x="124" y="482"/>
                </a:lnTo>
                <a:lnTo>
                  <a:pt x="124" y="482"/>
                </a:lnTo>
                <a:lnTo>
                  <a:pt x="152" y="483"/>
                </a:lnTo>
                <a:lnTo>
                  <a:pt x="180" y="484"/>
                </a:lnTo>
                <a:lnTo>
                  <a:pt x="180" y="484"/>
                </a:lnTo>
                <a:lnTo>
                  <a:pt x="182" y="484"/>
                </a:lnTo>
                <a:lnTo>
                  <a:pt x="182" y="484"/>
                </a:lnTo>
                <a:lnTo>
                  <a:pt x="181" y="491"/>
                </a:lnTo>
                <a:lnTo>
                  <a:pt x="180" y="498"/>
                </a:lnTo>
                <a:lnTo>
                  <a:pt x="180" y="498"/>
                </a:lnTo>
                <a:close/>
                <a:moveTo>
                  <a:pt x="183" y="476"/>
                </a:moveTo>
                <a:lnTo>
                  <a:pt x="183" y="476"/>
                </a:lnTo>
                <a:lnTo>
                  <a:pt x="180" y="475"/>
                </a:lnTo>
                <a:lnTo>
                  <a:pt x="180" y="475"/>
                </a:lnTo>
                <a:lnTo>
                  <a:pt x="152" y="474"/>
                </a:lnTo>
                <a:lnTo>
                  <a:pt x="123" y="473"/>
                </a:lnTo>
                <a:lnTo>
                  <a:pt x="123" y="473"/>
                </a:lnTo>
                <a:lnTo>
                  <a:pt x="123" y="457"/>
                </a:lnTo>
                <a:lnTo>
                  <a:pt x="123" y="457"/>
                </a:lnTo>
                <a:lnTo>
                  <a:pt x="138" y="457"/>
                </a:lnTo>
                <a:lnTo>
                  <a:pt x="153" y="457"/>
                </a:lnTo>
                <a:lnTo>
                  <a:pt x="183" y="456"/>
                </a:lnTo>
                <a:lnTo>
                  <a:pt x="183" y="456"/>
                </a:lnTo>
                <a:lnTo>
                  <a:pt x="183" y="476"/>
                </a:lnTo>
                <a:lnTo>
                  <a:pt x="183" y="476"/>
                </a:lnTo>
                <a:close/>
                <a:moveTo>
                  <a:pt x="146" y="327"/>
                </a:moveTo>
                <a:lnTo>
                  <a:pt x="146" y="327"/>
                </a:lnTo>
                <a:lnTo>
                  <a:pt x="141" y="298"/>
                </a:lnTo>
                <a:lnTo>
                  <a:pt x="134" y="269"/>
                </a:lnTo>
                <a:lnTo>
                  <a:pt x="130" y="253"/>
                </a:lnTo>
                <a:lnTo>
                  <a:pt x="125" y="239"/>
                </a:lnTo>
                <a:lnTo>
                  <a:pt x="119" y="225"/>
                </a:lnTo>
                <a:lnTo>
                  <a:pt x="111" y="212"/>
                </a:lnTo>
                <a:lnTo>
                  <a:pt x="111" y="212"/>
                </a:lnTo>
                <a:lnTo>
                  <a:pt x="107" y="204"/>
                </a:lnTo>
                <a:lnTo>
                  <a:pt x="107" y="204"/>
                </a:lnTo>
                <a:lnTo>
                  <a:pt x="112" y="202"/>
                </a:lnTo>
                <a:lnTo>
                  <a:pt x="118" y="198"/>
                </a:lnTo>
                <a:lnTo>
                  <a:pt x="123" y="194"/>
                </a:lnTo>
                <a:lnTo>
                  <a:pt x="126" y="189"/>
                </a:lnTo>
                <a:lnTo>
                  <a:pt x="126" y="189"/>
                </a:lnTo>
                <a:lnTo>
                  <a:pt x="134" y="195"/>
                </a:lnTo>
                <a:lnTo>
                  <a:pt x="138" y="197"/>
                </a:lnTo>
                <a:lnTo>
                  <a:pt x="142" y="198"/>
                </a:lnTo>
                <a:lnTo>
                  <a:pt x="142" y="198"/>
                </a:lnTo>
                <a:lnTo>
                  <a:pt x="148" y="199"/>
                </a:lnTo>
                <a:lnTo>
                  <a:pt x="154" y="197"/>
                </a:lnTo>
                <a:lnTo>
                  <a:pt x="160" y="195"/>
                </a:lnTo>
                <a:lnTo>
                  <a:pt x="165" y="191"/>
                </a:lnTo>
                <a:lnTo>
                  <a:pt x="165" y="191"/>
                </a:lnTo>
                <a:lnTo>
                  <a:pt x="169" y="195"/>
                </a:lnTo>
                <a:lnTo>
                  <a:pt x="174" y="199"/>
                </a:lnTo>
                <a:lnTo>
                  <a:pt x="180" y="201"/>
                </a:lnTo>
                <a:lnTo>
                  <a:pt x="186" y="202"/>
                </a:lnTo>
                <a:lnTo>
                  <a:pt x="186" y="202"/>
                </a:lnTo>
                <a:lnTo>
                  <a:pt x="186" y="208"/>
                </a:lnTo>
                <a:lnTo>
                  <a:pt x="186" y="208"/>
                </a:lnTo>
                <a:lnTo>
                  <a:pt x="187" y="210"/>
                </a:lnTo>
                <a:lnTo>
                  <a:pt x="189" y="213"/>
                </a:lnTo>
                <a:lnTo>
                  <a:pt x="193" y="217"/>
                </a:lnTo>
                <a:lnTo>
                  <a:pt x="193" y="217"/>
                </a:lnTo>
                <a:lnTo>
                  <a:pt x="190" y="223"/>
                </a:lnTo>
                <a:lnTo>
                  <a:pt x="187" y="229"/>
                </a:lnTo>
                <a:lnTo>
                  <a:pt x="185" y="236"/>
                </a:lnTo>
                <a:lnTo>
                  <a:pt x="183" y="243"/>
                </a:lnTo>
                <a:lnTo>
                  <a:pt x="183" y="243"/>
                </a:lnTo>
                <a:lnTo>
                  <a:pt x="180" y="260"/>
                </a:lnTo>
                <a:lnTo>
                  <a:pt x="178" y="276"/>
                </a:lnTo>
                <a:lnTo>
                  <a:pt x="177" y="292"/>
                </a:lnTo>
                <a:lnTo>
                  <a:pt x="176" y="308"/>
                </a:lnTo>
                <a:lnTo>
                  <a:pt x="176" y="308"/>
                </a:lnTo>
                <a:lnTo>
                  <a:pt x="174" y="343"/>
                </a:lnTo>
                <a:lnTo>
                  <a:pt x="172" y="378"/>
                </a:lnTo>
                <a:lnTo>
                  <a:pt x="169" y="412"/>
                </a:lnTo>
                <a:lnTo>
                  <a:pt x="168" y="447"/>
                </a:lnTo>
                <a:lnTo>
                  <a:pt x="168" y="447"/>
                </a:lnTo>
                <a:lnTo>
                  <a:pt x="142" y="448"/>
                </a:lnTo>
                <a:lnTo>
                  <a:pt x="142" y="448"/>
                </a:lnTo>
                <a:lnTo>
                  <a:pt x="145" y="434"/>
                </a:lnTo>
                <a:lnTo>
                  <a:pt x="147" y="418"/>
                </a:lnTo>
                <a:lnTo>
                  <a:pt x="149" y="403"/>
                </a:lnTo>
                <a:lnTo>
                  <a:pt x="150" y="388"/>
                </a:lnTo>
                <a:lnTo>
                  <a:pt x="150" y="373"/>
                </a:lnTo>
                <a:lnTo>
                  <a:pt x="149" y="358"/>
                </a:lnTo>
                <a:lnTo>
                  <a:pt x="148" y="343"/>
                </a:lnTo>
                <a:lnTo>
                  <a:pt x="146" y="327"/>
                </a:lnTo>
                <a:lnTo>
                  <a:pt x="146" y="327"/>
                </a:lnTo>
                <a:close/>
                <a:moveTo>
                  <a:pt x="117" y="167"/>
                </a:moveTo>
                <a:lnTo>
                  <a:pt x="117" y="167"/>
                </a:lnTo>
                <a:lnTo>
                  <a:pt x="113" y="163"/>
                </a:lnTo>
                <a:lnTo>
                  <a:pt x="113" y="163"/>
                </a:lnTo>
                <a:lnTo>
                  <a:pt x="112" y="161"/>
                </a:lnTo>
                <a:lnTo>
                  <a:pt x="112" y="159"/>
                </a:lnTo>
                <a:lnTo>
                  <a:pt x="115" y="157"/>
                </a:lnTo>
                <a:lnTo>
                  <a:pt x="118" y="156"/>
                </a:lnTo>
                <a:lnTo>
                  <a:pt x="118" y="156"/>
                </a:lnTo>
                <a:lnTo>
                  <a:pt x="120" y="160"/>
                </a:lnTo>
                <a:lnTo>
                  <a:pt x="121" y="164"/>
                </a:lnTo>
                <a:lnTo>
                  <a:pt x="121" y="164"/>
                </a:lnTo>
                <a:lnTo>
                  <a:pt x="122" y="172"/>
                </a:lnTo>
                <a:lnTo>
                  <a:pt x="122" y="172"/>
                </a:lnTo>
                <a:lnTo>
                  <a:pt x="117" y="167"/>
                </a:lnTo>
                <a:lnTo>
                  <a:pt x="117" y="167"/>
                </a:lnTo>
                <a:close/>
                <a:moveTo>
                  <a:pt x="168" y="156"/>
                </a:moveTo>
                <a:lnTo>
                  <a:pt x="168" y="156"/>
                </a:lnTo>
                <a:lnTo>
                  <a:pt x="169" y="154"/>
                </a:lnTo>
                <a:lnTo>
                  <a:pt x="170" y="153"/>
                </a:lnTo>
                <a:lnTo>
                  <a:pt x="171" y="153"/>
                </a:lnTo>
                <a:lnTo>
                  <a:pt x="171" y="154"/>
                </a:lnTo>
                <a:lnTo>
                  <a:pt x="172" y="157"/>
                </a:lnTo>
                <a:lnTo>
                  <a:pt x="172" y="160"/>
                </a:lnTo>
                <a:lnTo>
                  <a:pt x="172" y="160"/>
                </a:lnTo>
                <a:lnTo>
                  <a:pt x="170" y="165"/>
                </a:lnTo>
                <a:lnTo>
                  <a:pt x="168" y="171"/>
                </a:lnTo>
                <a:lnTo>
                  <a:pt x="168" y="171"/>
                </a:lnTo>
                <a:lnTo>
                  <a:pt x="166" y="175"/>
                </a:lnTo>
                <a:lnTo>
                  <a:pt x="166" y="175"/>
                </a:lnTo>
                <a:lnTo>
                  <a:pt x="165" y="171"/>
                </a:lnTo>
                <a:lnTo>
                  <a:pt x="165" y="171"/>
                </a:lnTo>
                <a:lnTo>
                  <a:pt x="165" y="167"/>
                </a:lnTo>
                <a:lnTo>
                  <a:pt x="166" y="163"/>
                </a:lnTo>
                <a:lnTo>
                  <a:pt x="168" y="156"/>
                </a:lnTo>
                <a:lnTo>
                  <a:pt x="168" y="156"/>
                </a:lnTo>
                <a:close/>
                <a:moveTo>
                  <a:pt x="275" y="231"/>
                </a:moveTo>
                <a:lnTo>
                  <a:pt x="275" y="231"/>
                </a:lnTo>
                <a:lnTo>
                  <a:pt x="269" y="245"/>
                </a:lnTo>
                <a:lnTo>
                  <a:pt x="262" y="259"/>
                </a:lnTo>
                <a:lnTo>
                  <a:pt x="254" y="271"/>
                </a:lnTo>
                <a:lnTo>
                  <a:pt x="246" y="284"/>
                </a:lnTo>
                <a:lnTo>
                  <a:pt x="228" y="308"/>
                </a:lnTo>
                <a:lnTo>
                  <a:pt x="220" y="320"/>
                </a:lnTo>
                <a:lnTo>
                  <a:pt x="212" y="333"/>
                </a:lnTo>
                <a:lnTo>
                  <a:pt x="212" y="333"/>
                </a:lnTo>
                <a:lnTo>
                  <a:pt x="206" y="346"/>
                </a:lnTo>
                <a:lnTo>
                  <a:pt x="201" y="359"/>
                </a:lnTo>
                <a:lnTo>
                  <a:pt x="197" y="372"/>
                </a:lnTo>
                <a:lnTo>
                  <a:pt x="192" y="386"/>
                </a:lnTo>
                <a:lnTo>
                  <a:pt x="188" y="414"/>
                </a:lnTo>
                <a:lnTo>
                  <a:pt x="185" y="442"/>
                </a:lnTo>
                <a:lnTo>
                  <a:pt x="185" y="442"/>
                </a:lnTo>
                <a:lnTo>
                  <a:pt x="183" y="444"/>
                </a:lnTo>
                <a:lnTo>
                  <a:pt x="182" y="446"/>
                </a:lnTo>
                <a:lnTo>
                  <a:pt x="182" y="446"/>
                </a:lnTo>
                <a:lnTo>
                  <a:pt x="182" y="447"/>
                </a:lnTo>
                <a:lnTo>
                  <a:pt x="182" y="447"/>
                </a:lnTo>
                <a:lnTo>
                  <a:pt x="177" y="447"/>
                </a:lnTo>
                <a:lnTo>
                  <a:pt x="177" y="447"/>
                </a:lnTo>
                <a:lnTo>
                  <a:pt x="178" y="415"/>
                </a:lnTo>
                <a:lnTo>
                  <a:pt x="180" y="383"/>
                </a:lnTo>
                <a:lnTo>
                  <a:pt x="184" y="319"/>
                </a:lnTo>
                <a:lnTo>
                  <a:pt x="184" y="319"/>
                </a:lnTo>
                <a:lnTo>
                  <a:pt x="186" y="287"/>
                </a:lnTo>
                <a:lnTo>
                  <a:pt x="188" y="271"/>
                </a:lnTo>
                <a:lnTo>
                  <a:pt x="190" y="255"/>
                </a:lnTo>
                <a:lnTo>
                  <a:pt x="190" y="255"/>
                </a:lnTo>
                <a:lnTo>
                  <a:pt x="192" y="245"/>
                </a:lnTo>
                <a:lnTo>
                  <a:pt x="194" y="236"/>
                </a:lnTo>
                <a:lnTo>
                  <a:pt x="198" y="228"/>
                </a:lnTo>
                <a:lnTo>
                  <a:pt x="203" y="221"/>
                </a:lnTo>
                <a:lnTo>
                  <a:pt x="203" y="221"/>
                </a:lnTo>
                <a:lnTo>
                  <a:pt x="210" y="221"/>
                </a:lnTo>
                <a:lnTo>
                  <a:pt x="217" y="221"/>
                </a:lnTo>
                <a:lnTo>
                  <a:pt x="220" y="219"/>
                </a:lnTo>
                <a:lnTo>
                  <a:pt x="222" y="218"/>
                </a:lnTo>
                <a:lnTo>
                  <a:pt x="224" y="215"/>
                </a:lnTo>
                <a:lnTo>
                  <a:pt x="225" y="212"/>
                </a:lnTo>
                <a:lnTo>
                  <a:pt x="225" y="212"/>
                </a:lnTo>
                <a:lnTo>
                  <a:pt x="225" y="208"/>
                </a:lnTo>
                <a:lnTo>
                  <a:pt x="225" y="204"/>
                </a:lnTo>
                <a:lnTo>
                  <a:pt x="223" y="201"/>
                </a:lnTo>
                <a:lnTo>
                  <a:pt x="221" y="200"/>
                </a:lnTo>
                <a:lnTo>
                  <a:pt x="219" y="200"/>
                </a:lnTo>
                <a:lnTo>
                  <a:pt x="219" y="200"/>
                </a:lnTo>
                <a:lnTo>
                  <a:pt x="214" y="201"/>
                </a:lnTo>
                <a:lnTo>
                  <a:pt x="209" y="203"/>
                </a:lnTo>
                <a:lnTo>
                  <a:pt x="204" y="207"/>
                </a:lnTo>
                <a:lnTo>
                  <a:pt x="200" y="210"/>
                </a:lnTo>
                <a:lnTo>
                  <a:pt x="200" y="210"/>
                </a:lnTo>
                <a:lnTo>
                  <a:pt x="198" y="209"/>
                </a:lnTo>
                <a:lnTo>
                  <a:pt x="197" y="207"/>
                </a:lnTo>
                <a:lnTo>
                  <a:pt x="196" y="202"/>
                </a:lnTo>
                <a:lnTo>
                  <a:pt x="196" y="202"/>
                </a:lnTo>
                <a:lnTo>
                  <a:pt x="204" y="199"/>
                </a:lnTo>
                <a:lnTo>
                  <a:pt x="211" y="195"/>
                </a:lnTo>
                <a:lnTo>
                  <a:pt x="217" y="189"/>
                </a:lnTo>
                <a:lnTo>
                  <a:pt x="221" y="182"/>
                </a:lnTo>
                <a:lnTo>
                  <a:pt x="221" y="182"/>
                </a:lnTo>
                <a:lnTo>
                  <a:pt x="223" y="176"/>
                </a:lnTo>
                <a:lnTo>
                  <a:pt x="224" y="171"/>
                </a:lnTo>
                <a:lnTo>
                  <a:pt x="224" y="168"/>
                </a:lnTo>
                <a:lnTo>
                  <a:pt x="224" y="165"/>
                </a:lnTo>
                <a:lnTo>
                  <a:pt x="222" y="163"/>
                </a:lnTo>
                <a:lnTo>
                  <a:pt x="220" y="162"/>
                </a:lnTo>
                <a:lnTo>
                  <a:pt x="220" y="162"/>
                </a:lnTo>
                <a:lnTo>
                  <a:pt x="214" y="161"/>
                </a:lnTo>
                <a:lnTo>
                  <a:pt x="209" y="162"/>
                </a:lnTo>
                <a:lnTo>
                  <a:pt x="205" y="165"/>
                </a:lnTo>
                <a:lnTo>
                  <a:pt x="200" y="169"/>
                </a:lnTo>
                <a:lnTo>
                  <a:pt x="197" y="174"/>
                </a:lnTo>
                <a:lnTo>
                  <a:pt x="192" y="181"/>
                </a:lnTo>
                <a:lnTo>
                  <a:pt x="190" y="187"/>
                </a:lnTo>
                <a:lnTo>
                  <a:pt x="188" y="194"/>
                </a:lnTo>
                <a:lnTo>
                  <a:pt x="188" y="194"/>
                </a:lnTo>
                <a:lnTo>
                  <a:pt x="183" y="193"/>
                </a:lnTo>
                <a:lnTo>
                  <a:pt x="179" y="191"/>
                </a:lnTo>
                <a:lnTo>
                  <a:pt x="174" y="189"/>
                </a:lnTo>
                <a:lnTo>
                  <a:pt x="171" y="185"/>
                </a:lnTo>
                <a:lnTo>
                  <a:pt x="171" y="185"/>
                </a:lnTo>
                <a:lnTo>
                  <a:pt x="175" y="179"/>
                </a:lnTo>
                <a:lnTo>
                  <a:pt x="179" y="170"/>
                </a:lnTo>
                <a:lnTo>
                  <a:pt x="181" y="163"/>
                </a:lnTo>
                <a:lnTo>
                  <a:pt x="182" y="156"/>
                </a:lnTo>
                <a:lnTo>
                  <a:pt x="182" y="156"/>
                </a:lnTo>
                <a:lnTo>
                  <a:pt x="181" y="151"/>
                </a:lnTo>
                <a:lnTo>
                  <a:pt x="179" y="147"/>
                </a:lnTo>
                <a:lnTo>
                  <a:pt x="178" y="145"/>
                </a:lnTo>
                <a:lnTo>
                  <a:pt x="176" y="143"/>
                </a:lnTo>
                <a:lnTo>
                  <a:pt x="174" y="142"/>
                </a:lnTo>
                <a:lnTo>
                  <a:pt x="172" y="142"/>
                </a:lnTo>
                <a:lnTo>
                  <a:pt x="172" y="142"/>
                </a:lnTo>
                <a:lnTo>
                  <a:pt x="167" y="144"/>
                </a:lnTo>
                <a:lnTo>
                  <a:pt x="163" y="147"/>
                </a:lnTo>
                <a:lnTo>
                  <a:pt x="160" y="151"/>
                </a:lnTo>
                <a:lnTo>
                  <a:pt x="159" y="156"/>
                </a:lnTo>
                <a:lnTo>
                  <a:pt x="159" y="156"/>
                </a:lnTo>
                <a:lnTo>
                  <a:pt x="157" y="163"/>
                </a:lnTo>
                <a:lnTo>
                  <a:pt x="157" y="170"/>
                </a:lnTo>
                <a:lnTo>
                  <a:pt x="158" y="178"/>
                </a:lnTo>
                <a:lnTo>
                  <a:pt x="160" y="184"/>
                </a:lnTo>
                <a:lnTo>
                  <a:pt x="160" y="184"/>
                </a:lnTo>
                <a:lnTo>
                  <a:pt x="158" y="186"/>
                </a:lnTo>
                <a:lnTo>
                  <a:pt x="158" y="186"/>
                </a:lnTo>
                <a:lnTo>
                  <a:pt x="155" y="189"/>
                </a:lnTo>
                <a:lnTo>
                  <a:pt x="151" y="190"/>
                </a:lnTo>
                <a:lnTo>
                  <a:pt x="148" y="190"/>
                </a:lnTo>
                <a:lnTo>
                  <a:pt x="144" y="189"/>
                </a:lnTo>
                <a:lnTo>
                  <a:pt x="137" y="186"/>
                </a:lnTo>
                <a:lnTo>
                  <a:pt x="129" y="180"/>
                </a:lnTo>
                <a:lnTo>
                  <a:pt x="129" y="180"/>
                </a:lnTo>
                <a:lnTo>
                  <a:pt x="130" y="173"/>
                </a:lnTo>
                <a:lnTo>
                  <a:pt x="130" y="167"/>
                </a:lnTo>
                <a:lnTo>
                  <a:pt x="130" y="167"/>
                </a:lnTo>
                <a:lnTo>
                  <a:pt x="129" y="161"/>
                </a:lnTo>
                <a:lnTo>
                  <a:pt x="127" y="155"/>
                </a:lnTo>
                <a:lnTo>
                  <a:pt x="124" y="150"/>
                </a:lnTo>
                <a:lnTo>
                  <a:pt x="120" y="146"/>
                </a:lnTo>
                <a:lnTo>
                  <a:pt x="120" y="146"/>
                </a:lnTo>
                <a:lnTo>
                  <a:pt x="118" y="145"/>
                </a:lnTo>
                <a:lnTo>
                  <a:pt x="115" y="144"/>
                </a:lnTo>
                <a:lnTo>
                  <a:pt x="109" y="146"/>
                </a:lnTo>
                <a:lnTo>
                  <a:pt x="105" y="149"/>
                </a:lnTo>
                <a:lnTo>
                  <a:pt x="103" y="151"/>
                </a:lnTo>
                <a:lnTo>
                  <a:pt x="103" y="153"/>
                </a:lnTo>
                <a:lnTo>
                  <a:pt x="103" y="153"/>
                </a:lnTo>
                <a:lnTo>
                  <a:pt x="102" y="156"/>
                </a:lnTo>
                <a:lnTo>
                  <a:pt x="103" y="159"/>
                </a:lnTo>
                <a:lnTo>
                  <a:pt x="105" y="165"/>
                </a:lnTo>
                <a:lnTo>
                  <a:pt x="108" y="171"/>
                </a:lnTo>
                <a:lnTo>
                  <a:pt x="112" y="176"/>
                </a:lnTo>
                <a:lnTo>
                  <a:pt x="112" y="176"/>
                </a:lnTo>
                <a:lnTo>
                  <a:pt x="120" y="184"/>
                </a:lnTo>
                <a:lnTo>
                  <a:pt x="120" y="184"/>
                </a:lnTo>
                <a:lnTo>
                  <a:pt x="119" y="184"/>
                </a:lnTo>
                <a:lnTo>
                  <a:pt x="119" y="184"/>
                </a:lnTo>
                <a:lnTo>
                  <a:pt x="116" y="189"/>
                </a:lnTo>
                <a:lnTo>
                  <a:pt x="112" y="192"/>
                </a:lnTo>
                <a:lnTo>
                  <a:pt x="107" y="195"/>
                </a:lnTo>
                <a:lnTo>
                  <a:pt x="102" y="196"/>
                </a:lnTo>
                <a:lnTo>
                  <a:pt x="102" y="196"/>
                </a:lnTo>
                <a:lnTo>
                  <a:pt x="96" y="185"/>
                </a:lnTo>
                <a:lnTo>
                  <a:pt x="92" y="180"/>
                </a:lnTo>
                <a:lnTo>
                  <a:pt x="88" y="175"/>
                </a:lnTo>
                <a:lnTo>
                  <a:pt x="83" y="171"/>
                </a:lnTo>
                <a:lnTo>
                  <a:pt x="79" y="169"/>
                </a:lnTo>
                <a:lnTo>
                  <a:pt x="74" y="168"/>
                </a:lnTo>
                <a:lnTo>
                  <a:pt x="69" y="168"/>
                </a:lnTo>
                <a:lnTo>
                  <a:pt x="69" y="168"/>
                </a:lnTo>
                <a:lnTo>
                  <a:pt x="67" y="169"/>
                </a:lnTo>
                <a:lnTo>
                  <a:pt x="65" y="171"/>
                </a:lnTo>
                <a:lnTo>
                  <a:pt x="62" y="175"/>
                </a:lnTo>
                <a:lnTo>
                  <a:pt x="61" y="181"/>
                </a:lnTo>
                <a:lnTo>
                  <a:pt x="61" y="183"/>
                </a:lnTo>
                <a:lnTo>
                  <a:pt x="62" y="186"/>
                </a:lnTo>
                <a:lnTo>
                  <a:pt x="62" y="186"/>
                </a:lnTo>
                <a:lnTo>
                  <a:pt x="64" y="190"/>
                </a:lnTo>
                <a:lnTo>
                  <a:pt x="67" y="193"/>
                </a:lnTo>
                <a:lnTo>
                  <a:pt x="74" y="198"/>
                </a:lnTo>
                <a:lnTo>
                  <a:pt x="82" y="201"/>
                </a:lnTo>
                <a:lnTo>
                  <a:pt x="90" y="204"/>
                </a:lnTo>
                <a:lnTo>
                  <a:pt x="90" y="204"/>
                </a:lnTo>
                <a:lnTo>
                  <a:pt x="97" y="205"/>
                </a:lnTo>
                <a:lnTo>
                  <a:pt x="97" y="205"/>
                </a:lnTo>
                <a:lnTo>
                  <a:pt x="100" y="210"/>
                </a:lnTo>
                <a:lnTo>
                  <a:pt x="100" y="210"/>
                </a:lnTo>
                <a:lnTo>
                  <a:pt x="106" y="222"/>
                </a:lnTo>
                <a:lnTo>
                  <a:pt x="112" y="235"/>
                </a:lnTo>
                <a:lnTo>
                  <a:pt x="118" y="247"/>
                </a:lnTo>
                <a:lnTo>
                  <a:pt x="122" y="262"/>
                </a:lnTo>
                <a:lnTo>
                  <a:pt x="129" y="288"/>
                </a:lnTo>
                <a:lnTo>
                  <a:pt x="135" y="315"/>
                </a:lnTo>
                <a:lnTo>
                  <a:pt x="135" y="315"/>
                </a:lnTo>
                <a:lnTo>
                  <a:pt x="138" y="331"/>
                </a:lnTo>
                <a:lnTo>
                  <a:pt x="140" y="348"/>
                </a:lnTo>
                <a:lnTo>
                  <a:pt x="141" y="364"/>
                </a:lnTo>
                <a:lnTo>
                  <a:pt x="141" y="381"/>
                </a:lnTo>
                <a:lnTo>
                  <a:pt x="140" y="397"/>
                </a:lnTo>
                <a:lnTo>
                  <a:pt x="139" y="413"/>
                </a:lnTo>
                <a:lnTo>
                  <a:pt x="137" y="430"/>
                </a:lnTo>
                <a:lnTo>
                  <a:pt x="133" y="446"/>
                </a:lnTo>
                <a:lnTo>
                  <a:pt x="133" y="446"/>
                </a:lnTo>
                <a:lnTo>
                  <a:pt x="133" y="448"/>
                </a:lnTo>
                <a:lnTo>
                  <a:pt x="133" y="448"/>
                </a:lnTo>
                <a:lnTo>
                  <a:pt x="125" y="448"/>
                </a:lnTo>
                <a:lnTo>
                  <a:pt x="125" y="448"/>
                </a:lnTo>
                <a:lnTo>
                  <a:pt x="125" y="434"/>
                </a:lnTo>
                <a:lnTo>
                  <a:pt x="124" y="421"/>
                </a:lnTo>
                <a:lnTo>
                  <a:pt x="122" y="407"/>
                </a:lnTo>
                <a:lnTo>
                  <a:pt x="119" y="394"/>
                </a:lnTo>
                <a:lnTo>
                  <a:pt x="115" y="381"/>
                </a:lnTo>
                <a:lnTo>
                  <a:pt x="109" y="369"/>
                </a:lnTo>
                <a:lnTo>
                  <a:pt x="103" y="357"/>
                </a:lnTo>
                <a:lnTo>
                  <a:pt x="96" y="345"/>
                </a:lnTo>
                <a:lnTo>
                  <a:pt x="96" y="345"/>
                </a:lnTo>
                <a:lnTo>
                  <a:pt x="87" y="332"/>
                </a:lnTo>
                <a:lnTo>
                  <a:pt x="78" y="320"/>
                </a:lnTo>
                <a:lnTo>
                  <a:pt x="59" y="297"/>
                </a:lnTo>
                <a:lnTo>
                  <a:pt x="49" y="285"/>
                </a:lnTo>
                <a:lnTo>
                  <a:pt x="41" y="273"/>
                </a:lnTo>
                <a:lnTo>
                  <a:pt x="32" y="260"/>
                </a:lnTo>
                <a:lnTo>
                  <a:pt x="25" y="246"/>
                </a:lnTo>
                <a:lnTo>
                  <a:pt x="25" y="246"/>
                </a:lnTo>
                <a:lnTo>
                  <a:pt x="20" y="235"/>
                </a:lnTo>
                <a:lnTo>
                  <a:pt x="16" y="223"/>
                </a:lnTo>
                <a:lnTo>
                  <a:pt x="13" y="212"/>
                </a:lnTo>
                <a:lnTo>
                  <a:pt x="11" y="200"/>
                </a:lnTo>
                <a:lnTo>
                  <a:pt x="9" y="188"/>
                </a:lnTo>
                <a:lnTo>
                  <a:pt x="9" y="174"/>
                </a:lnTo>
                <a:lnTo>
                  <a:pt x="9" y="162"/>
                </a:lnTo>
                <a:lnTo>
                  <a:pt x="10" y="150"/>
                </a:lnTo>
                <a:lnTo>
                  <a:pt x="12" y="138"/>
                </a:lnTo>
                <a:lnTo>
                  <a:pt x="15" y="126"/>
                </a:lnTo>
                <a:lnTo>
                  <a:pt x="18" y="114"/>
                </a:lnTo>
                <a:lnTo>
                  <a:pt x="22" y="103"/>
                </a:lnTo>
                <a:lnTo>
                  <a:pt x="27" y="91"/>
                </a:lnTo>
                <a:lnTo>
                  <a:pt x="34" y="80"/>
                </a:lnTo>
                <a:lnTo>
                  <a:pt x="41" y="70"/>
                </a:lnTo>
                <a:lnTo>
                  <a:pt x="48" y="60"/>
                </a:lnTo>
                <a:lnTo>
                  <a:pt x="48" y="60"/>
                </a:lnTo>
                <a:lnTo>
                  <a:pt x="56" y="51"/>
                </a:lnTo>
                <a:lnTo>
                  <a:pt x="65" y="43"/>
                </a:lnTo>
                <a:lnTo>
                  <a:pt x="75" y="35"/>
                </a:lnTo>
                <a:lnTo>
                  <a:pt x="85" y="29"/>
                </a:lnTo>
                <a:lnTo>
                  <a:pt x="96" y="23"/>
                </a:lnTo>
                <a:lnTo>
                  <a:pt x="108" y="19"/>
                </a:lnTo>
                <a:lnTo>
                  <a:pt x="120" y="14"/>
                </a:lnTo>
                <a:lnTo>
                  <a:pt x="132" y="11"/>
                </a:lnTo>
                <a:lnTo>
                  <a:pt x="144" y="10"/>
                </a:lnTo>
                <a:lnTo>
                  <a:pt x="156" y="9"/>
                </a:lnTo>
                <a:lnTo>
                  <a:pt x="169" y="9"/>
                </a:lnTo>
                <a:lnTo>
                  <a:pt x="181" y="11"/>
                </a:lnTo>
                <a:lnTo>
                  <a:pt x="193" y="13"/>
                </a:lnTo>
                <a:lnTo>
                  <a:pt x="206" y="17"/>
                </a:lnTo>
                <a:lnTo>
                  <a:pt x="217" y="22"/>
                </a:lnTo>
                <a:lnTo>
                  <a:pt x="229" y="27"/>
                </a:lnTo>
                <a:lnTo>
                  <a:pt x="229" y="27"/>
                </a:lnTo>
                <a:lnTo>
                  <a:pt x="241" y="35"/>
                </a:lnTo>
                <a:lnTo>
                  <a:pt x="251" y="44"/>
                </a:lnTo>
                <a:lnTo>
                  <a:pt x="260" y="54"/>
                </a:lnTo>
                <a:lnTo>
                  <a:pt x="268" y="66"/>
                </a:lnTo>
                <a:lnTo>
                  <a:pt x="274" y="78"/>
                </a:lnTo>
                <a:lnTo>
                  <a:pt x="280" y="91"/>
                </a:lnTo>
                <a:lnTo>
                  <a:pt x="284" y="105"/>
                </a:lnTo>
                <a:lnTo>
                  <a:pt x="287" y="119"/>
                </a:lnTo>
                <a:lnTo>
                  <a:pt x="289" y="133"/>
                </a:lnTo>
                <a:lnTo>
                  <a:pt x="290" y="148"/>
                </a:lnTo>
                <a:lnTo>
                  <a:pt x="289" y="162"/>
                </a:lnTo>
                <a:lnTo>
                  <a:pt x="288" y="176"/>
                </a:lnTo>
                <a:lnTo>
                  <a:pt x="286" y="192"/>
                </a:lnTo>
                <a:lnTo>
                  <a:pt x="283" y="205"/>
                </a:lnTo>
                <a:lnTo>
                  <a:pt x="280" y="219"/>
                </a:lnTo>
                <a:lnTo>
                  <a:pt x="275" y="231"/>
                </a:lnTo>
                <a:lnTo>
                  <a:pt x="275" y="231"/>
                </a:lnTo>
                <a:close/>
                <a:moveTo>
                  <a:pt x="212" y="212"/>
                </a:moveTo>
                <a:lnTo>
                  <a:pt x="212" y="212"/>
                </a:lnTo>
                <a:lnTo>
                  <a:pt x="213" y="211"/>
                </a:lnTo>
                <a:lnTo>
                  <a:pt x="213" y="211"/>
                </a:lnTo>
                <a:lnTo>
                  <a:pt x="215" y="210"/>
                </a:lnTo>
                <a:lnTo>
                  <a:pt x="216" y="210"/>
                </a:lnTo>
                <a:lnTo>
                  <a:pt x="215" y="211"/>
                </a:lnTo>
                <a:lnTo>
                  <a:pt x="212" y="212"/>
                </a:lnTo>
                <a:lnTo>
                  <a:pt x="212" y="212"/>
                </a:lnTo>
                <a:close/>
                <a:moveTo>
                  <a:pt x="197" y="192"/>
                </a:moveTo>
                <a:lnTo>
                  <a:pt x="197" y="192"/>
                </a:lnTo>
                <a:lnTo>
                  <a:pt x="200" y="187"/>
                </a:lnTo>
                <a:lnTo>
                  <a:pt x="203" y="182"/>
                </a:lnTo>
                <a:lnTo>
                  <a:pt x="210" y="173"/>
                </a:lnTo>
                <a:lnTo>
                  <a:pt x="210" y="173"/>
                </a:lnTo>
                <a:lnTo>
                  <a:pt x="212" y="172"/>
                </a:lnTo>
                <a:lnTo>
                  <a:pt x="214" y="171"/>
                </a:lnTo>
                <a:lnTo>
                  <a:pt x="214" y="172"/>
                </a:lnTo>
                <a:lnTo>
                  <a:pt x="214" y="173"/>
                </a:lnTo>
                <a:lnTo>
                  <a:pt x="213" y="178"/>
                </a:lnTo>
                <a:lnTo>
                  <a:pt x="212" y="181"/>
                </a:lnTo>
                <a:lnTo>
                  <a:pt x="212" y="181"/>
                </a:lnTo>
                <a:lnTo>
                  <a:pt x="209" y="185"/>
                </a:lnTo>
                <a:lnTo>
                  <a:pt x="206" y="188"/>
                </a:lnTo>
                <a:lnTo>
                  <a:pt x="202" y="190"/>
                </a:lnTo>
                <a:lnTo>
                  <a:pt x="197" y="192"/>
                </a:lnTo>
                <a:lnTo>
                  <a:pt x="197" y="192"/>
                </a:lnTo>
                <a:close/>
                <a:moveTo>
                  <a:pt x="92" y="195"/>
                </a:moveTo>
                <a:lnTo>
                  <a:pt x="92" y="195"/>
                </a:lnTo>
                <a:lnTo>
                  <a:pt x="89" y="195"/>
                </a:lnTo>
                <a:lnTo>
                  <a:pt x="89" y="195"/>
                </a:lnTo>
                <a:lnTo>
                  <a:pt x="83" y="192"/>
                </a:lnTo>
                <a:lnTo>
                  <a:pt x="78" y="190"/>
                </a:lnTo>
                <a:lnTo>
                  <a:pt x="78" y="190"/>
                </a:lnTo>
                <a:lnTo>
                  <a:pt x="75" y="188"/>
                </a:lnTo>
                <a:lnTo>
                  <a:pt x="75" y="188"/>
                </a:lnTo>
                <a:lnTo>
                  <a:pt x="72" y="186"/>
                </a:lnTo>
                <a:lnTo>
                  <a:pt x="71" y="184"/>
                </a:lnTo>
                <a:lnTo>
                  <a:pt x="71" y="181"/>
                </a:lnTo>
                <a:lnTo>
                  <a:pt x="73" y="178"/>
                </a:lnTo>
                <a:lnTo>
                  <a:pt x="73" y="178"/>
                </a:lnTo>
                <a:lnTo>
                  <a:pt x="79" y="180"/>
                </a:lnTo>
                <a:lnTo>
                  <a:pt x="84" y="184"/>
                </a:lnTo>
                <a:lnTo>
                  <a:pt x="88" y="189"/>
                </a:lnTo>
                <a:lnTo>
                  <a:pt x="92" y="195"/>
                </a:lnTo>
                <a:lnTo>
                  <a:pt x="92" y="1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68">
            <a:extLst>
              <a:ext uri="{FF2B5EF4-FFF2-40B4-BE49-F238E27FC236}">
                <a16:creationId xmlns:a16="http://schemas.microsoft.com/office/drawing/2014/main" id="{E433AB2C-3AB3-44F9-A340-4FD19F820607}"/>
              </a:ext>
            </a:extLst>
          </p:cNvPr>
          <p:cNvSpPr>
            <a:spLocks noEditPoints="1"/>
          </p:cNvSpPr>
          <p:nvPr/>
        </p:nvSpPr>
        <p:spPr bwMode="auto">
          <a:xfrm>
            <a:off x="1866872" y="3949658"/>
            <a:ext cx="790575" cy="404813"/>
          </a:xfrm>
          <a:custGeom>
            <a:avLst/>
            <a:gdLst>
              <a:gd name="T0" fmla="*/ 926 w 1015"/>
              <a:gd name="T1" fmla="*/ 64 h 521"/>
              <a:gd name="T2" fmla="*/ 980 w 1015"/>
              <a:gd name="T3" fmla="*/ 90 h 521"/>
              <a:gd name="T4" fmla="*/ 1006 w 1015"/>
              <a:gd name="T5" fmla="*/ 90 h 521"/>
              <a:gd name="T6" fmla="*/ 951 w 1015"/>
              <a:gd name="T7" fmla="*/ 219 h 521"/>
              <a:gd name="T8" fmla="*/ 943 w 1015"/>
              <a:gd name="T9" fmla="*/ 286 h 521"/>
              <a:gd name="T10" fmla="*/ 892 w 1015"/>
              <a:gd name="T11" fmla="*/ 342 h 521"/>
              <a:gd name="T12" fmla="*/ 822 w 1015"/>
              <a:gd name="T13" fmla="*/ 413 h 521"/>
              <a:gd name="T14" fmla="*/ 677 w 1015"/>
              <a:gd name="T15" fmla="*/ 453 h 521"/>
              <a:gd name="T16" fmla="*/ 664 w 1015"/>
              <a:gd name="T17" fmla="*/ 500 h 521"/>
              <a:gd name="T18" fmla="*/ 506 w 1015"/>
              <a:gd name="T19" fmla="*/ 480 h 521"/>
              <a:gd name="T20" fmla="*/ 369 w 1015"/>
              <a:gd name="T21" fmla="*/ 426 h 521"/>
              <a:gd name="T22" fmla="*/ 251 w 1015"/>
              <a:gd name="T23" fmla="*/ 283 h 521"/>
              <a:gd name="T24" fmla="*/ 57 w 1015"/>
              <a:gd name="T25" fmla="*/ 151 h 521"/>
              <a:gd name="T26" fmla="*/ 308 w 1015"/>
              <a:gd name="T27" fmla="*/ 125 h 521"/>
              <a:gd name="T28" fmla="*/ 382 w 1015"/>
              <a:gd name="T29" fmla="*/ 59 h 521"/>
              <a:gd name="T30" fmla="*/ 473 w 1015"/>
              <a:gd name="T31" fmla="*/ 19 h 521"/>
              <a:gd name="T32" fmla="*/ 542 w 1015"/>
              <a:gd name="T33" fmla="*/ 17 h 521"/>
              <a:gd name="T34" fmla="*/ 620 w 1015"/>
              <a:gd name="T35" fmla="*/ 50 h 521"/>
              <a:gd name="T36" fmla="*/ 688 w 1015"/>
              <a:gd name="T37" fmla="*/ 63 h 521"/>
              <a:gd name="T38" fmla="*/ 767 w 1015"/>
              <a:gd name="T39" fmla="*/ 58 h 521"/>
              <a:gd name="T40" fmla="*/ 858 w 1015"/>
              <a:gd name="T41" fmla="*/ 27 h 521"/>
              <a:gd name="T42" fmla="*/ 922 w 1015"/>
              <a:gd name="T43" fmla="*/ 263 h 521"/>
              <a:gd name="T44" fmla="*/ 926 w 1015"/>
              <a:gd name="T45" fmla="*/ 219 h 521"/>
              <a:gd name="T46" fmla="*/ 990 w 1015"/>
              <a:gd name="T47" fmla="*/ 99 h 521"/>
              <a:gd name="T48" fmla="*/ 933 w 1015"/>
              <a:gd name="T49" fmla="*/ 74 h 521"/>
              <a:gd name="T50" fmla="*/ 830 w 1015"/>
              <a:gd name="T51" fmla="*/ 89 h 521"/>
              <a:gd name="T52" fmla="*/ 750 w 1015"/>
              <a:gd name="T53" fmla="*/ 81 h 521"/>
              <a:gd name="T54" fmla="*/ 675 w 1015"/>
              <a:gd name="T55" fmla="*/ 82 h 521"/>
              <a:gd name="T56" fmla="*/ 623 w 1015"/>
              <a:gd name="T57" fmla="*/ 63 h 521"/>
              <a:gd name="T58" fmla="*/ 604 w 1015"/>
              <a:gd name="T59" fmla="*/ 37 h 521"/>
              <a:gd name="T60" fmla="*/ 462 w 1015"/>
              <a:gd name="T61" fmla="*/ 71 h 521"/>
              <a:gd name="T62" fmla="*/ 256 w 1015"/>
              <a:gd name="T63" fmla="*/ 250 h 521"/>
              <a:gd name="T64" fmla="*/ 302 w 1015"/>
              <a:gd name="T65" fmla="*/ 273 h 521"/>
              <a:gd name="T66" fmla="*/ 419 w 1015"/>
              <a:gd name="T67" fmla="*/ 136 h 521"/>
              <a:gd name="T68" fmla="*/ 405 w 1015"/>
              <a:gd name="T69" fmla="*/ 291 h 521"/>
              <a:gd name="T70" fmla="*/ 493 w 1015"/>
              <a:gd name="T71" fmla="*/ 288 h 521"/>
              <a:gd name="T72" fmla="*/ 643 w 1015"/>
              <a:gd name="T73" fmla="*/ 149 h 521"/>
              <a:gd name="T74" fmla="*/ 716 w 1015"/>
              <a:gd name="T75" fmla="*/ 159 h 521"/>
              <a:gd name="T76" fmla="*/ 703 w 1015"/>
              <a:gd name="T77" fmla="*/ 231 h 521"/>
              <a:gd name="T78" fmla="*/ 770 w 1015"/>
              <a:gd name="T79" fmla="*/ 227 h 521"/>
              <a:gd name="T80" fmla="*/ 848 w 1015"/>
              <a:gd name="T81" fmla="*/ 192 h 521"/>
              <a:gd name="T82" fmla="*/ 926 w 1015"/>
              <a:gd name="T83" fmla="*/ 151 h 521"/>
              <a:gd name="T84" fmla="*/ 868 w 1015"/>
              <a:gd name="T85" fmla="*/ 193 h 521"/>
              <a:gd name="T86" fmla="*/ 796 w 1015"/>
              <a:gd name="T87" fmla="*/ 226 h 521"/>
              <a:gd name="T88" fmla="*/ 726 w 1015"/>
              <a:gd name="T89" fmla="*/ 257 h 521"/>
              <a:gd name="T90" fmla="*/ 714 w 1015"/>
              <a:gd name="T91" fmla="*/ 342 h 521"/>
              <a:gd name="T92" fmla="*/ 618 w 1015"/>
              <a:gd name="T93" fmla="*/ 371 h 521"/>
              <a:gd name="T94" fmla="*/ 550 w 1015"/>
              <a:gd name="T95" fmla="*/ 395 h 521"/>
              <a:gd name="T96" fmla="*/ 419 w 1015"/>
              <a:gd name="T97" fmla="*/ 312 h 521"/>
              <a:gd name="T98" fmla="*/ 385 w 1015"/>
              <a:gd name="T99" fmla="*/ 379 h 521"/>
              <a:gd name="T100" fmla="*/ 261 w 1015"/>
              <a:gd name="T101" fmla="*/ 281 h 521"/>
              <a:gd name="T102" fmla="*/ 460 w 1015"/>
              <a:gd name="T103" fmla="*/ 459 h 521"/>
              <a:gd name="T104" fmla="*/ 581 w 1015"/>
              <a:gd name="T105" fmla="*/ 495 h 521"/>
              <a:gd name="T106" fmla="*/ 693 w 1015"/>
              <a:gd name="T107" fmla="*/ 485 h 521"/>
              <a:gd name="T108" fmla="*/ 791 w 1015"/>
              <a:gd name="T109" fmla="*/ 415 h 521"/>
              <a:gd name="T110" fmla="*/ 832 w 1015"/>
              <a:gd name="T111" fmla="*/ 332 h 521"/>
              <a:gd name="T112" fmla="*/ 186 w 1015"/>
              <a:gd name="T113" fmla="*/ 254 h 521"/>
              <a:gd name="T114" fmla="*/ 54 w 1015"/>
              <a:gd name="T115" fmla="*/ 17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5" h="521">
                <a:moveTo>
                  <a:pt x="843" y="73"/>
                </a:moveTo>
                <a:cubicBezTo>
                  <a:pt x="874" y="69"/>
                  <a:pt x="895" y="42"/>
                  <a:pt x="928" y="35"/>
                </a:cubicBezTo>
                <a:cubicBezTo>
                  <a:pt x="933" y="44"/>
                  <a:pt x="926" y="54"/>
                  <a:pt x="926" y="64"/>
                </a:cubicBezTo>
                <a:cubicBezTo>
                  <a:pt x="942" y="61"/>
                  <a:pt x="953" y="52"/>
                  <a:pt x="959" y="38"/>
                </a:cubicBezTo>
                <a:cubicBezTo>
                  <a:pt x="972" y="38"/>
                  <a:pt x="971" y="34"/>
                  <a:pt x="979" y="32"/>
                </a:cubicBezTo>
                <a:cubicBezTo>
                  <a:pt x="986" y="43"/>
                  <a:pt x="978" y="69"/>
                  <a:pt x="980" y="90"/>
                </a:cubicBezTo>
                <a:cubicBezTo>
                  <a:pt x="997" y="90"/>
                  <a:pt x="992" y="78"/>
                  <a:pt x="1002" y="71"/>
                </a:cubicBezTo>
                <a:cubicBezTo>
                  <a:pt x="1006" y="70"/>
                  <a:pt x="1007" y="73"/>
                  <a:pt x="1011" y="73"/>
                </a:cubicBezTo>
                <a:cubicBezTo>
                  <a:pt x="1015" y="80"/>
                  <a:pt x="1012" y="88"/>
                  <a:pt x="1006" y="90"/>
                </a:cubicBezTo>
                <a:cubicBezTo>
                  <a:pt x="1000" y="115"/>
                  <a:pt x="990" y="134"/>
                  <a:pt x="975" y="151"/>
                </a:cubicBezTo>
                <a:cubicBezTo>
                  <a:pt x="984" y="148"/>
                  <a:pt x="986" y="144"/>
                  <a:pt x="997" y="148"/>
                </a:cubicBezTo>
                <a:cubicBezTo>
                  <a:pt x="991" y="181"/>
                  <a:pt x="970" y="199"/>
                  <a:pt x="951" y="219"/>
                </a:cubicBezTo>
                <a:cubicBezTo>
                  <a:pt x="963" y="221"/>
                  <a:pt x="969" y="208"/>
                  <a:pt x="980" y="214"/>
                </a:cubicBezTo>
                <a:cubicBezTo>
                  <a:pt x="970" y="250"/>
                  <a:pt x="937" y="265"/>
                  <a:pt x="909" y="283"/>
                </a:cubicBezTo>
                <a:cubicBezTo>
                  <a:pt x="918" y="292"/>
                  <a:pt x="931" y="276"/>
                  <a:pt x="943" y="286"/>
                </a:cubicBezTo>
                <a:cubicBezTo>
                  <a:pt x="938" y="300"/>
                  <a:pt x="921" y="303"/>
                  <a:pt x="909" y="311"/>
                </a:cubicBezTo>
                <a:cubicBezTo>
                  <a:pt x="894" y="319"/>
                  <a:pt x="880" y="333"/>
                  <a:pt x="856" y="335"/>
                </a:cubicBezTo>
                <a:cubicBezTo>
                  <a:pt x="864" y="346"/>
                  <a:pt x="877" y="345"/>
                  <a:pt x="892" y="342"/>
                </a:cubicBezTo>
                <a:cubicBezTo>
                  <a:pt x="890" y="348"/>
                  <a:pt x="898" y="344"/>
                  <a:pt x="897" y="350"/>
                </a:cubicBezTo>
                <a:cubicBezTo>
                  <a:pt x="875" y="382"/>
                  <a:pt x="817" y="378"/>
                  <a:pt x="778" y="394"/>
                </a:cubicBezTo>
                <a:cubicBezTo>
                  <a:pt x="791" y="403"/>
                  <a:pt x="817" y="399"/>
                  <a:pt x="822" y="413"/>
                </a:cubicBezTo>
                <a:cubicBezTo>
                  <a:pt x="821" y="419"/>
                  <a:pt x="814" y="422"/>
                  <a:pt x="809" y="423"/>
                </a:cubicBezTo>
                <a:cubicBezTo>
                  <a:pt x="794" y="429"/>
                  <a:pt x="778" y="435"/>
                  <a:pt x="762" y="441"/>
                </a:cubicBezTo>
                <a:cubicBezTo>
                  <a:pt x="738" y="450"/>
                  <a:pt x="710" y="453"/>
                  <a:pt x="677" y="453"/>
                </a:cubicBezTo>
                <a:cubicBezTo>
                  <a:pt x="683" y="464"/>
                  <a:pt x="702" y="477"/>
                  <a:pt x="721" y="480"/>
                </a:cubicBezTo>
                <a:cubicBezTo>
                  <a:pt x="720" y="485"/>
                  <a:pt x="723" y="485"/>
                  <a:pt x="723" y="488"/>
                </a:cubicBezTo>
                <a:cubicBezTo>
                  <a:pt x="717" y="498"/>
                  <a:pt x="685" y="500"/>
                  <a:pt x="664" y="500"/>
                </a:cubicBezTo>
                <a:cubicBezTo>
                  <a:pt x="636" y="500"/>
                  <a:pt x="608" y="488"/>
                  <a:pt x="592" y="484"/>
                </a:cubicBezTo>
                <a:cubicBezTo>
                  <a:pt x="596" y="490"/>
                  <a:pt x="602" y="493"/>
                  <a:pt x="604" y="498"/>
                </a:cubicBezTo>
                <a:cubicBezTo>
                  <a:pt x="588" y="521"/>
                  <a:pt x="532" y="496"/>
                  <a:pt x="506" y="480"/>
                </a:cubicBezTo>
                <a:cubicBezTo>
                  <a:pt x="488" y="470"/>
                  <a:pt x="479" y="459"/>
                  <a:pt x="473" y="480"/>
                </a:cubicBezTo>
                <a:cubicBezTo>
                  <a:pt x="432" y="472"/>
                  <a:pt x="405" y="451"/>
                  <a:pt x="372" y="435"/>
                </a:cubicBezTo>
                <a:cubicBezTo>
                  <a:pt x="373" y="430"/>
                  <a:pt x="367" y="431"/>
                  <a:pt x="369" y="426"/>
                </a:cubicBezTo>
                <a:cubicBezTo>
                  <a:pt x="346" y="416"/>
                  <a:pt x="337" y="390"/>
                  <a:pt x="315" y="379"/>
                </a:cubicBezTo>
                <a:cubicBezTo>
                  <a:pt x="301" y="357"/>
                  <a:pt x="284" y="338"/>
                  <a:pt x="264" y="322"/>
                </a:cubicBezTo>
                <a:cubicBezTo>
                  <a:pt x="260" y="309"/>
                  <a:pt x="253" y="298"/>
                  <a:pt x="251" y="283"/>
                </a:cubicBezTo>
                <a:cubicBezTo>
                  <a:pt x="149" y="270"/>
                  <a:pt x="82" y="222"/>
                  <a:pt x="0" y="193"/>
                </a:cubicBezTo>
                <a:cubicBezTo>
                  <a:pt x="2" y="172"/>
                  <a:pt x="17" y="151"/>
                  <a:pt x="34" y="139"/>
                </a:cubicBezTo>
                <a:cubicBezTo>
                  <a:pt x="42" y="143"/>
                  <a:pt x="47" y="149"/>
                  <a:pt x="57" y="151"/>
                </a:cubicBezTo>
                <a:cubicBezTo>
                  <a:pt x="77" y="176"/>
                  <a:pt x="109" y="192"/>
                  <a:pt x="139" y="213"/>
                </a:cubicBezTo>
                <a:cubicBezTo>
                  <a:pt x="166" y="232"/>
                  <a:pt x="205" y="259"/>
                  <a:pt x="248" y="252"/>
                </a:cubicBezTo>
                <a:cubicBezTo>
                  <a:pt x="252" y="209"/>
                  <a:pt x="282" y="162"/>
                  <a:pt x="308" y="125"/>
                </a:cubicBezTo>
                <a:cubicBezTo>
                  <a:pt x="317" y="113"/>
                  <a:pt x="328" y="106"/>
                  <a:pt x="338" y="97"/>
                </a:cubicBezTo>
                <a:cubicBezTo>
                  <a:pt x="345" y="90"/>
                  <a:pt x="349" y="80"/>
                  <a:pt x="357" y="74"/>
                </a:cubicBezTo>
                <a:cubicBezTo>
                  <a:pt x="364" y="69"/>
                  <a:pt x="374" y="65"/>
                  <a:pt x="382" y="59"/>
                </a:cubicBezTo>
                <a:cubicBezTo>
                  <a:pt x="397" y="48"/>
                  <a:pt x="411" y="40"/>
                  <a:pt x="432" y="32"/>
                </a:cubicBezTo>
                <a:cubicBezTo>
                  <a:pt x="437" y="30"/>
                  <a:pt x="442" y="29"/>
                  <a:pt x="447" y="27"/>
                </a:cubicBezTo>
                <a:cubicBezTo>
                  <a:pt x="456" y="22"/>
                  <a:pt x="460" y="15"/>
                  <a:pt x="473" y="19"/>
                </a:cubicBezTo>
                <a:cubicBezTo>
                  <a:pt x="474" y="20"/>
                  <a:pt x="474" y="23"/>
                  <a:pt x="476" y="24"/>
                </a:cubicBezTo>
                <a:cubicBezTo>
                  <a:pt x="477" y="34"/>
                  <a:pt x="470" y="37"/>
                  <a:pt x="466" y="43"/>
                </a:cubicBezTo>
                <a:cubicBezTo>
                  <a:pt x="488" y="39"/>
                  <a:pt x="515" y="0"/>
                  <a:pt x="542" y="17"/>
                </a:cubicBezTo>
                <a:cubicBezTo>
                  <a:pt x="538" y="30"/>
                  <a:pt x="523" y="31"/>
                  <a:pt x="527" y="50"/>
                </a:cubicBezTo>
                <a:cubicBezTo>
                  <a:pt x="555" y="37"/>
                  <a:pt x="585" y="26"/>
                  <a:pt x="618" y="19"/>
                </a:cubicBezTo>
                <a:cubicBezTo>
                  <a:pt x="627" y="25"/>
                  <a:pt x="626" y="41"/>
                  <a:pt x="620" y="50"/>
                </a:cubicBezTo>
                <a:cubicBezTo>
                  <a:pt x="634" y="45"/>
                  <a:pt x="642" y="36"/>
                  <a:pt x="659" y="32"/>
                </a:cubicBezTo>
                <a:cubicBezTo>
                  <a:pt x="671" y="28"/>
                  <a:pt x="680" y="11"/>
                  <a:pt x="695" y="19"/>
                </a:cubicBezTo>
                <a:cubicBezTo>
                  <a:pt x="699" y="38"/>
                  <a:pt x="691" y="46"/>
                  <a:pt x="688" y="63"/>
                </a:cubicBezTo>
                <a:cubicBezTo>
                  <a:pt x="720" y="63"/>
                  <a:pt x="744" y="41"/>
                  <a:pt x="770" y="30"/>
                </a:cubicBezTo>
                <a:cubicBezTo>
                  <a:pt x="772" y="32"/>
                  <a:pt x="775" y="34"/>
                  <a:pt x="776" y="37"/>
                </a:cubicBezTo>
                <a:cubicBezTo>
                  <a:pt x="772" y="43"/>
                  <a:pt x="771" y="52"/>
                  <a:pt x="767" y="58"/>
                </a:cubicBezTo>
                <a:cubicBezTo>
                  <a:pt x="767" y="61"/>
                  <a:pt x="771" y="61"/>
                  <a:pt x="772" y="64"/>
                </a:cubicBezTo>
                <a:cubicBezTo>
                  <a:pt x="790" y="55"/>
                  <a:pt x="808" y="50"/>
                  <a:pt x="825" y="42"/>
                </a:cubicBezTo>
                <a:cubicBezTo>
                  <a:pt x="835" y="36"/>
                  <a:pt x="844" y="25"/>
                  <a:pt x="858" y="27"/>
                </a:cubicBezTo>
                <a:cubicBezTo>
                  <a:pt x="865" y="42"/>
                  <a:pt x="851" y="62"/>
                  <a:pt x="843" y="73"/>
                </a:cubicBezTo>
                <a:close/>
                <a:moveTo>
                  <a:pt x="878" y="289"/>
                </a:moveTo>
                <a:cubicBezTo>
                  <a:pt x="888" y="275"/>
                  <a:pt x="907" y="273"/>
                  <a:pt x="922" y="263"/>
                </a:cubicBezTo>
                <a:cubicBezTo>
                  <a:pt x="936" y="253"/>
                  <a:pt x="949" y="242"/>
                  <a:pt x="959" y="229"/>
                </a:cubicBezTo>
                <a:cubicBezTo>
                  <a:pt x="950" y="231"/>
                  <a:pt x="939" y="232"/>
                  <a:pt x="928" y="232"/>
                </a:cubicBezTo>
                <a:cubicBezTo>
                  <a:pt x="925" y="228"/>
                  <a:pt x="929" y="222"/>
                  <a:pt x="926" y="219"/>
                </a:cubicBezTo>
                <a:cubicBezTo>
                  <a:pt x="948" y="212"/>
                  <a:pt x="966" y="187"/>
                  <a:pt x="979" y="165"/>
                </a:cubicBezTo>
                <a:cubicBezTo>
                  <a:pt x="967" y="168"/>
                  <a:pt x="952" y="177"/>
                  <a:pt x="946" y="164"/>
                </a:cubicBezTo>
                <a:cubicBezTo>
                  <a:pt x="965" y="146"/>
                  <a:pt x="984" y="129"/>
                  <a:pt x="990" y="99"/>
                </a:cubicBezTo>
                <a:cubicBezTo>
                  <a:pt x="980" y="103"/>
                  <a:pt x="961" y="118"/>
                  <a:pt x="959" y="95"/>
                </a:cubicBezTo>
                <a:cubicBezTo>
                  <a:pt x="971" y="90"/>
                  <a:pt x="973" y="64"/>
                  <a:pt x="969" y="53"/>
                </a:cubicBezTo>
                <a:cubicBezTo>
                  <a:pt x="964" y="60"/>
                  <a:pt x="946" y="65"/>
                  <a:pt x="933" y="74"/>
                </a:cubicBezTo>
                <a:cubicBezTo>
                  <a:pt x="922" y="81"/>
                  <a:pt x="911" y="97"/>
                  <a:pt x="904" y="76"/>
                </a:cubicBezTo>
                <a:cubicBezTo>
                  <a:pt x="910" y="69"/>
                  <a:pt x="914" y="67"/>
                  <a:pt x="915" y="53"/>
                </a:cubicBezTo>
                <a:cubicBezTo>
                  <a:pt x="887" y="66"/>
                  <a:pt x="862" y="80"/>
                  <a:pt x="830" y="89"/>
                </a:cubicBezTo>
                <a:cubicBezTo>
                  <a:pt x="828" y="86"/>
                  <a:pt x="822" y="87"/>
                  <a:pt x="822" y="82"/>
                </a:cubicBezTo>
                <a:cubicBezTo>
                  <a:pt x="830" y="69"/>
                  <a:pt x="846" y="56"/>
                  <a:pt x="847" y="42"/>
                </a:cubicBezTo>
                <a:cubicBezTo>
                  <a:pt x="817" y="57"/>
                  <a:pt x="788" y="73"/>
                  <a:pt x="750" y="81"/>
                </a:cubicBezTo>
                <a:cubicBezTo>
                  <a:pt x="750" y="78"/>
                  <a:pt x="748" y="78"/>
                  <a:pt x="747" y="76"/>
                </a:cubicBezTo>
                <a:cubicBezTo>
                  <a:pt x="745" y="63"/>
                  <a:pt x="761" y="59"/>
                  <a:pt x="757" y="50"/>
                </a:cubicBezTo>
                <a:cubicBezTo>
                  <a:pt x="733" y="63"/>
                  <a:pt x="705" y="73"/>
                  <a:pt x="675" y="82"/>
                </a:cubicBezTo>
                <a:cubicBezTo>
                  <a:pt x="676" y="75"/>
                  <a:pt x="672" y="84"/>
                  <a:pt x="672" y="79"/>
                </a:cubicBezTo>
                <a:cubicBezTo>
                  <a:pt x="671" y="67"/>
                  <a:pt x="682" y="51"/>
                  <a:pt x="682" y="33"/>
                </a:cubicBezTo>
                <a:cubicBezTo>
                  <a:pt x="666" y="40"/>
                  <a:pt x="639" y="52"/>
                  <a:pt x="623" y="63"/>
                </a:cubicBezTo>
                <a:cubicBezTo>
                  <a:pt x="614" y="68"/>
                  <a:pt x="607" y="79"/>
                  <a:pt x="599" y="68"/>
                </a:cubicBezTo>
                <a:cubicBezTo>
                  <a:pt x="599" y="60"/>
                  <a:pt x="602" y="55"/>
                  <a:pt x="607" y="51"/>
                </a:cubicBezTo>
                <a:cubicBezTo>
                  <a:pt x="607" y="45"/>
                  <a:pt x="601" y="45"/>
                  <a:pt x="604" y="37"/>
                </a:cubicBezTo>
                <a:cubicBezTo>
                  <a:pt x="574" y="41"/>
                  <a:pt x="543" y="54"/>
                  <a:pt x="520" y="69"/>
                </a:cubicBezTo>
                <a:cubicBezTo>
                  <a:pt x="506" y="64"/>
                  <a:pt x="516" y="41"/>
                  <a:pt x="517" y="30"/>
                </a:cubicBezTo>
                <a:cubicBezTo>
                  <a:pt x="494" y="40"/>
                  <a:pt x="473" y="50"/>
                  <a:pt x="462" y="71"/>
                </a:cubicBezTo>
                <a:cubicBezTo>
                  <a:pt x="456" y="69"/>
                  <a:pt x="450" y="68"/>
                  <a:pt x="447" y="63"/>
                </a:cubicBezTo>
                <a:cubicBezTo>
                  <a:pt x="450" y="54"/>
                  <a:pt x="457" y="49"/>
                  <a:pt x="457" y="37"/>
                </a:cubicBezTo>
                <a:cubicBezTo>
                  <a:pt x="353" y="71"/>
                  <a:pt x="289" y="145"/>
                  <a:pt x="256" y="250"/>
                </a:cubicBezTo>
                <a:cubicBezTo>
                  <a:pt x="259" y="252"/>
                  <a:pt x="264" y="253"/>
                  <a:pt x="264" y="258"/>
                </a:cubicBezTo>
                <a:cubicBezTo>
                  <a:pt x="264" y="263"/>
                  <a:pt x="257" y="261"/>
                  <a:pt x="258" y="267"/>
                </a:cubicBezTo>
                <a:cubicBezTo>
                  <a:pt x="271" y="270"/>
                  <a:pt x="287" y="271"/>
                  <a:pt x="302" y="273"/>
                </a:cubicBezTo>
                <a:cubicBezTo>
                  <a:pt x="305" y="240"/>
                  <a:pt x="323" y="219"/>
                  <a:pt x="344" y="195"/>
                </a:cubicBezTo>
                <a:cubicBezTo>
                  <a:pt x="359" y="178"/>
                  <a:pt x="374" y="159"/>
                  <a:pt x="387" y="148"/>
                </a:cubicBezTo>
                <a:cubicBezTo>
                  <a:pt x="394" y="141"/>
                  <a:pt x="407" y="129"/>
                  <a:pt x="419" y="136"/>
                </a:cubicBezTo>
                <a:cubicBezTo>
                  <a:pt x="393" y="147"/>
                  <a:pt x="376" y="166"/>
                  <a:pt x="354" y="192"/>
                </a:cubicBezTo>
                <a:cubicBezTo>
                  <a:pt x="331" y="219"/>
                  <a:pt x="311" y="243"/>
                  <a:pt x="315" y="276"/>
                </a:cubicBezTo>
                <a:cubicBezTo>
                  <a:pt x="344" y="286"/>
                  <a:pt x="376" y="292"/>
                  <a:pt x="405" y="291"/>
                </a:cubicBezTo>
                <a:cubicBezTo>
                  <a:pt x="426" y="237"/>
                  <a:pt x="447" y="173"/>
                  <a:pt x="506" y="161"/>
                </a:cubicBezTo>
                <a:cubicBezTo>
                  <a:pt x="455" y="183"/>
                  <a:pt x="432" y="232"/>
                  <a:pt x="418" y="291"/>
                </a:cubicBezTo>
                <a:cubicBezTo>
                  <a:pt x="436" y="289"/>
                  <a:pt x="468" y="290"/>
                  <a:pt x="493" y="288"/>
                </a:cubicBezTo>
                <a:cubicBezTo>
                  <a:pt x="500" y="245"/>
                  <a:pt x="515" y="210"/>
                  <a:pt x="546" y="192"/>
                </a:cubicBezTo>
                <a:cubicBezTo>
                  <a:pt x="561" y="183"/>
                  <a:pt x="577" y="176"/>
                  <a:pt x="594" y="167"/>
                </a:cubicBezTo>
                <a:cubicBezTo>
                  <a:pt x="609" y="159"/>
                  <a:pt x="626" y="145"/>
                  <a:pt x="643" y="149"/>
                </a:cubicBezTo>
                <a:cubicBezTo>
                  <a:pt x="582" y="177"/>
                  <a:pt x="503" y="203"/>
                  <a:pt x="507" y="285"/>
                </a:cubicBezTo>
                <a:cubicBezTo>
                  <a:pt x="540" y="281"/>
                  <a:pt x="584" y="277"/>
                  <a:pt x="620" y="268"/>
                </a:cubicBezTo>
                <a:cubicBezTo>
                  <a:pt x="628" y="215"/>
                  <a:pt x="672" y="175"/>
                  <a:pt x="716" y="159"/>
                </a:cubicBezTo>
                <a:cubicBezTo>
                  <a:pt x="680" y="187"/>
                  <a:pt x="636" y="211"/>
                  <a:pt x="631" y="267"/>
                </a:cubicBezTo>
                <a:cubicBezTo>
                  <a:pt x="652" y="268"/>
                  <a:pt x="665" y="260"/>
                  <a:pt x="683" y="258"/>
                </a:cubicBezTo>
                <a:cubicBezTo>
                  <a:pt x="685" y="247"/>
                  <a:pt x="696" y="240"/>
                  <a:pt x="703" y="231"/>
                </a:cubicBezTo>
                <a:cubicBezTo>
                  <a:pt x="717" y="213"/>
                  <a:pt x="728" y="190"/>
                  <a:pt x="749" y="185"/>
                </a:cubicBezTo>
                <a:cubicBezTo>
                  <a:pt x="729" y="204"/>
                  <a:pt x="715" y="229"/>
                  <a:pt x="700" y="254"/>
                </a:cubicBezTo>
                <a:cubicBezTo>
                  <a:pt x="724" y="245"/>
                  <a:pt x="750" y="240"/>
                  <a:pt x="770" y="227"/>
                </a:cubicBezTo>
                <a:cubicBezTo>
                  <a:pt x="776" y="189"/>
                  <a:pt x="801" y="145"/>
                  <a:pt x="834" y="130"/>
                </a:cubicBezTo>
                <a:cubicBezTo>
                  <a:pt x="810" y="154"/>
                  <a:pt x="792" y="182"/>
                  <a:pt x="783" y="221"/>
                </a:cubicBezTo>
                <a:cubicBezTo>
                  <a:pt x="804" y="210"/>
                  <a:pt x="825" y="200"/>
                  <a:pt x="848" y="192"/>
                </a:cubicBezTo>
                <a:cubicBezTo>
                  <a:pt x="854" y="167"/>
                  <a:pt x="852" y="118"/>
                  <a:pt x="881" y="108"/>
                </a:cubicBezTo>
                <a:cubicBezTo>
                  <a:pt x="867" y="128"/>
                  <a:pt x="864" y="157"/>
                  <a:pt x="861" y="183"/>
                </a:cubicBezTo>
                <a:cubicBezTo>
                  <a:pt x="887" y="178"/>
                  <a:pt x="901" y="152"/>
                  <a:pt x="926" y="151"/>
                </a:cubicBezTo>
                <a:cubicBezTo>
                  <a:pt x="923" y="172"/>
                  <a:pt x="895" y="169"/>
                  <a:pt x="886" y="185"/>
                </a:cubicBezTo>
                <a:cubicBezTo>
                  <a:pt x="903" y="193"/>
                  <a:pt x="928" y="193"/>
                  <a:pt x="941" y="205"/>
                </a:cubicBezTo>
                <a:cubicBezTo>
                  <a:pt x="915" y="206"/>
                  <a:pt x="887" y="200"/>
                  <a:pt x="868" y="193"/>
                </a:cubicBezTo>
                <a:cubicBezTo>
                  <a:pt x="856" y="207"/>
                  <a:pt x="832" y="204"/>
                  <a:pt x="816" y="216"/>
                </a:cubicBezTo>
                <a:cubicBezTo>
                  <a:pt x="832" y="237"/>
                  <a:pt x="860" y="247"/>
                  <a:pt x="884" y="260"/>
                </a:cubicBezTo>
                <a:cubicBezTo>
                  <a:pt x="842" y="261"/>
                  <a:pt x="829" y="234"/>
                  <a:pt x="796" y="226"/>
                </a:cubicBezTo>
                <a:cubicBezTo>
                  <a:pt x="781" y="237"/>
                  <a:pt x="761" y="244"/>
                  <a:pt x="742" y="252"/>
                </a:cubicBezTo>
                <a:cubicBezTo>
                  <a:pt x="760" y="276"/>
                  <a:pt x="789" y="289"/>
                  <a:pt x="822" y="298"/>
                </a:cubicBezTo>
                <a:cubicBezTo>
                  <a:pt x="783" y="303"/>
                  <a:pt x="752" y="276"/>
                  <a:pt x="726" y="257"/>
                </a:cubicBezTo>
                <a:cubicBezTo>
                  <a:pt x="701" y="266"/>
                  <a:pt x="674" y="274"/>
                  <a:pt x="644" y="278"/>
                </a:cubicBezTo>
                <a:cubicBezTo>
                  <a:pt x="641" y="287"/>
                  <a:pt x="645" y="295"/>
                  <a:pt x="649" y="301"/>
                </a:cubicBezTo>
                <a:cubicBezTo>
                  <a:pt x="664" y="319"/>
                  <a:pt x="696" y="328"/>
                  <a:pt x="714" y="342"/>
                </a:cubicBezTo>
                <a:cubicBezTo>
                  <a:pt x="673" y="333"/>
                  <a:pt x="642" y="313"/>
                  <a:pt x="623" y="281"/>
                </a:cubicBezTo>
                <a:cubicBezTo>
                  <a:pt x="587" y="288"/>
                  <a:pt x="563" y="291"/>
                  <a:pt x="519" y="296"/>
                </a:cubicBezTo>
                <a:cubicBezTo>
                  <a:pt x="538" y="335"/>
                  <a:pt x="572" y="359"/>
                  <a:pt x="618" y="371"/>
                </a:cubicBezTo>
                <a:cubicBezTo>
                  <a:pt x="553" y="372"/>
                  <a:pt x="535" y="327"/>
                  <a:pt x="499" y="299"/>
                </a:cubicBezTo>
                <a:cubicBezTo>
                  <a:pt x="475" y="302"/>
                  <a:pt x="461" y="303"/>
                  <a:pt x="429" y="302"/>
                </a:cubicBezTo>
                <a:cubicBezTo>
                  <a:pt x="446" y="351"/>
                  <a:pt x="498" y="381"/>
                  <a:pt x="550" y="395"/>
                </a:cubicBezTo>
                <a:cubicBezTo>
                  <a:pt x="538" y="398"/>
                  <a:pt x="537" y="392"/>
                  <a:pt x="525" y="394"/>
                </a:cubicBezTo>
                <a:cubicBezTo>
                  <a:pt x="490" y="378"/>
                  <a:pt x="455" y="362"/>
                  <a:pt x="431" y="332"/>
                </a:cubicBezTo>
                <a:cubicBezTo>
                  <a:pt x="426" y="326"/>
                  <a:pt x="425" y="318"/>
                  <a:pt x="419" y="312"/>
                </a:cubicBezTo>
                <a:cubicBezTo>
                  <a:pt x="405" y="298"/>
                  <a:pt x="380" y="305"/>
                  <a:pt x="357" y="301"/>
                </a:cubicBezTo>
                <a:cubicBezTo>
                  <a:pt x="345" y="299"/>
                  <a:pt x="335" y="292"/>
                  <a:pt x="323" y="294"/>
                </a:cubicBezTo>
                <a:cubicBezTo>
                  <a:pt x="315" y="332"/>
                  <a:pt x="363" y="361"/>
                  <a:pt x="385" y="379"/>
                </a:cubicBezTo>
                <a:cubicBezTo>
                  <a:pt x="354" y="366"/>
                  <a:pt x="322" y="347"/>
                  <a:pt x="312" y="314"/>
                </a:cubicBezTo>
                <a:cubicBezTo>
                  <a:pt x="308" y="305"/>
                  <a:pt x="310" y="294"/>
                  <a:pt x="302" y="286"/>
                </a:cubicBezTo>
                <a:cubicBezTo>
                  <a:pt x="287" y="285"/>
                  <a:pt x="274" y="282"/>
                  <a:pt x="261" y="281"/>
                </a:cubicBezTo>
                <a:cubicBezTo>
                  <a:pt x="260" y="303"/>
                  <a:pt x="275" y="308"/>
                  <a:pt x="285" y="319"/>
                </a:cubicBezTo>
                <a:cubicBezTo>
                  <a:pt x="297" y="331"/>
                  <a:pt x="308" y="349"/>
                  <a:pt x="318" y="361"/>
                </a:cubicBezTo>
                <a:cubicBezTo>
                  <a:pt x="353" y="404"/>
                  <a:pt x="403" y="449"/>
                  <a:pt x="460" y="459"/>
                </a:cubicBezTo>
                <a:cubicBezTo>
                  <a:pt x="464" y="458"/>
                  <a:pt x="460" y="449"/>
                  <a:pt x="463" y="448"/>
                </a:cubicBezTo>
                <a:cubicBezTo>
                  <a:pt x="472" y="446"/>
                  <a:pt x="473" y="445"/>
                  <a:pt x="480" y="444"/>
                </a:cubicBezTo>
                <a:cubicBezTo>
                  <a:pt x="506" y="469"/>
                  <a:pt x="537" y="488"/>
                  <a:pt x="581" y="495"/>
                </a:cubicBezTo>
                <a:cubicBezTo>
                  <a:pt x="583" y="483"/>
                  <a:pt x="573" y="483"/>
                  <a:pt x="569" y="477"/>
                </a:cubicBezTo>
                <a:cubicBezTo>
                  <a:pt x="565" y="468"/>
                  <a:pt x="576" y="463"/>
                  <a:pt x="586" y="462"/>
                </a:cubicBezTo>
                <a:cubicBezTo>
                  <a:pt x="609" y="483"/>
                  <a:pt x="654" y="490"/>
                  <a:pt x="693" y="485"/>
                </a:cubicBezTo>
                <a:cubicBezTo>
                  <a:pt x="678" y="470"/>
                  <a:pt x="655" y="461"/>
                  <a:pt x="646" y="440"/>
                </a:cubicBezTo>
                <a:cubicBezTo>
                  <a:pt x="647" y="435"/>
                  <a:pt x="653" y="435"/>
                  <a:pt x="656" y="433"/>
                </a:cubicBezTo>
                <a:cubicBezTo>
                  <a:pt x="704" y="454"/>
                  <a:pt x="749" y="432"/>
                  <a:pt x="791" y="415"/>
                </a:cubicBezTo>
                <a:cubicBezTo>
                  <a:pt x="777" y="398"/>
                  <a:pt x="749" y="407"/>
                  <a:pt x="742" y="387"/>
                </a:cubicBezTo>
                <a:cubicBezTo>
                  <a:pt x="780" y="380"/>
                  <a:pt x="832" y="376"/>
                  <a:pt x="868" y="355"/>
                </a:cubicBezTo>
                <a:cubicBezTo>
                  <a:pt x="853" y="350"/>
                  <a:pt x="838" y="345"/>
                  <a:pt x="832" y="332"/>
                </a:cubicBezTo>
                <a:cubicBezTo>
                  <a:pt x="850" y="318"/>
                  <a:pt x="893" y="319"/>
                  <a:pt x="904" y="296"/>
                </a:cubicBezTo>
                <a:cubicBezTo>
                  <a:pt x="896" y="296"/>
                  <a:pt x="882" y="301"/>
                  <a:pt x="878" y="289"/>
                </a:cubicBezTo>
                <a:close/>
                <a:moveTo>
                  <a:pt x="186" y="254"/>
                </a:moveTo>
                <a:cubicBezTo>
                  <a:pt x="170" y="249"/>
                  <a:pt x="152" y="238"/>
                  <a:pt x="139" y="229"/>
                </a:cubicBezTo>
                <a:cubicBezTo>
                  <a:pt x="130" y="223"/>
                  <a:pt x="118" y="216"/>
                  <a:pt x="106" y="208"/>
                </a:cubicBezTo>
                <a:cubicBezTo>
                  <a:pt x="84" y="194"/>
                  <a:pt x="74" y="184"/>
                  <a:pt x="54" y="170"/>
                </a:cubicBezTo>
                <a:cubicBezTo>
                  <a:pt x="28" y="154"/>
                  <a:pt x="21" y="162"/>
                  <a:pt x="13" y="187"/>
                </a:cubicBezTo>
                <a:cubicBezTo>
                  <a:pt x="69" y="204"/>
                  <a:pt x="125" y="242"/>
                  <a:pt x="186" y="2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6" name="组合 56">
            <a:extLst>
              <a:ext uri="{FF2B5EF4-FFF2-40B4-BE49-F238E27FC236}">
                <a16:creationId xmlns:a16="http://schemas.microsoft.com/office/drawing/2014/main" id="{810139E6-7D67-4B83-BB92-5A2EA152B8EB}"/>
              </a:ext>
            </a:extLst>
          </p:cNvPr>
          <p:cNvGrpSpPr/>
          <p:nvPr/>
        </p:nvGrpSpPr>
        <p:grpSpPr>
          <a:xfrm>
            <a:off x="6006760" y="5475616"/>
            <a:ext cx="1918463" cy="629132"/>
            <a:chOff x="3494088" y="1354138"/>
            <a:chExt cx="1176338" cy="385763"/>
          </a:xfrm>
        </p:grpSpPr>
        <p:sp>
          <p:nvSpPr>
            <p:cNvPr id="87" name="Freeform 116">
              <a:extLst>
                <a:ext uri="{FF2B5EF4-FFF2-40B4-BE49-F238E27FC236}">
                  <a16:creationId xmlns:a16="http://schemas.microsoft.com/office/drawing/2014/main" id="{84B0EE36-8BB1-4849-A494-F5BF41531724}"/>
                </a:ext>
              </a:extLst>
            </p:cNvPr>
            <p:cNvSpPr>
              <a:spLocks noEditPoints="1"/>
            </p:cNvSpPr>
            <p:nvPr/>
          </p:nvSpPr>
          <p:spPr bwMode="auto">
            <a:xfrm>
              <a:off x="4618038" y="1709738"/>
              <a:ext cx="52388" cy="30163"/>
            </a:xfrm>
            <a:custGeom>
              <a:avLst/>
              <a:gdLst>
                <a:gd name="T0" fmla="*/ 67 w 67"/>
                <a:gd name="T1" fmla="*/ 31 h 38"/>
                <a:gd name="T2" fmla="*/ 43 w 67"/>
                <a:gd name="T3" fmla="*/ 38 h 38"/>
                <a:gd name="T4" fmla="*/ 7 w 67"/>
                <a:gd name="T5" fmla="*/ 15 h 38"/>
                <a:gd name="T6" fmla="*/ 37 w 67"/>
                <a:gd name="T7" fmla="*/ 0 h 38"/>
                <a:gd name="T8" fmla="*/ 67 w 67"/>
                <a:gd name="T9" fmla="*/ 31 h 38"/>
                <a:gd name="T10" fmla="*/ 25 w 67"/>
                <a:gd name="T11" fmla="*/ 25 h 38"/>
                <a:gd name="T12" fmla="*/ 52 w 67"/>
                <a:gd name="T13" fmla="*/ 21 h 38"/>
                <a:gd name="T14" fmla="*/ 25 w 67"/>
                <a:gd name="T15" fmla="*/ 25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8">
                  <a:moveTo>
                    <a:pt x="67" y="31"/>
                  </a:moveTo>
                  <a:cubicBezTo>
                    <a:pt x="59" y="33"/>
                    <a:pt x="50" y="34"/>
                    <a:pt x="43" y="38"/>
                  </a:cubicBezTo>
                  <a:cubicBezTo>
                    <a:pt x="28" y="36"/>
                    <a:pt x="0" y="34"/>
                    <a:pt x="7" y="15"/>
                  </a:cubicBezTo>
                  <a:cubicBezTo>
                    <a:pt x="20" y="16"/>
                    <a:pt x="27" y="4"/>
                    <a:pt x="37" y="0"/>
                  </a:cubicBezTo>
                  <a:cubicBezTo>
                    <a:pt x="51" y="6"/>
                    <a:pt x="64" y="13"/>
                    <a:pt x="67" y="31"/>
                  </a:cubicBezTo>
                  <a:close/>
                  <a:moveTo>
                    <a:pt x="25" y="25"/>
                  </a:moveTo>
                  <a:cubicBezTo>
                    <a:pt x="33" y="31"/>
                    <a:pt x="46" y="27"/>
                    <a:pt x="52" y="21"/>
                  </a:cubicBezTo>
                  <a:cubicBezTo>
                    <a:pt x="47" y="11"/>
                    <a:pt x="27" y="14"/>
                    <a:pt x="25"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17">
              <a:extLst>
                <a:ext uri="{FF2B5EF4-FFF2-40B4-BE49-F238E27FC236}">
                  <a16:creationId xmlns:a16="http://schemas.microsoft.com/office/drawing/2014/main" id="{DA05AD79-EDD5-4A5F-8C51-3C953958C979}"/>
                </a:ext>
              </a:extLst>
            </p:cNvPr>
            <p:cNvSpPr>
              <a:spLocks noEditPoints="1"/>
            </p:cNvSpPr>
            <p:nvPr/>
          </p:nvSpPr>
          <p:spPr bwMode="auto">
            <a:xfrm>
              <a:off x="4560888" y="1698626"/>
              <a:ext cx="47625" cy="30163"/>
            </a:xfrm>
            <a:custGeom>
              <a:avLst/>
              <a:gdLst>
                <a:gd name="T0" fmla="*/ 0 w 61"/>
                <a:gd name="T1" fmla="*/ 18 h 39"/>
                <a:gd name="T2" fmla="*/ 6 w 61"/>
                <a:gd name="T3" fmla="*/ 0 h 39"/>
                <a:gd name="T4" fmla="*/ 61 w 61"/>
                <a:gd name="T5" fmla="*/ 11 h 39"/>
                <a:gd name="T6" fmla="*/ 47 w 61"/>
                <a:gd name="T7" fmla="*/ 36 h 39"/>
                <a:gd name="T8" fmla="*/ 0 w 61"/>
                <a:gd name="T9" fmla="*/ 18 h 39"/>
                <a:gd name="T10" fmla="*/ 13 w 61"/>
                <a:gd name="T11" fmla="*/ 12 h 39"/>
                <a:gd name="T12" fmla="*/ 47 w 61"/>
                <a:gd name="T13" fmla="*/ 18 h 39"/>
                <a:gd name="T14" fmla="*/ 13 w 61"/>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9">
                  <a:moveTo>
                    <a:pt x="0" y="18"/>
                  </a:moveTo>
                  <a:cubicBezTo>
                    <a:pt x="0" y="10"/>
                    <a:pt x="0" y="4"/>
                    <a:pt x="6" y="0"/>
                  </a:cubicBezTo>
                  <a:cubicBezTo>
                    <a:pt x="28" y="3"/>
                    <a:pt x="43" y="2"/>
                    <a:pt x="61" y="11"/>
                  </a:cubicBezTo>
                  <a:cubicBezTo>
                    <a:pt x="59" y="23"/>
                    <a:pt x="55" y="34"/>
                    <a:pt x="47" y="36"/>
                  </a:cubicBezTo>
                  <a:cubicBezTo>
                    <a:pt x="32" y="39"/>
                    <a:pt x="13" y="20"/>
                    <a:pt x="0" y="18"/>
                  </a:cubicBezTo>
                  <a:close/>
                  <a:moveTo>
                    <a:pt x="13" y="12"/>
                  </a:moveTo>
                  <a:cubicBezTo>
                    <a:pt x="21" y="18"/>
                    <a:pt x="39" y="29"/>
                    <a:pt x="47" y="18"/>
                  </a:cubicBezTo>
                  <a:cubicBezTo>
                    <a:pt x="39" y="13"/>
                    <a:pt x="27" y="11"/>
                    <a:pt x="1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18">
              <a:extLst>
                <a:ext uri="{FF2B5EF4-FFF2-40B4-BE49-F238E27FC236}">
                  <a16:creationId xmlns:a16="http://schemas.microsoft.com/office/drawing/2014/main" id="{C600A11D-1DC8-4907-9DDA-609A779A03DC}"/>
                </a:ext>
              </a:extLst>
            </p:cNvPr>
            <p:cNvSpPr>
              <a:spLocks noEditPoints="1"/>
            </p:cNvSpPr>
            <p:nvPr/>
          </p:nvSpPr>
          <p:spPr bwMode="auto">
            <a:xfrm>
              <a:off x="3494088" y="1354138"/>
              <a:ext cx="1052513" cy="374650"/>
            </a:xfrm>
            <a:custGeom>
              <a:avLst/>
              <a:gdLst>
                <a:gd name="T0" fmla="*/ 1317 w 1350"/>
                <a:gd name="T1" fmla="*/ 458 h 481"/>
                <a:gd name="T2" fmla="*/ 1132 w 1350"/>
                <a:gd name="T3" fmla="*/ 443 h 481"/>
                <a:gd name="T4" fmla="*/ 1072 w 1350"/>
                <a:gd name="T5" fmla="*/ 459 h 481"/>
                <a:gd name="T6" fmla="*/ 771 w 1350"/>
                <a:gd name="T7" fmla="*/ 461 h 481"/>
                <a:gd name="T8" fmla="*/ 613 w 1350"/>
                <a:gd name="T9" fmla="*/ 446 h 481"/>
                <a:gd name="T10" fmla="*/ 285 w 1350"/>
                <a:gd name="T11" fmla="*/ 286 h 481"/>
                <a:gd name="T12" fmla="*/ 12 w 1350"/>
                <a:gd name="T13" fmla="*/ 159 h 481"/>
                <a:gd name="T14" fmla="*/ 85 w 1350"/>
                <a:gd name="T15" fmla="*/ 1 h 481"/>
                <a:gd name="T16" fmla="*/ 223 w 1350"/>
                <a:gd name="T17" fmla="*/ 62 h 481"/>
                <a:gd name="T18" fmla="*/ 411 w 1350"/>
                <a:gd name="T19" fmla="*/ 164 h 481"/>
                <a:gd name="T20" fmla="*/ 703 w 1350"/>
                <a:gd name="T21" fmla="*/ 321 h 481"/>
                <a:gd name="T22" fmla="*/ 903 w 1350"/>
                <a:gd name="T23" fmla="*/ 440 h 481"/>
                <a:gd name="T24" fmla="*/ 979 w 1350"/>
                <a:gd name="T25" fmla="*/ 380 h 481"/>
                <a:gd name="T26" fmla="*/ 1083 w 1350"/>
                <a:gd name="T27" fmla="*/ 375 h 481"/>
                <a:gd name="T28" fmla="*/ 1182 w 1350"/>
                <a:gd name="T29" fmla="*/ 417 h 481"/>
                <a:gd name="T30" fmla="*/ 1339 w 1350"/>
                <a:gd name="T31" fmla="*/ 433 h 481"/>
                <a:gd name="T32" fmla="*/ 1246 w 1350"/>
                <a:gd name="T33" fmla="*/ 423 h 481"/>
                <a:gd name="T34" fmla="*/ 1142 w 1350"/>
                <a:gd name="T35" fmla="*/ 433 h 481"/>
                <a:gd name="T36" fmla="*/ 1286 w 1350"/>
                <a:gd name="T37" fmla="*/ 431 h 481"/>
                <a:gd name="T38" fmla="*/ 986 w 1350"/>
                <a:gd name="T39" fmla="*/ 369 h 481"/>
                <a:gd name="T40" fmla="*/ 990 w 1350"/>
                <a:gd name="T41" fmla="*/ 450 h 481"/>
                <a:gd name="T42" fmla="*/ 829 w 1350"/>
                <a:gd name="T43" fmla="*/ 439 h 481"/>
                <a:gd name="T44" fmla="*/ 904 w 1350"/>
                <a:gd name="T45" fmla="*/ 456 h 481"/>
                <a:gd name="T46" fmla="*/ 1028 w 1350"/>
                <a:gd name="T47" fmla="*/ 388 h 481"/>
                <a:gd name="T48" fmla="*/ 1062 w 1350"/>
                <a:gd name="T49" fmla="*/ 377 h 481"/>
                <a:gd name="T50" fmla="*/ 1111 w 1350"/>
                <a:gd name="T51" fmla="*/ 410 h 481"/>
                <a:gd name="T52" fmla="*/ 781 w 1350"/>
                <a:gd name="T53" fmla="*/ 444 h 481"/>
                <a:gd name="T54" fmla="*/ 697 w 1350"/>
                <a:gd name="T55" fmla="*/ 378 h 481"/>
                <a:gd name="T56" fmla="*/ 731 w 1350"/>
                <a:gd name="T57" fmla="*/ 444 h 481"/>
                <a:gd name="T58" fmla="*/ 642 w 1350"/>
                <a:gd name="T59" fmla="*/ 304 h 481"/>
                <a:gd name="T60" fmla="*/ 687 w 1350"/>
                <a:gd name="T61" fmla="*/ 374 h 481"/>
                <a:gd name="T62" fmla="*/ 367 w 1350"/>
                <a:gd name="T63" fmla="*/ 293 h 481"/>
                <a:gd name="T64" fmla="*/ 580 w 1350"/>
                <a:gd name="T65" fmla="*/ 397 h 481"/>
                <a:gd name="T66" fmla="*/ 630 w 1350"/>
                <a:gd name="T67" fmla="*/ 297 h 481"/>
                <a:gd name="T68" fmla="*/ 390 w 1350"/>
                <a:gd name="T69" fmla="*/ 164 h 481"/>
                <a:gd name="T70" fmla="*/ 585 w 1350"/>
                <a:gd name="T71" fmla="*/ 288 h 481"/>
                <a:gd name="T72" fmla="*/ 479 w 1350"/>
                <a:gd name="T73" fmla="*/ 317 h 481"/>
                <a:gd name="T74" fmla="*/ 280 w 1350"/>
                <a:gd name="T75" fmla="*/ 195 h 481"/>
                <a:gd name="T76" fmla="*/ 182 w 1350"/>
                <a:gd name="T77" fmla="*/ 53 h 481"/>
                <a:gd name="T78" fmla="*/ 591 w 1350"/>
                <a:gd name="T79" fmla="*/ 312 h 481"/>
                <a:gd name="T80" fmla="*/ 405 w 1350"/>
                <a:gd name="T81" fmla="*/ 204 h 481"/>
                <a:gd name="T82" fmla="*/ 259 w 1350"/>
                <a:gd name="T83" fmla="*/ 114 h 481"/>
                <a:gd name="T84" fmla="*/ 305 w 1350"/>
                <a:gd name="T85" fmla="*/ 204 h 481"/>
                <a:gd name="T86" fmla="*/ 594 w 1350"/>
                <a:gd name="T87" fmla="*/ 314 h 481"/>
                <a:gd name="T88" fmla="*/ 580 w 1350"/>
                <a:gd name="T89" fmla="*/ 409 h 481"/>
                <a:gd name="T90" fmla="*/ 354 w 1350"/>
                <a:gd name="T91" fmla="*/ 297 h 481"/>
                <a:gd name="T92" fmla="*/ 113 w 1350"/>
                <a:gd name="T93" fmla="*/ 201 h 481"/>
                <a:gd name="T94" fmla="*/ 539 w 1350"/>
                <a:gd name="T95" fmla="*/ 395 h 481"/>
                <a:gd name="T96" fmla="*/ 168 w 1350"/>
                <a:gd name="T97" fmla="*/ 43 h 481"/>
                <a:gd name="T98" fmla="*/ 98 w 1350"/>
                <a:gd name="T99" fmla="*/ 194 h 481"/>
                <a:gd name="T100" fmla="*/ 41 w 1350"/>
                <a:gd name="T101" fmla="*/ 49 h 481"/>
                <a:gd name="T102" fmla="*/ 37 w 1350"/>
                <a:gd name="T103" fmla="*/ 149 h 481"/>
                <a:gd name="T104" fmla="*/ 108 w 1350"/>
                <a:gd name="T105" fmla="*/ 2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0" h="481">
                  <a:moveTo>
                    <a:pt x="1345" y="435"/>
                  </a:moveTo>
                  <a:cubicBezTo>
                    <a:pt x="1345" y="443"/>
                    <a:pt x="1350" y="456"/>
                    <a:pt x="1347" y="466"/>
                  </a:cubicBezTo>
                  <a:cubicBezTo>
                    <a:pt x="1333" y="468"/>
                    <a:pt x="1329" y="464"/>
                    <a:pt x="1317" y="458"/>
                  </a:cubicBezTo>
                  <a:cubicBezTo>
                    <a:pt x="1286" y="451"/>
                    <a:pt x="1253" y="437"/>
                    <a:pt x="1218" y="441"/>
                  </a:cubicBezTo>
                  <a:cubicBezTo>
                    <a:pt x="1205" y="443"/>
                    <a:pt x="1194" y="449"/>
                    <a:pt x="1182" y="450"/>
                  </a:cubicBezTo>
                  <a:cubicBezTo>
                    <a:pt x="1165" y="451"/>
                    <a:pt x="1150" y="442"/>
                    <a:pt x="1132" y="443"/>
                  </a:cubicBezTo>
                  <a:cubicBezTo>
                    <a:pt x="1114" y="428"/>
                    <a:pt x="1097" y="415"/>
                    <a:pt x="1078" y="402"/>
                  </a:cubicBezTo>
                  <a:cubicBezTo>
                    <a:pt x="1085" y="415"/>
                    <a:pt x="1096" y="424"/>
                    <a:pt x="1094" y="441"/>
                  </a:cubicBezTo>
                  <a:cubicBezTo>
                    <a:pt x="1090" y="450"/>
                    <a:pt x="1080" y="453"/>
                    <a:pt x="1072" y="459"/>
                  </a:cubicBezTo>
                  <a:cubicBezTo>
                    <a:pt x="1032" y="456"/>
                    <a:pt x="994" y="472"/>
                    <a:pt x="961" y="478"/>
                  </a:cubicBezTo>
                  <a:cubicBezTo>
                    <a:pt x="908" y="477"/>
                    <a:pt x="858" y="449"/>
                    <a:pt x="801" y="454"/>
                  </a:cubicBezTo>
                  <a:cubicBezTo>
                    <a:pt x="791" y="455"/>
                    <a:pt x="781" y="461"/>
                    <a:pt x="771" y="461"/>
                  </a:cubicBezTo>
                  <a:cubicBezTo>
                    <a:pt x="750" y="463"/>
                    <a:pt x="728" y="456"/>
                    <a:pt x="706" y="455"/>
                  </a:cubicBezTo>
                  <a:cubicBezTo>
                    <a:pt x="683" y="455"/>
                    <a:pt x="659" y="452"/>
                    <a:pt x="637" y="454"/>
                  </a:cubicBezTo>
                  <a:cubicBezTo>
                    <a:pt x="625" y="455"/>
                    <a:pt x="618" y="459"/>
                    <a:pt x="613" y="446"/>
                  </a:cubicBezTo>
                  <a:cubicBezTo>
                    <a:pt x="555" y="415"/>
                    <a:pt x="496" y="385"/>
                    <a:pt x="437" y="353"/>
                  </a:cubicBezTo>
                  <a:cubicBezTo>
                    <a:pt x="418" y="343"/>
                    <a:pt x="399" y="331"/>
                    <a:pt x="378" y="322"/>
                  </a:cubicBezTo>
                  <a:cubicBezTo>
                    <a:pt x="348" y="308"/>
                    <a:pt x="315" y="300"/>
                    <a:pt x="285" y="286"/>
                  </a:cubicBezTo>
                  <a:cubicBezTo>
                    <a:pt x="226" y="259"/>
                    <a:pt x="166" y="240"/>
                    <a:pt x="109" y="209"/>
                  </a:cubicBezTo>
                  <a:cubicBezTo>
                    <a:pt x="89" y="197"/>
                    <a:pt x="66" y="187"/>
                    <a:pt x="45" y="176"/>
                  </a:cubicBezTo>
                  <a:cubicBezTo>
                    <a:pt x="33" y="170"/>
                    <a:pt x="23" y="166"/>
                    <a:pt x="12" y="159"/>
                  </a:cubicBezTo>
                  <a:cubicBezTo>
                    <a:pt x="6" y="147"/>
                    <a:pt x="4" y="136"/>
                    <a:pt x="0" y="124"/>
                  </a:cubicBezTo>
                  <a:cubicBezTo>
                    <a:pt x="2" y="94"/>
                    <a:pt x="25" y="47"/>
                    <a:pt x="43" y="27"/>
                  </a:cubicBezTo>
                  <a:cubicBezTo>
                    <a:pt x="54" y="15"/>
                    <a:pt x="71" y="3"/>
                    <a:pt x="85" y="1"/>
                  </a:cubicBezTo>
                  <a:cubicBezTo>
                    <a:pt x="89" y="0"/>
                    <a:pt x="103" y="0"/>
                    <a:pt x="108" y="2"/>
                  </a:cubicBezTo>
                  <a:cubicBezTo>
                    <a:pt x="141" y="14"/>
                    <a:pt x="175" y="36"/>
                    <a:pt x="207" y="53"/>
                  </a:cubicBezTo>
                  <a:cubicBezTo>
                    <a:pt x="212" y="56"/>
                    <a:pt x="217" y="59"/>
                    <a:pt x="223" y="62"/>
                  </a:cubicBezTo>
                  <a:cubicBezTo>
                    <a:pt x="239" y="70"/>
                    <a:pt x="256" y="79"/>
                    <a:pt x="275" y="89"/>
                  </a:cubicBezTo>
                  <a:cubicBezTo>
                    <a:pt x="306" y="105"/>
                    <a:pt x="338" y="122"/>
                    <a:pt x="371" y="139"/>
                  </a:cubicBezTo>
                  <a:cubicBezTo>
                    <a:pt x="385" y="146"/>
                    <a:pt x="397" y="156"/>
                    <a:pt x="411" y="164"/>
                  </a:cubicBezTo>
                  <a:cubicBezTo>
                    <a:pt x="478" y="202"/>
                    <a:pt x="550" y="239"/>
                    <a:pt x="618" y="278"/>
                  </a:cubicBezTo>
                  <a:cubicBezTo>
                    <a:pt x="632" y="286"/>
                    <a:pt x="647" y="291"/>
                    <a:pt x="661" y="299"/>
                  </a:cubicBezTo>
                  <a:cubicBezTo>
                    <a:pt x="675" y="307"/>
                    <a:pt x="688" y="318"/>
                    <a:pt x="703" y="321"/>
                  </a:cubicBezTo>
                  <a:cubicBezTo>
                    <a:pt x="734" y="355"/>
                    <a:pt x="764" y="389"/>
                    <a:pt x="789" y="429"/>
                  </a:cubicBezTo>
                  <a:cubicBezTo>
                    <a:pt x="808" y="427"/>
                    <a:pt x="829" y="428"/>
                    <a:pt x="854" y="430"/>
                  </a:cubicBezTo>
                  <a:cubicBezTo>
                    <a:pt x="870" y="432"/>
                    <a:pt x="886" y="438"/>
                    <a:pt x="903" y="440"/>
                  </a:cubicBezTo>
                  <a:cubicBezTo>
                    <a:pt x="924" y="443"/>
                    <a:pt x="951" y="442"/>
                    <a:pt x="974" y="443"/>
                  </a:cubicBezTo>
                  <a:cubicBezTo>
                    <a:pt x="1006" y="444"/>
                    <a:pt x="1031" y="434"/>
                    <a:pt x="1053" y="423"/>
                  </a:cubicBezTo>
                  <a:cubicBezTo>
                    <a:pt x="1041" y="393"/>
                    <a:pt x="988" y="412"/>
                    <a:pt x="979" y="380"/>
                  </a:cubicBezTo>
                  <a:cubicBezTo>
                    <a:pt x="971" y="354"/>
                    <a:pt x="1000" y="340"/>
                    <a:pt x="1026" y="344"/>
                  </a:cubicBezTo>
                  <a:cubicBezTo>
                    <a:pt x="1030" y="345"/>
                    <a:pt x="1035" y="349"/>
                    <a:pt x="1041" y="352"/>
                  </a:cubicBezTo>
                  <a:cubicBezTo>
                    <a:pt x="1057" y="360"/>
                    <a:pt x="1069" y="366"/>
                    <a:pt x="1083" y="375"/>
                  </a:cubicBezTo>
                  <a:cubicBezTo>
                    <a:pt x="1096" y="384"/>
                    <a:pt x="1108" y="400"/>
                    <a:pt x="1121" y="407"/>
                  </a:cubicBezTo>
                  <a:cubicBezTo>
                    <a:pt x="1128" y="410"/>
                    <a:pt x="1139" y="411"/>
                    <a:pt x="1148" y="414"/>
                  </a:cubicBezTo>
                  <a:cubicBezTo>
                    <a:pt x="1163" y="418"/>
                    <a:pt x="1166" y="419"/>
                    <a:pt x="1182" y="417"/>
                  </a:cubicBezTo>
                  <a:cubicBezTo>
                    <a:pt x="1200" y="414"/>
                    <a:pt x="1221" y="408"/>
                    <a:pt x="1239" y="410"/>
                  </a:cubicBezTo>
                  <a:cubicBezTo>
                    <a:pt x="1255" y="412"/>
                    <a:pt x="1274" y="419"/>
                    <a:pt x="1292" y="424"/>
                  </a:cubicBezTo>
                  <a:cubicBezTo>
                    <a:pt x="1309" y="428"/>
                    <a:pt x="1333" y="431"/>
                    <a:pt x="1339" y="433"/>
                  </a:cubicBezTo>
                  <a:cubicBezTo>
                    <a:pt x="1340" y="434"/>
                    <a:pt x="1343" y="432"/>
                    <a:pt x="1345" y="435"/>
                  </a:cubicBezTo>
                  <a:close/>
                  <a:moveTo>
                    <a:pt x="1286" y="431"/>
                  </a:moveTo>
                  <a:cubicBezTo>
                    <a:pt x="1272" y="429"/>
                    <a:pt x="1260" y="423"/>
                    <a:pt x="1246" y="423"/>
                  </a:cubicBezTo>
                  <a:cubicBezTo>
                    <a:pt x="1217" y="422"/>
                    <a:pt x="1187" y="433"/>
                    <a:pt x="1160" y="429"/>
                  </a:cubicBezTo>
                  <a:cubicBezTo>
                    <a:pt x="1143" y="427"/>
                    <a:pt x="1130" y="419"/>
                    <a:pt x="1114" y="413"/>
                  </a:cubicBezTo>
                  <a:cubicBezTo>
                    <a:pt x="1122" y="421"/>
                    <a:pt x="1132" y="429"/>
                    <a:pt x="1142" y="433"/>
                  </a:cubicBezTo>
                  <a:cubicBezTo>
                    <a:pt x="1173" y="443"/>
                    <a:pt x="1195" y="433"/>
                    <a:pt x="1220" y="430"/>
                  </a:cubicBezTo>
                  <a:cubicBezTo>
                    <a:pt x="1267" y="425"/>
                    <a:pt x="1300" y="446"/>
                    <a:pt x="1336" y="454"/>
                  </a:cubicBezTo>
                  <a:cubicBezTo>
                    <a:pt x="1335" y="431"/>
                    <a:pt x="1310" y="435"/>
                    <a:pt x="1286" y="431"/>
                  </a:cubicBezTo>
                  <a:close/>
                  <a:moveTo>
                    <a:pt x="1078" y="387"/>
                  </a:moveTo>
                  <a:cubicBezTo>
                    <a:pt x="1073" y="374"/>
                    <a:pt x="1057" y="369"/>
                    <a:pt x="1043" y="363"/>
                  </a:cubicBezTo>
                  <a:cubicBezTo>
                    <a:pt x="1028" y="356"/>
                    <a:pt x="988" y="341"/>
                    <a:pt x="986" y="369"/>
                  </a:cubicBezTo>
                  <a:cubicBezTo>
                    <a:pt x="985" y="396"/>
                    <a:pt x="1020" y="389"/>
                    <a:pt x="1042" y="398"/>
                  </a:cubicBezTo>
                  <a:cubicBezTo>
                    <a:pt x="1052" y="401"/>
                    <a:pt x="1069" y="414"/>
                    <a:pt x="1067" y="424"/>
                  </a:cubicBezTo>
                  <a:cubicBezTo>
                    <a:pt x="1065" y="437"/>
                    <a:pt x="1011" y="449"/>
                    <a:pt x="990" y="450"/>
                  </a:cubicBezTo>
                  <a:cubicBezTo>
                    <a:pt x="964" y="451"/>
                    <a:pt x="939" y="450"/>
                    <a:pt x="915" y="449"/>
                  </a:cubicBezTo>
                  <a:cubicBezTo>
                    <a:pt x="892" y="448"/>
                    <a:pt x="869" y="438"/>
                    <a:pt x="849" y="438"/>
                  </a:cubicBezTo>
                  <a:cubicBezTo>
                    <a:pt x="842" y="438"/>
                    <a:pt x="836" y="440"/>
                    <a:pt x="829" y="439"/>
                  </a:cubicBezTo>
                  <a:cubicBezTo>
                    <a:pt x="816" y="437"/>
                    <a:pt x="799" y="429"/>
                    <a:pt x="794" y="444"/>
                  </a:cubicBezTo>
                  <a:cubicBezTo>
                    <a:pt x="814" y="445"/>
                    <a:pt x="841" y="444"/>
                    <a:pt x="865" y="449"/>
                  </a:cubicBezTo>
                  <a:cubicBezTo>
                    <a:pt x="880" y="452"/>
                    <a:pt x="892" y="460"/>
                    <a:pt x="904" y="456"/>
                  </a:cubicBezTo>
                  <a:cubicBezTo>
                    <a:pt x="967" y="481"/>
                    <a:pt x="1017" y="447"/>
                    <a:pt x="1077" y="445"/>
                  </a:cubicBezTo>
                  <a:cubicBezTo>
                    <a:pt x="1093" y="430"/>
                    <a:pt x="1074" y="414"/>
                    <a:pt x="1066" y="403"/>
                  </a:cubicBezTo>
                  <a:cubicBezTo>
                    <a:pt x="1051" y="400"/>
                    <a:pt x="1045" y="389"/>
                    <a:pt x="1028" y="388"/>
                  </a:cubicBezTo>
                  <a:cubicBezTo>
                    <a:pt x="1029" y="386"/>
                    <a:pt x="1028" y="384"/>
                    <a:pt x="1027" y="383"/>
                  </a:cubicBezTo>
                  <a:cubicBezTo>
                    <a:pt x="1015" y="384"/>
                    <a:pt x="1013" y="377"/>
                    <a:pt x="1015" y="368"/>
                  </a:cubicBezTo>
                  <a:cubicBezTo>
                    <a:pt x="1034" y="359"/>
                    <a:pt x="1051" y="379"/>
                    <a:pt x="1062" y="377"/>
                  </a:cubicBezTo>
                  <a:cubicBezTo>
                    <a:pt x="1069" y="384"/>
                    <a:pt x="1080" y="388"/>
                    <a:pt x="1088" y="394"/>
                  </a:cubicBezTo>
                  <a:cubicBezTo>
                    <a:pt x="1097" y="400"/>
                    <a:pt x="1104" y="409"/>
                    <a:pt x="1113" y="410"/>
                  </a:cubicBezTo>
                  <a:cubicBezTo>
                    <a:pt x="1112" y="410"/>
                    <a:pt x="1111" y="410"/>
                    <a:pt x="1111" y="410"/>
                  </a:cubicBezTo>
                  <a:cubicBezTo>
                    <a:pt x="1101" y="402"/>
                    <a:pt x="1093" y="391"/>
                    <a:pt x="1078" y="387"/>
                  </a:cubicBezTo>
                  <a:close/>
                  <a:moveTo>
                    <a:pt x="731" y="444"/>
                  </a:moveTo>
                  <a:cubicBezTo>
                    <a:pt x="748" y="446"/>
                    <a:pt x="772" y="455"/>
                    <a:pt x="781" y="444"/>
                  </a:cubicBezTo>
                  <a:cubicBezTo>
                    <a:pt x="781" y="443"/>
                    <a:pt x="781" y="441"/>
                    <a:pt x="781" y="440"/>
                  </a:cubicBezTo>
                  <a:cubicBezTo>
                    <a:pt x="757" y="403"/>
                    <a:pt x="735" y="363"/>
                    <a:pt x="698" y="338"/>
                  </a:cubicBezTo>
                  <a:cubicBezTo>
                    <a:pt x="698" y="352"/>
                    <a:pt x="700" y="365"/>
                    <a:pt x="697" y="378"/>
                  </a:cubicBezTo>
                  <a:cubicBezTo>
                    <a:pt x="693" y="402"/>
                    <a:pt x="675" y="418"/>
                    <a:pt x="661" y="436"/>
                  </a:cubicBezTo>
                  <a:cubicBezTo>
                    <a:pt x="659" y="435"/>
                    <a:pt x="650" y="442"/>
                    <a:pt x="651" y="444"/>
                  </a:cubicBezTo>
                  <a:cubicBezTo>
                    <a:pt x="672" y="446"/>
                    <a:pt x="704" y="440"/>
                    <a:pt x="731" y="444"/>
                  </a:cubicBezTo>
                  <a:close/>
                  <a:moveTo>
                    <a:pt x="687" y="374"/>
                  </a:moveTo>
                  <a:cubicBezTo>
                    <a:pt x="690" y="359"/>
                    <a:pt x="690" y="341"/>
                    <a:pt x="684" y="327"/>
                  </a:cubicBezTo>
                  <a:cubicBezTo>
                    <a:pt x="668" y="322"/>
                    <a:pt x="656" y="307"/>
                    <a:pt x="642" y="304"/>
                  </a:cubicBezTo>
                  <a:cubicBezTo>
                    <a:pt x="650" y="357"/>
                    <a:pt x="630" y="401"/>
                    <a:pt x="588" y="422"/>
                  </a:cubicBezTo>
                  <a:cubicBezTo>
                    <a:pt x="601" y="429"/>
                    <a:pt x="617" y="435"/>
                    <a:pt x="630" y="443"/>
                  </a:cubicBezTo>
                  <a:cubicBezTo>
                    <a:pt x="651" y="423"/>
                    <a:pt x="682" y="407"/>
                    <a:pt x="687" y="374"/>
                  </a:cubicBezTo>
                  <a:close/>
                  <a:moveTo>
                    <a:pt x="217" y="214"/>
                  </a:moveTo>
                  <a:cubicBezTo>
                    <a:pt x="239" y="226"/>
                    <a:pt x="260" y="235"/>
                    <a:pt x="284" y="248"/>
                  </a:cubicBezTo>
                  <a:cubicBezTo>
                    <a:pt x="311" y="264"/>
                    <a:pt x="339" y="281"/>
                    <a:pt x="367" y="293"/>
                  </a:cubicBezTo>
                  <a:cubicBezTo>
                    <a:pt x="398" y="307"/>
                    <a:pt x="424" y="320"/>
                    <a:pt x="452" y="334"/>
                  </a:cubicBezTo>
                  <a:cubicBezTo>
                    <a:pt x="480" y="349"/>
                    <a:pt x="508" y="361"/>
                    <a:pt x="538" y="375"/>
                  </a:cubicBezTo>
                  <a:cubicBezTo>
                    <a:pt x="553" y="382"/>
                    <a:pt x="568" y="393"/>
                    <a:pt x="580" y="397"/>
                  </a:cubicBezTo>
                  <a:cubicBezTo>
                    <a:pt x="585" y="398"/>
                    <a:pt x="596" y="401"/>
                    <a:pt x="598" y="400"/>
                  </a:cubicBezTo>
                  <a:cubicBezTo>
                    <a:pt x="605" y="399"/>
                    <a:pt x="620" y="382"/>
                    <a:pt x="625" y="373"/>
                  </a:cubicBezTo>
                  <a:cubicBezTo>
                    <a:pt x="638" y="349"/>
                    <a:pt x="635" y="319"/>
                    <a:pt x="630" y="297"/>
                  </a:cubicBezTo>
                  <a:cubicBezTo>
                    <a:pt x="591" y="273"/>
                    <a:pt x="549" y="252"/>
                    <a:pt x="509" y="231"/>
                  </a:cubicBezTo>
                  <a:cubicBezTo>
                    <a:pt x="496" y="224"/>
                    <a:pt x="484" y="214"/>
                    <a:pt x="471" y="207"/>
                  </a:cubicBezTo>
                  <a:cubicBezTo>
                    <a:pt x="443" y="193"/>
                    <a:pt x="416" y="179"/>
                    <a:pt x="390" y="164"/>
                  </a:cubicBezTo>
                  <a:cubicBezTo>
                    <a:pt x="358" y="145"/>
                    <a:pt x="327" y="127"/>
                    <a:pt x="295" y="111"/>
                  </a:cubicBezTo>
                  <a:cubicBezTo>
                    <a:pt x="290" y="109"/>
                    <a:pt x="285" y="104"/>
                    <a:pt x="281" y="106"/>
                  </a:cubicBezTo>
                  <a:cubicBezTo>
                    <a:pt x="372" y="177"/>
                    <a:pt x="476" y="235"/>
                    <a:pt x="585" y="288"/>
                  </a:cubicBezTo>
                  <a:cubicBezTo>
                    <a:pt x="586" y="293"/>
                    <a:pt x="591" y="293"/>
                    <a:pt x="594" y="296"/>
                  </a:cubicBezTo>
                  <a:cubicBezTo>
                    <a:pt x="596" y="304"/>
                    <a:pt x="603" y="308"/>
                    <a:pt x="605" y="316"/>
                  </a:cubicBezTo>
                  <a:cubicBezTo>
                    <a:pt x="588" y="368"/>
                    <a:pt x="518" y="337"/>
                    <a:pt x="479" y="317"/>
                  </a:cubicBezTo>
                  <a:cubicBezTo>
                    <a:pt x="441" y="297"/>
                    <a:pt x="408" y="277"/>
                    <a:pt x="371" y="256"/>
                  </a:cubicBezTo>
                  <a:cubicBezTo>
                    <a:pt x="351" y="245"/>
                    <a:pt x="330" y="237"/>
                    <a:pt x="316" y="227"/>
                  </a:cubicBezTo>
                  <a:cubicBezTo>
                    <a:pt x="305" y="219"/>
                    <a:pt x="293" y="206"/>
                    <a:pt x="280" y="195"/>
                  </a:cubicBezTo>
                  <a:cubicBezTo>
                    <a:pt x="267" y="184"/>
                    <a:pt x="251" y="174"/>
                    <a:pt x="243" y="164"/>
                  </a:cubicBezTo>
                  <a:cubicBezTo>
                    <a:pt x="221" y="138"/>
                    <a:pt x="244" y="102"/>
                    <a:pt x="268" y="96"/>
                  </a:cubicBezTo>
                  <a:cubicBezTo>
                    <a:pt x="237" y="83"/>
                    <a:pt x="210" y="62"/>
                    <a:pt x="182" y="53"/>
                  </a:cubicBezTo>
                  <a:cubicBezTo>
                    <a:pt x="195" y="99"/>
                    <a:pt x="164" y="139"/>
                    <a:pt x="146" y="172"/>
                  </a:cubicBezTo>
                  <a:cubicBezTo>
                    <a:pt x="166" y="187"/>
                    <a:pt x="194" y="201"/>
                    <a:pt x="217" y="214"/>
                  </a:cubicBezTo>
                  <a:close/>
                  <a:moveTo>
                    <a:pt x="591" y="312"/>
                  </a:moveTo>
                  <a:cubicBezTo>
                    <a:pt x="585" y="300"/>
                    <a:pt x="566" y="294"/>
                    <a:pt x="557" y="289"/>
                  </a:cubicBezTo>
                  <a:cubicBezTo>
                    <a:pt x="535" y="270"/>
                    <a:pt x="506" y="262"/>
                    <a:pt x="481" y="247"/>
                  </a:cubicBezTo>
                  <a:cubicBezTo>
                    <a:pt x="456" y="233"/>
                    <a:pt x="430" y="219"/>
                    <a:pt x="405" y="204"/>
                  </a:cubicBezTo>
                  <a:cubicBezTo>
                    <a:pt x="382" y="190"/>
                    <a:pt x="360" y="172"/>
                    <a:pt x="335" y="155"/>
                  </a:cubicBezTo>
                  <a:cubicBezTo>
                    <a:pt x="324" y="147"/>
                    <a:pt x="312" y="143"/>
                    <a:pt x="297" y="133"/>
                  </a:cubicBezTo>
                  <a:cubicBezTo>
                    <a:pt x="287" y="125"/>
                    <a:pt x="270" y="111"/>
                    <a:pt x="259" y="114"/>
                  </a:cubicBezTo>
                  <a:cubicBezTo>
                    <a:pt x="250" y="116"/>
                    <a:pt x="242" y="134"/>
                    <a:pt x="244" y="145"/>
                  </a:cubicBezTo>
                  <a:cubicBezTo>
                    <a:pt x="246" y="155"/>
                    <a:pt x="263" y="167"/>
                    <a:pt x="273" y="176"/>
                  </a:cubicBezTo>
                  <a:cubicBezTo>
                    <a:pt x="284" y="187"/>
                    <a:pt x="295" y="196"/>
                    <a:pt x="305" y="204"/>
                  </a:cubicBezTo>
                  <a:cubicBezTo>
                    <a:pt x="352" y="240"/>
                    <a:pt x="405" y="264"/>
                    <a:pt x="457" y="292"/>
                  </a:cubicBezTo>
                  <a:cubicBezTo>
                    <a:pt x="497" y="314"/>
                    <a:pt x="536" y="340"/>
                    <a:pt x="585" y="328"/>
                  </a:cubicBezTo>
                  <a:cubicBezTo>
                    <a:pt x="588" y="323"/>
                    <a:pt x="593" y="321"/>
                    <a:pt x="594" y="314"/>
                  </a:cubicBezTo>
                  <a:cubicBezTo>
                    <a:pt x="595" y="314"/>
                    <a:pt x="595" y="313"/>
                    <a:pt x="594" y="313"/>
                  </a:cubicBezTo>
                  <a:cubicBezTo>
                    <a:pt x="594" y="312"/>
                    <a:pt x="593" y="312"/>
                    <a:pt x="591" y="312"/>
                  </a:cubicBezTo>
                  <a:close/>
                  <a:moveTo>
                    <a:pt x="580" y="409"/>
                  </a:moveTo>
                  <a:cubicBezTo>
                    <a:pt x="561" y="397"/>
                    <a:pt x="540" y="389"/>
                    <a:pt x="519" y="380"/>
                  </a:cubicBezTo>
                  <a:cubicBezTo>
                    <a:pt x="500" y="373"/>
                    <a:pt x="482" y="361"/>
                    <a:pt x="464" y="352"/>
                  </a:cubicBezTo>
                  <a:cubicBezTo>
                    <a:pt x="427" y="333"/>
                    <a:pt x="390" y="315"/>
                    <a:pt x="354" y="297"/>
                  </a:cubicBezTo>
                  <a:cubicBezTo>
                    <a:pt x="317" y="279"/>
                    <a:pt x="281" y="258"/>
                    <a:pt x="245" y="240"/>
                  </a:cubicBezTo>
                  <a:cubicBezTo>
                    <a:pt x="208" y="221"/>
                    <a:pt x="174" y="199"/>
                    <a:pt x="137" y="182"/>
                  </a:cubicBezTo>
                  <a:cubicBezTo>
                    <a:pt x="131" y="186"/>
                    <a:pt x="118" y="193"/>
                    <a:pt x="113" y="201"/>
                  </a:cubicBezTo>
                  <a:cubicBezTo>
                    <a:pt x="171" y="232"/>
                    <a:pt x="237" y="253"/>
                    <a:pt x="296" y="280"/>
                  </a:cubicBezTo>
                  <a:cubicBezTo>
                    <a:pt x="338" y="298"/>
                    <a:pt x="383" y="312"/>
                    <a:pt x="422" y="333"/>
                  </a:cubicBezTo>
                  <a:cubicBezTo>
                    <a:pt x="462" y="354"/>
                    <a:pt x="501" y="374"/>
                    <a:pt x="539" y="395"/>
                  </a:cubicBezTo>
                  <a:cubicBezTo>
                    <a:pt x="551" y="402"/>
                    <a:pt x="564" y="415"/>
                    <a:pt x="579" y="412"/>
                  </a:cubicBezTo>
                  <a:cubicBezTo>
                    <a:pt x="580" y="411"/>
                    <a:pt x="580" y="410"/>
                    <a:pt x="580" y="409"/>
                  </a:cubicBezTo>
                  <a:close/>
                  <a:moveTo>
                    <a:pt x="168" y="43"/>
                  </a:moveTo>
                  <a:cubicBezTo>
                    <a:pt x="151" y="34"/>
                    <a:pt x="135" y="25"/>
                    <a:pt x="117" y="18"/>
                  </a:cubicBezTo>
                  <a:cubicBezTo>
                    <a:pt x="122" y="84"/>
                    <a:pt x="82" y="136"/>
                    <a:pt x="40" y="162"/>
                  </a:cubicBezTo>
                  <a:cubicBezTo>
                    <a:pt x="59" y="173"/>
                    <a:pt x="80" y="182"/>
                    <a:pt x="98" y="194"/>
                  </a:cubicBezTo>
                  <a:cubicBezTo>
                    <a:pt x="142" y="168"/>
                    <a:pt x="188" y="103"/>
                    <a:pt x="168" y="43"/>
                  </a:cubicBezTo>
                  <a:close/>
                  <a:moveTo>
                    <a:pt x="51" y="40"/>
                  </a:moveTo>
                  <a:cubicBezTo>
                    <a:pt x="47" y="44"/>
                    <a:pt x="43" y="46"/>
                    <a:pt x="41" y="49"/>
                  </a:cubicBezTo>
                  <a:cubicBezTo>
                    <a:pt x="36" y="55"/>
                    <a:pt x="34" y="65"/>
                    <a:pt x="30" y="73"/>
                  </a:cubicBezTo>
                  <a:cubicBezTo>
                    <a:pt x="24" y="84"/>
                    <a:pt x="16" y="93"/>
                    <a:pt x="14" y="103"/>
                  </a:cubicBezTo>
                  <a:cubicBezTo>
                    <a:pt x="8" y="127"/>
                    <a:pt x="15" y="155"/>
                    <a:pt x="37" y="149"/>
                  </a:cubicBezTo>
                  <a:cubicBezTo>
                    <a:pt x="52" y="144"/>
                    <a:pt x="62" y="131"/>
                    <a:pt x="72" y="118"/>
                  </a:cubicBezTo>
                  <a:cubicBezTo>
                    <a:pt x="79" y="109"/>
                    <a:pt x="85" y="105"/>
                    <a:pt x="91" y="96"/>
                  </a:cubicBezTo>
                  <a:cubicBezTo>
                    <a:pt x="103" y="76"/>
                    <a:pt x="106" y="48"/>
                    <a:pt x="108" y="23"/>
                  </a:cubicBezTo>
                  <a:cubicBezTo>
                    <a:pt x="104" y="18"/>
                    <a:pt x="98" y="15"/>
                    <a:pt x="95" y="11"/>
                  </a:cubicBezTo>
                  <a:cubicBezTo>
                    <a:pt x="74" y="14"/>
                    <a:pt x="62" y="29"/>
                    <a:pt x="5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 name="Freeform 24">
            <a:extLst>
              <a:ext uri="{FF2B5EF4-FFF2-40B4-BE49-F238E27FC236}">
                <a16:creationId xmlns:a16="http://schemas.microsoft.com/office/drawing/2014/main" id="{925DFB07-EF4A-4E55-B108-4C6CC7281017}"/>
              </a:ext>
            </a:extLst>
          </p:cNvPr>
          <p:cNvSpPr>
            <a:spLocks/>
          </p:cNvSpPr>
          <p:nvPr/>
        </p:nvSpPr>
        <p:spPr bwMode="auto">
          <a:xfrm>
            <a:off x="4606720" y="5317416"/>
            <a:ext cx="1562192" cy="843906"/>
          </a:xfrm>
          <a:custGeom>
            <a:avLst/>
            <a:gdLst>
              <a:gd name="T0" fmla="*/ 273 w 580"/>
              <a:gd name="T1" fmla="*/ 324 h 503"/>
              <a:gd name="T2" fmla="*/ 264 w 580"/>
              <a:gd name="T3" fmla="*/ 290 h 503"/>
              <a:gd name="T4" fmla="*/ 256 w 580"/>
              <a:gd name="T5" fmla="*/ 253 h 503"/>
              <a:gd name="T6" fmla="*/ 326 w 580"/>
              <a:gd name="T7" fmla="*/ 247 h 503"/>
              <a:gd name="T8" fmla="*/ 279 w 580"/>
              <a:gd name="T9" fmla="*/ 183 h 503"/>
              <a:gd name="T10" fmla="*/ 335 w 580"/>
              <a:gd name="T11" fmla="*/ 211 h 503"/>
              <a:gd name="T12" fmla="*/ 436 w 580"/>
              <a:gd name="T13" fmla="*/ 340 h 503"/>
              <a:gd name="T14" fmla="*/ 479 w 580"/>
              <a:gd name="T15" fmla="*/ 290 h 503"/>
              <a:gd name="T16" fmla="*/ 538 w 580"/>
              <a:gd name="T17" fmla="*/ 309 h 503"/>
              <a:gd name="T18" fmla="*/ 567 w 580"/>
              <a:gd name="T19" fmla="*/ 276 h 503"/>
              <a:gd name="T20" fmla="*/ 534 w 580"/>
              <a:gd name="T21" fmla="*/ 297 h 503"/>
              <a:gd name="T22" fmla="*/ 498 w 580"/>
              <a:gd name="T23" fmla="*/ 273 h 503"/>
              <a:gd name="T24" fmla="*/ 444 w 580"/>
              <a:gd name="T25" fmla="*/ 321 h 503"/>
              <a:gd name="T26" fmla="*/ 408 w 580"/>
              <a:gd name="T27" fmla="*/ 242 h 503"/>
              <a:gd name="T28" fmla="*/ 318 w 580"/>
              <a:gd name="T29" fmla="*/ 170 h 503"/>
              <a:gd name="T30" fmla="*/ 268 w 580"/>
              <a:gd name="T31" fmla="*/ 174 h 503"/>
              <a:gd name="T32" fmla="*/ 275 w 580"/>
              <a:gd name="T33" fmla="*/ 206 h 503"/>
              <a:gd name="T34" fmla="*/ 310 w 580"/>
              <a:gd name="T35" fmla="*/ 248 h 503"/>
              <a:gd name="T36" fmla="*/ 266 w 580"/>
              <a:gd name="T37" fmla="*/ 243 h 503"/>
              <a:gd name="T38" fmla="*/ 225 w 580"/>
              <a:gd name="T39" fmla="*/ 186 h 503"/>
              <a:gd name="T40" fmla="*/ 236 w 580"/>
              <a:gd name="T41" fmla="*/ 266 h 503"/>
              <a:gd name="T42" fmla="*/ 260 w 580"/>
              <a:gd name="T43" fmla="*/ 306 h 503"/>
              <a:gd name="T44" fmla="*/ 255 w 580"/>
              <a:gd name="T45" fmla="*/ 323 h 503"/>
              <a:gd name="T46" fmla="*/ 127 w 580"/>
              <a:gd name="T47" fmla="*/ 482 h 503"/>
              <a:gd name="T48" fmla="*/ 67 w 580"/>
              <a:gd name="T49" fmla="*/ 375 h 503"/>
              <a:gd name="T50" fmla="*/ 51 w 580"/>
              <a:gd name="T51" fmla="*/ 234 h 503"/>
              <a:gd name="T52" fmla="*/ 16 w 580"/>
              <a:gd name="T53" fmla="*/ 187 h 503"/>
              <a:gd name="T54" fmla="*/ 110 w 580"/>
              <a:gd name="T55" fmla="*/ 81 h 503"/>
              <a:gd name="T56" fmla="*/ 230 w 580"/>
              <a:gd name="T57" fmla="*/ 148 h 503"/>
              <a:gd name="T58" fmla="*/ 256 w 580"/>
              <a:gd name="T59" fmla="*/ 135 h 503"/>
              <a:gd name="T60" fmla="*/ 216 w 580"/>
              <a:gd name="T61" fmla="*/ 79 h 503"/>
              <a:gd name="T62" fmla="*/ 149 w 580"/>
              <a:gd name="T63" fmla="*/ 39 h 503"/>
              <a:gd name="T64" fmla="*/ 201 w 580"/>
              <a:gd name="T65" fmla="*/ 22 h 503"/>
              <a:gd name="T66" fmla="*/ 267 w 580"/>
              <a:gd name="T67" fmla="*/ 15 h 503"/>
              <a:gd name="T68" fmla="*/ 355 w 580"/>
              <a:gd name="T69" fmla="*/ 70 h 503"/>
              <a:gd name="T70" fmla="*/ 386 w 580"/>
              <a:gd name="T71" fmla="*/ 110 h 503"/>
              <a:gd name="T72" fmla="*/ 488 w 580"/>
              <a:gd name="T73" fmla="*/ 97 h 503"/>
              <a:gd name="T74" fmla="*/ 388 w 580"/>
              <a:gd name="T75" fmla="*/ 95 h 503"/>
              <a:gd name="T76" fmla="*/ 372 w 580"/>
              <a:gd name="T77" fmla="*/ 27 h 503"/>
              <a:gd name="T78" fmla="*/ 217 w 580"/>
              <a:gd name="T79" fmla="*/ 4 h 503"/>
              <a:gd name="T80" fmla="*/ 161 w 580"/>
              <a:gd name="T81" fmla="*/ 12 h 503"/>
              <a:gd name="T82" fmla="*/ 115 w 580"/>
              <a:gd name="T83" fmla="*/ 44 h 503"/>
              <a:gd name="T84" fmla="*/ 210 w 580"/>
              <a:gd name="T85" fmla="*/ 92 h 503"/>
              <a:gd name="T86" fmla="*/ 241 w 580"/>
              <a:gd name="T87" fmla="*/ 130 h 503"/>
              <a:gd name="T88" fmla="*/ 146 w 580"/>
              <a:gd name="T89" fmla="*/ 78 h 503"/>
              <a:gd name="T90" fmla="*/ 124 w 580"/>
              <a:gd name="T91" fmla="*/ 68 h 503"/>
              <a:gd name="T92" fmla="*/ 1 w 580"/>
              <a:gd name="T93" fmla="*/ 211 h 503"/>
              <a:gd name="T94" fmla="*/ 44 w 580"/>
              <a:gd name="T95" fmla="*/ 245 h 503"/>
              <a:gd name="T96" fmla="*/ 46 w 580"/>
              <a:gd name="T97" fmla="*/ 373 h 503"/>
              <a:gd name="T98" fmla="*/ 115 w 580"/>
              <a:gd name="T99" fmla="*/ 502 h 503"/>
              <a:gd name="T100" fmla="*/ 190 w 580"/>
              <a:gd name="T101" fmla="*/ 4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0" h="503">
                <a:moveTo>
                  <a:pt x="206" y="413"/>
                </a:moveTo>
                <a:cubicBezTo>
                  <a:pt x="211" y="406"/>
                  <a:pt x="211" y="404"/>
                  <a:pt x="209" y="392"/>
                </a:cubicBezTo>
                <a:cubicBezTo>
                  <a:pt x="204" y="363"/>
                  <a:pt x="221" y="347"/>
                  <a:pt x="243" y="342"/>
                </a:cubicBezTo>
                <a:cubicBezTo>
                  <a:pt x="259" y="339"/>
                  <a:pt x="268" y="333"/>
                  <a:pt x="273" y="324"/>
                </a:cubicBezTo>
                <a:cubicBezTo>
                  <a:pt x="275" y="321"/>
                  <a:pt x="279" y="316"/>
                  <a:pt x="283" y="314"/>
                </a:cubicBezTo>
                <a:cubicBezTo>
                  <a:pt x="289" y="309"/>
                  <a:pt x="290" y="308"/>
                  <a:pt x="289" y="303"/>
                </a:cubicBezTo>
                <a:cubicBezTo>
                  <a:pt x="288" y="298"/>
                  <a:pt x="287" y="297"/>
                  <a:pt x="281" y="297"/>
                </a:cubicBezTo>
                <a:cubicBezTo>
                  <a:pt x="276" y="297"/>
                  <a:pt x="271" y="295"/>
                  <a:pt x="264" y="290"/>
                </a:cubicBezTo>
                <a:cubicBezTo>
                  <a:pt x="256" y="284"/>
                  <a:pt x="255" y="282"/>
                  <a:pt x="252" y="272"/>
                </a:cubicBezTo>
                <a:cubicBezTo>
                  <a:pt x="251" y="265"/>
                  <a:pt x="246" y="256"/>
                  <a:pt x="243" y="250"/>
                </a:cubicBezTo>
                <a:cubicBezTo>
                  <a:pt x="226" y="213"/>
                  <a:pt x="229" y="163"/>
                  <a:pt x="247" y="226"/>
                </a:cubicBezTo>
                <a:cubicBezTo>
                  <a:pt x="251" y="231"/>
                  <a:pt x="253" y="236"/>
                  <a:pt x="256" y="253"/>
                </a:cubicBezTo>
                <a:cubicBezTo>
                  <a:pt x="259" y="273"/>
                  <a:pt x="259" y="273"/>
                  <a:pt x="259" y="273"/>
                </a:cubicBezTo>
                <a:cubicBezTo>
                  <a:pt x="266" y="276"/>
                  <a:pt x="266" y="276"/>
                  <a:pt x="266" y="276"/>
                </a:cubicBezTo>
                <a:cubicBezTo>
                  <a:pt x="276" y="281"/>
                  <a:pt x="293" y="277"/>
                  <a:pt x="307" y="268"/>
                </a:cubicBezTo>
                <a:cubicBezTo>
                  <a:pt x="315" y="263"/>
                  <a:pt x="319" y="258"/>
                  <a:pt x="326" y="247"/>
                </a:cubicBezTo>
                <a:cubicBezTo>
                  <a:pt x="331" y="239"/>
                  <a:pt x="335" y="231"/>
                  <a:pt x="334" y="228"/>
                </a:cubicBezTo>
                <a:cubicBezTo>
                  <a:pt x="333" y="221"/>
                  <a:pt x="328" y="215"/>
                  <a:pt x="322" y="214"/>
                </a:cubicBezTo>
                <a:cubicBezTo>
                  <a:pt x="309" y="210"/>
                  <a:pt x="304" y="196"/>
                  <a:pt x="291" y="193"/>
                </a:cubicBezTo>
                <a:cubicBezTo>
                  <a:pt x="281" y="192"/>
                  <a:pt x="275" y="187"/>
                  <a:pt x="279" y="183"/>
                </a:cubicBezTo>
                <a:cubicBezTo>
                  <a:pt x="281" y="182"/>
                  <a:pt x="283" y="182"/>
                  <a:pt x="287" y="183"/>
                </a:cubicBezTo>
                <a:cubicBezTo>
                  <a:pt x="290" y="184"/>
                  <a:pt x="297" y="184"/>
                  <a:pt x="302" y="183"/>
                </a:cubicBezTo>
                <a:cubicBezTo>
                  <a:pt x="312" y="181"/>
                  <a:pt x="314" y="182"/>
                  <a:pt x="317" y="195"/>
                </a:cubicBezTo>
                <a:cubicBezTo>
                  <a:pt x="320" y="207"/>
                  <a:pt x="321" y="208"/>
                  <a:pt x="335" y="211"/>
                </a:cubicBezTo>
                <a:cubicBezTo>
                  <a:pt x="372" y="233"/>
                  <a:pt x="384" y="252"/>
                  <a:pt x="403" y="255"/>
                </a:cubicBezTo>
                <a:cubicBezTo>
                  <a:pt x="406" y="255"/>
                  <a:pt x="410" y="256"/>
                  <a:pt x="412" y="257"/>
                </a:cubicBezTo>
                <a:cubicBezTo>
                  <a:pt x="417" y="258"/>
                  <a:pt x="417" y="259"/>
                  <a:pt x="424" y="298"/>
                </a:cubicBezTo>
                <a:cubicBezTo>
                  <a:pt x="431" y="337"/>
                  <a:pt x="431" y="338"/>
                  <a:pt x="436" y="340"/>
                </a:cubicBezTo>
                <a:cubicBezTo>
                  <a:pt x="444" y="344"/>
                  <a:pt x="449" y="342"/>
                  <a:pt x="455" y="329"/>
                </a:cubicBezTo>
                <a:cubicBezTo>
                  <a:pt x="458" y="323"/>
                  <a:pt x="461" y="315"/>
                  <a:pt x="461" y="312"/>
                </a:cubicBezTo>
                <a:cubicBezTo>
                  <a:pt x="461" y="308"/>
                  <a:pt x="464" y="305"/>
                  <a:pt x="468" y="302"/>
                </a:cubicBezTo>
                <a:cubicBezTo>
                  <a:pt x="472" y="300"/>
                  <a:pt x="477" y="294"/>
                  <a:pt x="479" y="290"/>
                </a:cubicBezTo>
                <a:cubicBezTo>
                  <a:pt x="483" y="283"/>
                  <a:pt x="483" y="283"/>
                  <a:pt x="483" y="283"/>
                </a:cubicBezTo>
                <a:cubicBezTo>
                  <a:pt x="496" y="287"/>
                  <a:pt x="496" y="287"/>
                  <a:pt x="496" y="287"/>
                </a:cubicBezTo>
                <a:cubicBezTo>
                  <a:pt x="505" y="290"/>
                  <a:pt x="511" y="294"/>
                  <a:pt x="513" y="297"/>
                </a:cubicBezTo>
                <a:cubicBezTo>
                  <a:pt x="520" y="305"/>
                  <a:pt x="529" y="310"/>
                  <a:pt x="538" y="309"/>
                </a:cubicBezTo>
                <a:cubicBezTo>
                  <a:pt x="544" y="307"/>
                  <a:pt x="546" y="306"/>
                  <a:pt x="548" y="299"/>
                </a:cubicBezTo>
                <a:cubicBezTo>
                  <a:pt x="551" y="293"/>
                  <a:pt x="553" y="292"/>
                  <a:pt x="557" y="292"/>
                </a:cubicBezTo>
                <a:cubicBezTo>
                  <a:pt x="572" y="293"/>
                  <a:pt x="574" y="292"/>
                  <a:pt x="576" y="288"/>
                </a:cubicBezTo>
                <a:cubicBezTo>
                  <a:pt x="580" y="279"/>
                  <a:pt x="574" y="270"/>
                  <a:pt x="567" y="276"/>
                </a:cubicBezTo>
                <a:cubicBezTo>
                  <a:pt x="566" y="278"/>
                  <a:pt x="563" y="278"/>
                  <a:pt x="561" y="278"/>
                </a:cubicBezTo>
                <a:cubicBezTo>
                  <a:pt x="559" y="278"/>
                  <a:pt x="554" y="278"/>
                  <a:pt x="549" y="280"/>
                </a:cubicBezTo>
                <a:cubicBezTo>
                  <a:pt x="543" y="281"/>
                  <a:pt x="541" y="283"/>
                  <a:pt x="538" y="290"/>
                </a:cubicBezTo>
                <a:cubicBezTo>
                  <a:pt x="534" y="297"/>
                  <a:pt x="534" y="297"/>
                  <a:pt x="534" y="297"/>
                </a:cubicBezTo>
                <a:cubicBezTo>
                  <a:pt x="529" y="293"/>
                  <a:pt x="529" y="293"/>
                  <a:pt x="529" y="293"/>
                </a:cubicBezTo>
                <a:cubicBezTo>
                  <a:pt x="525" y="290"/>
                  <a:pt x="521" y="286"/>
                  <a:pt x="518" y="283"/>
                </a:cubicBezTo>
                <a:cubicBezTo>
                  <a:pt x="516" y="281"/>
                  <a:pt x="514" y="278"/>
                  <a:pt x="513" y="279"/>
                </a:cubicBezTo>
                <a:cubicBezTo>
                  <a:pt x="512" y="279"/>
                  <a:pt x="505" y="276"/>
                  <a:pt x="498" y="273"/>
                </a:cubicBezTo>
                <a:cubicBezTo>
                  <a:pt x="490" y="270"/>
                  <a:pt x="483" y="268"/>
                  <a:pt x="481" y="268"/>
                </a:cubicBezTo>
                <a:cubicBezTo>
                  <a:pt x="480" y="268"/>
                  <a:pt x="475" y="273"/>
                  <a:pt x="472" y="277"/>
                </a:cubicBezTo>
                <a:cubicBezTo>
                  <a:pt x="468" y="282"/>
                  <a:pt x="462" y="289"/>
                  <a:pt x="459" y="292"/>
                </a:cubicBezTo>
                <a:cubicBezTo>
                  <a:pt x="453" y="297"/>
                  <a:pt x="447" y="308"/>
                  <a:pt x="444" y="321"/>
                </a:cubicBezTo>
                <a:cubicBezTo>
                  <a:pt x="442" y="329"/>
                  <a:pt x="442" y="328"/>
                  <a:pt x="434" y="288"/>
                </a:cubicBezTo>
                <a:cubicBezTo>
                  <a:pt x="426" y="248"/>
                  <a:pt x="426" y="248"/>
                  <a:pt x="426" y="248"/>
                </a:cubicBezTo>
                <a:cubicBezTo>
                  <a:pt x="421" y="245"/>
                  <a:pt x="421" y="245"/>
                  <a:pt x="421" y="245"/>
                </a:cubicBezTo>
                <a:cubicBezTo>
                  <a:pt x="418" y="244"/>
                  <a:pt x="412" y="242"/>
                  <a:pt x="408" y="242"/>
                </a:cubicBezTo>
                <a:cubicBezTo>
                  <a:pt x="404" y="241"/>
                  <a:pt x="385" y="229"/>
                  <a:pt x="383" y="228"/>
                </a:cubicBezTo>
                <a:cubicBezTo>
                  <a:pt x="364" y="215"/>
                  <a:pt x="351" y="202"/>
                  <a:pt x="328" y="194"/>
                </a:cubicBezTo>
                <a:cubicBezTo>
                  <a:pt x="327" y="186"/>
                  <a:pt x="327" y="186"/>
                  <a:pt x="327" y="186"/>
                </a:cubicBezTo>
                <a:cubicBezTo>
                  <a:pt x="326" y="179"/>
                  <a:pt x="325" y="176"/>
                  <a:pt x="318" y="170"/>
                </a:cubicBezTo>
                <a:cubicBezTo>
                  <a:pt x="310" y="163"/>
                  <a:pt x="305" y="162"/>
                  <a:pt x="301" y="168"/>
                </a:cubicBezTo>
                <a:cubicBezTo>
                  <a:pt x="298" y="172"/>
                  <a:pt x="298" y="172"/>
                  <a:pt x="293" y="170"/>
                </a:cubicBezTo>
                <a:cubicBezTo>
                  <a:pt x="287" y="167"/>
                  <a:pt x="272" y="169"/>
                  <a:pt x="271" y="172"/>
                </a:cubicBezTo>
                <a:cubicBezTo>
                  <a:pt x="270" y="174"/>
                  <a:pt x="269" y="174"/>
                  <a:pt x="268" y="174"/>
                </a:cubicBezTo>
                <a:cubicBezTo>
                  <a:pt x="266" y="173"/>
                  <a:pt x="266" y="178"/>
                  <a:pt x="267" y="190"/>
                </a:cubicBezTo>
                <a:cubicBezTo>
                  <a:pt x="267" y="194"/>
                  <a:pt x="268" y="197"/>
                  <a:pt x="269" y="197"/>
                </a:cubicBezTo>
                <a:cubicBezTo>
                  <a:pt x="270" y="197"/>
                  <a:pt x="271" y="199"/>
                  <a:pt x="272" y="201"/>
                </a:cubicBezTo>
                <a:cubicBezTo>
                  <a:pt x="273" y="204"/>
                  <a:pt x="275" y="206"/>
                  <a:pt x="275" y="206"/>
                </a:cubicBezTo>
                <a:cubicBezTo>
                  <a:pt x="276" y="205"/>
                  <a:pt x="280" y="206"/>
                  <a:pt x="285" y="206"/>
                </a:cubicBezTo>
                <a:cubicBezTo>
                  <a:pt x="307" y="214"/>
                  <a:pt x="296" y="227"/>
                  <a:pt x="319" y="227"/>
                </a:cubicBezTo>
                <a:cubicBezTo>
                  <a:pt x="321" y="228"/>
                  <a:pt x="321" y="230"/>
                  <a:pt x="316" y="237"/>
                </a:cubicBezTo>
                <a:cubicBezTo>
                  <a:pt x="312" y="242"/>
                  <a:pt x="309" y="247"/>
                  <a:pt x="310" y="248"/>
                </a:cubicBezTo>
                <a:cubicBezTo>
                  <a:pt x="310" y="250"/>
                  <a:pt x="308" y="252"/>
                  <a:pt x="305" y="251"/>
                </a:cubicBezTo>
                <a:cubicBezTo>
                  <a:pt x="305" y="250"/>
                  <a:pt x="303" y="252"/>
                  <a:pt x="302" y="254"/>
                </a:cubicBezTo>
                <a:cubicBezTo>
                  <a:pt x="298" y="260"/>
                  <a:pt x="288" y="265"/>
                  <a:pt x="281" y="265"/>
                </a:cubicBezTo>
                <a:cubicBezTo>
                  <a:pt x="270" y="265"/>
                  <a:pt x="269" y="263"/>
                  <a:pt x="266" y="243"/>
                </a:cubicBezTo>
                <a:cubicBezTo>
                  <a:pt x="263" y="228"/>
                  <a:pt x="262" y="224"/>
                  <a:pt x="258" y="218"/>
                </a:cubicBezTo>
                <a:cubicBezTo>
                  <a:pt x="255" y="214"/>
                  <a:pt x="251" y="207"/>
                  <a:pt x="250" y="201"/>
                </a:cubicBezTo>
                <a:cubicBezTo>
                  <a:pt x="245" y="187"/>
                  <a:pt x="242" y="182"/>
                  <a:pt x="235" y="181"/>
                </a:cubicBezTo>
                <a:cubicBezTo>
                  <a:pt x="230" y="180"/>
                  <a:pt x="229" y="180"/>
                  <a:pt x="225" y="186"/>
                </a:cubicBezTo>
                <a:cubicBezTo>
                  <a:pt x="223" y="190"/>
                  <a:pt x="221" y="194"/>
                  <a:pt x="221" y="195"/>
                </a:cubicBezTo>
                <a:cubicBezTo>
                  <a:pt x="218" y="210"/>
                  <a:pt x="218" y="211"/>
                  <a:pt x="222" y="230"/>
                </a:cubicBezTo>
                <a:cubicBezTo>
                  <a:pt x="228" y="254"/>
                  <a:pt x="231" y="261"/>
                  <a:pt x="232" y="259"/>
                </a:cubicBezTo>
                <a:cubicBezTo>
                  <a:pt x="234" y="258"/>
                  <a:pt x="234" y="258"/>
                  <a:pt x="236" y="266"/>
                </a:cubicBezTo>
                <a:cubicBezTo>
                  <a:pt x="237" y="268"/>
                  <a:pt x="238" y="272"/>
                  <a:pt x="239" y="273"/>
                </a:cubicBezTo>
                <a:cubicBezTo>
                  <a:pt x="240" y="275"/>
                  <a:pt x="241" y="277"/>
                  <a:pt x="241" y="278"/>
                </a:cubicBezTo>
                <a:cubicBezTo>
                  <a:pt x="241" y="287"/>
                  <a:pt x="245" y="293"/>
                  <a:pt x="252" y="299"/>
                </a:cubicBezTo>
                <a:cubicBezTo>
                  <a:pt x="257" y="302"/>
                  <a:pt x="260" y="305"/>
                  <a:pt x="260" y="306"/>
                </a:cubicBezTo>
                <a:cubicBezTo>
                  <a:pt x="260" y="307"/>
                  <a:pt x="261" y="308"/>
                  <a:pt x="263" y="307"/>
                </a:cubicBezTo>
                <a:cubicBezTo>
                  <a:pt x="267" y="307"/>
                  <a:pt x="266" y="309"/>
                  <a:pt x="262" y="315"/>
                </a:cubicBezTo>
                <a:cubicBezTo>
                  <a:pt x="260" y="318"/>
                  <a:pt x="258" y="320"/>
                  <a:pt x="258" y="319"/>
                </a:cubicBezTo>
                <a:cubicBezTo>
                  <a:pt x="258" y="319"/>
                  <a:pt x="256" y="320"/>
                  <a:pt x="255" y="323"/>
                </a:cubicBezTo>
                <a:cubicBezTo>
                  <a:pt x="232" y="340"/>
                  <a:pt x="188" y="334"/>
                  <a:pt x="196" y="386"/>
                </a:cubicBezTo>
                <a:cubicBezTo>
                  <a:pt x="200" y="404"/>
                  <a:pt x="195" y="412"/>
                  <a:pt x="177" y="416"/>
                </a:cubicBezTo>
                <a:cubicBezTo>
                  <a:pt x="158" y="429"/>
                  <a:pt x="154" y="467"/>
                  <a:pt x="133" y="477"/>
                </a:cubicBezTo>
                <a:cubicBezTo>
                  <a:pt x="129" y="477"/>
                  <a:pt x="127" y="479"/>
                  <a:pt x="127" y="482"/>
                </a:cubicBezTo>
                <a:cubicBezTo>
                  <a:pt x="127" y="486"/>
                  <a:pt x="116" y="491"/>
                  <a:pt x="109" y="489"/>
                </a:cubicBezTo>
                <a:cubicBezTo>
                  <a:pt x="74" y="472"/>
                  <a:pt x="88" y="418"/>
                  <a:pt x="65" y="393"/>
                </a:cubicBezTo>
                <a:cubicBezTo>
                  <a:pt x="61" y="388"/>
                  <a:pt x="58" y="384"/>
                  <a:pt x="59" y="382"/>
                </a:cubicBezTo>
                <a:cubicBezTo>
                  <a:pt x="59" y="380"/>
                  <a:pt x="63" y="377"/>
                  <a:pt x="67" y="375"/>
                </a:cubicBezTo>
                <a:cubicBezTo>
                  <a:pt x="73" y="372"/>
                  <a:pt x="75" y="370"/>
                  <a:pt x="76" y="367"/>
                </a:cubicBezTo>
                <a:cubicBezTo>
                  <a:pt x="74" y="331"/>
                  <a:pt x="68" y="296"/>
                  <a:pt x="64" y="260"/>
                </a:cubicBezTo>
                <a:cubicBezTo>
                  <a:pt x="62" y="239"/>
                  <a:pt x="62" y="239"/>
                  <a:pt x="62" y="239"/>
                </a:cubicBezTo>
                <a:cubicBezTo>
                  <a:pt x="51" y="234"/>
                  <a:pt x="51" y="234"/>
                  <a:pt x="51" y="234"/>
                </a:cubicBezTo>
                <a:cubicBezTo>
                  <a:pt x="43" y="230"/>
                  <a:pt x="38" y="229"/>
                  <a:pt x="32" y="229"/>
                </a:cubicBezTo>
                <a:cubicBezTo>
                  <a:pt x="22" y="231"/>
                  <a:pt x="12" y="226"/>
                  <a:pt x="13" y="220"/>
                </a:cubicBezTo>
                <a:cubicBezTo>
                  <a:pt x="14" y="217"/>
                  <a:pt x="14" y="212"/>
                  <a:pt x="13" y="207"/>
                </a:cubicBezTo>
                <a:cubicBezTo>
                  <a:pt x="12" y="196"/>
                  <a:pt x="14" y="186"/>
                  <a:pt x="16" y="187"/>
                </a:cubicBezTo>
                <a:cubicBezTo>
                  <a:pt x="17" y="187"/>
                  <a:pt x="18" y="185"/>
                  <a:pt x="18" y="182"/>
                </a:cubicBezTo>
                <a:cubicBezTo>
                  <a:pt x="21" y="170"/>
                  <a:pt x="37" y="120"/>
                  <a:pt x="47" y="120"/>
                </a:cubicBezTo>
                <a:cubicBezTo>
                  <a:pt x="47" y="120"/>
                  <a:pt x="48" y="119"/>
                  <a:pt x="49" y="118"/>
                </a:cubicBezTo>
                <a:cubicBezTo>
                  <a:pt x="62" y="105"/>
                  <a:pt x="91" y="81"/>
                  <a:pt x="110" y="81"/>
                </a:cubicBezTo>
                <a:cubicBezTo>
                  <a:pt x="119" y="81"/>
                  <a:pt x="128" y="81"/>
                  <a:pt x="129" y="81"/>
                </a:cubicBezTo>
                <a:cubicBezTo>
                  <a:pt x="134" y="82"/>
                  <a:pt x="138" y="90"/>
                  <a:pt x="140" y="100"/>
                </a:cubicBezTo>
                <a:cubicBezTo>
                  <a:pt x="149" y="133"/>
                  <a:pt x="190" y="123"/>
                  <a:pt x="218" y="142"/>
                </a:cubicBezTo>
                <a:cubicBezTo>
                  <a:pt x="224" y="146"/>
                  <a:pt x="230" y="149"/>
                  <a:pt x="230" y="148"/>
                </a:cubicBezTo>
                <a:cubicBezTo>
                  <a:pt x="231" y="147"/>
                  <a:pt x="231" y="147"/>
                  <a:pt x="232" y="148"/>
                </a:cubicBezTo>
                <a:cubicBezTo>
                  <a:pt x="232" y="150"/>
                  <a:pt x="242" y="150"/>
                  <a:pt x="248" y="147"/>
                </a:cubicBezTo>
                <a:cubicBezTo>
                  <a:pt x="250" y="146"/>
                  <a:pt x="252" y="144"/>
                  <a:pt x="252" y="141"/>
                </a:cubicBezTo>
                <a:cubicBezTo>
                  <a:pt x="252" y="139"/>
                  <a:pt x="254" y="136"/>
                  <a:pt x="256" y="135"/>
                </a:cubicBezTo>
                <a:cubicBezTo>
                  <a:pt x="262" y="131"/>
                  <a:pt x="262" y="129"/>
                  <a:pt x="261" y="121"/>
                </a:cubicBezTo>
                <a:cubicBezTo>
                  <a:pt x="259" y="110"/>
                  <a:pt x="257" y="108"/>
                  <a:pt x="247" y="102"/>
                </a:cubicBezTo>
                <a:cubicBezTo>
                  <a:pt x="241" y="98"/>
                  <a:pt x="237" y="95"/>
                  <a:pt x="238" y="93"/>
                </a:cubicBezTo>
                <a:cubicBezTo>
                  <a:pt x="238" y="86"/>
                  <a:pt x="225" y="77"/>
                  <a:pt x="216" y="79"/>
                </a:cubicBezTo>
                <a:cubicBezTo>
                  <a:pt x="208" y="80"/>
                  <a:pt x="201" y="76"/>
                  <a:pt x="197" y="68"/>
                </a:cubicBezTo>
                <a:cubicBezTo>
                  <a:pt x="195" y="64"/>
                  <a:pt x="194" y="60"/>
                  <a:pt x="194" y="59"/>
                </a:cubicBezTo>
                <a:cubicBezTo>
                  <a:pt x="196" y="56"/>
                  <a:pt x="174" y="38"/>
                  <a:pt x="168" y="37"/>
                </a:cubicBezTo>
                <a:cubicBezTo>
                  <a:pt x="167" y="37"/>
                  <a:pt x="158" y="38"/>
                  <a:pt x="149" y="39"/>
                </a:cubicBezTo>
                <a:cubicBezTo>
                  <a:pt x="139" y="40"/>
                  <a:pt x="131" y="40"/>
                  <a:pt x="130" y="39"/>
                </a:cubicBezTo>
                <a:cubicBezTo>
                  <a:pt x="129" y="38"/>
                  <a:pt x="130" y="35"/>
                  <a:pt x="133" y="32"/>
                </a:cubicBezTo>
                <a:cubicBezTo>
                  <a:pt x="139" y="24"/>
                  <a:pt x="149" y="23"/>
                  <a:pt x="166" y="27"/>
                </a:cubicBezTo>
                <a:cubicBezTo>
                  <a:pt x="182" y="32"/>
                  <a:pt x="190" y="31"/>
                  <a:pt x="201" y="22"/>
                </a:cubicBezTo>
                <a:cubicBezTo>
                  <a:pt x="208" y="16"/>
                  <a:pt x="209" y="16"/>
                  <a:pt x="214" y="18"/>
                </a:cubicBezTo>
                <a:cubicBezTo>
                  <a:pt x="218" y="19"/>
                  <a:pt x="225" y="19"/>
                  <a:pt x="235" y="17"/>
                </a:cubicBezTo>
                <a:cubicBezTo>
                  <a:pt x="243" y="15"/>
                  <a:pt x="252" y="15"/>
                  <a:pt x="254" y="16"/>
                </a:cubicBezTo>
                <a:cubicBezTo>
                  <a:pt x="256" y="17"/>
                  <a:pt x="262" y="16"/>
                  <a:pt x="267" y="15"/>
                </a:cubicBezTo>
                <a:cubicBezTo>
                  <a:pt x="290" y="5"/>
                  <a:pt x="311" y="28"/>
                  <a:pt x="333" y="24"/>
                </a:cubicBezTo>
                <a:cubicBezTo>
                  <a:pt x="340" y="22"/>
                  <a:pt x="350" y="26"/>
                  <a:pt x="356" y="32"/>
                </a:cubicBezTo>
                <a:cubicBezTo>
                  <a:pt x="359" y="35"/>
                  <a:pt x="365" y="40"/>
                  <a:pt x="369" y="42"/>
                </a:cubicBezTo>
                <a:cubicBezTo>
                  <a:pt x="385" y="52"/>
                  <a:pt x="365" y="66"/>
                  <a:pt x="355" y="70"/>
                </a:cubicBezTo>
                <a:cubicBezTo>
                  <a:pt x="352" y="71"/>
                  <a:pt x="350" y="73"/>
                  <a:pt x="349" y="75"/>
                </a:cubicBezTo>
                <a:cubicBezTo>
                  <a:pt x="349" y="78"/>
                  <a:pt x="348" y="78"/>
                  <a:pt x="347" y="75"/>
                </a:cubicBezTo>
                <a:cubicBezTo>
                  <a:pt x="346" y="73"/>
                  <a:pt x="346" y="77"/>
                  <a:pt x="347" y="84"/>
                </a:cubicBezTo>
                <a:cubicBezTo>
                  <a:pt x="350" y="106"/>
                  <a:pt x="368" y="100"/>
                  <a:pt x="386" y="110"/>
                </a:cubicBezTo>
                <a:cubicBezTo>
                  <a:pt x="424" y="119"/>
                  <a:pt x="441" y="101"/>
                  <a:pt x="485" y="111"/>
                </a:cubicBezTo>
                <a:cubicBezTo>
                  <a:pt x="493" y="113"/>
                  <a:pt x="500" y="115"/>
                  <a:pt x="501" y="115"/>
                </a:cubicBezTo>
                <a:cubicBezTo>
                  <a:pt x="508" y="113"/>
                  <a:pt x="509" y="102"/>
                  <a:pt x="503" y="101"/>
                </a:cubicBezTo>
                <a:cubicBezTo>
                  <a:pt x="501" y="101"/>
                  <a:pt x="494" y="99"/>
                  <a:pt x="488" y="97"/>
                </a:cubicBezTo>
                <a:cubicBezTo>
                  <a:pt x="466" y="92"/>
                  <a:pt x="436" y="88"/>
                  <a:pt x="417" y="99"/>
                </a:cubicBezTo>
                <a:cubicBezTo>
                  <a:pt x="415" y="102"/>
                  <a:pt x="405" y="104"/>
                  <a:pt x="404" y="102"/>
                </a:cubicBezTo>
                <a:cubicBezTo>
                  <a:pt x="404" y="101"/>
                  <a:pt x="403" y="100"/>
                  <a:pt x="401" y="100"/>
                </a:cubicBezTo>
                <a:cubicBezTo>
                  <a:pt x="400" y="101"/>
                  <a:pt x="394" y="98"/>
                  <a:pt x="388" y="95"/>
                </a:cubicBezTo>
                <a:cubicBezTo>
                  <a:pt x="383" y="91"/>
                  <a:pt x="355" y="88"/>
                  <a:pt x="363" y="82"/>
                </a:cubicBezTo>
                <a:cubicBezTo>
                  <a:pt x="364" y="81"/>
                  <a:pt x="368" y="78"/>
                  <a:pt x="372" y="75"/>
                </a:cubicBezTo>
                <a:cubicBezTo>
                  <a:pt x="375" y="72"/>
                  <a:pt x="379" y="70"/>
                  <a:pt x="381" y="69"/>
                </a:cubicBezTo>
                <a:cubicBezTo>
                  <a:pt x="401" y="57"/>
                  <a:pt x="384" y="37"/>
                  <a:pt x="372" y="27"/>
                </a:cubicBezTo>
                <a:cubicBezTo>
                  <a:pt x="353" y="11"/>
                  <a:pt x="351" y="10"/>
                  <a:pt x="339" y="11"/>
                </a:cubicBezTo>
                <a:cubicBezTo>
                  <a:pt x="315" y="9"/>
                  <a:pt x="314" y="2"/>
                  <a:pt x="288" y="0"/>
                </a:cubicBezTo>
                <a:cubicBezTo>
                  <a:pt x="283" y="0"/>
                  <a:pt x="268" y="1"/>
                  <a:pt x="243" y="4"/>
                </a:cubicBezTo>
                <a:cubicBezTo>
                  <a:pt x="230" y="6"/>
                  <a:pt x="222" y="6"/>
                  <a:pt x="217" y="4"/>
                </a:cubicBezTo>
                <a:cubicBezTo>
                  <a:pt x="210" y="1"/>
                  <a:pt x="196" y="3"/>
                  <a:pt x="197" y="6"/>
                </a:cubicBezTo>
                <a:cubicBezTo>
                  <a:pt x="197" y="7"/>
                  <a:pt x="194" y="10"/>
                  <a:pt x="191" y="13"/>
                </a:cubicBezTo>
                <a:cubicBezTo>
                  <a:pt x="184" y="18"/>
                  <a:pt x="184" y="18"/>
                  <a:pt x="176" y="16"/>
                </a:cubicBezTo>
                <a:cubicBezTo>
                  <a:pt x="171" y="15"/>
                  <a:pt x="165" y="13"/>
                  <a:pt x="161" y="12"/>
                </a:cubicBezTo>
                <a:cubicBezTo>
                  <a:pt x="158" y="11"/>
                  <a:pt x="152" y="11"/>
                  <a:pt x="146" y="12"/>
                </a:cubicBezTo>
                <a:cubicBezTo>
                  <a:pt x="145" y="12"/>
                  <a:pt x="144" y="13"/>
                  <a:pt x="143" y="13"/>
                </a:cubicBezTo>
                <a:cubicBezTo>
                  <a:pt x="132" y="15"/>
                  <a:pt x="129" y="17"/>
                  <a:pt x="124" y="22"/>
                </a:cubicBezTo>
                <a:cubicBezTo>
                  <a:pt x="116" y="31"/>
                  <a:pt x="113" y="37"/>
                  <a:pt x="115" y="44"/>
                </a:cubicBezTo>
                <a:cubicBezTo>
                  <a:pt x="118" y="51"/>
                  <a:pt x="126" y="53"/>
                  <a:pt x="145" y="51"/>
                </a:cubicBezTo>
                <a:cubicBezTo>
                  <a:pt x="168" y="48"/>
                  <a:pt x="179" y="54"/>
                  <a:pt x="186" y="75"/>
                </a:cubicBezTo>
                <a:cubicBezTo>
                  <a:pt x="188" y="83"/>
                  <a:pt x="190" y="85"/>
                  <a:pt x="197" y="89"/>
                </a:cubicBezTo>
                <a:cubicBezTo>
                  <a:pt x="202" y="91"/>
                  <a:pt x="207" y="93"/>
                  <a:pt x="210" y="92"/>
                </a:cubicBezTo>
                <a:cubicBezTo>
                  <a:pt x="217" y="91"/>
                  <a:pt x="225" y="95"/>
                  <a:pt x="226" y="100"/>
                </a:cubicBezTo>
                <a:cubicBezTo>
                  <a:pt x="227" y="103"/>
                  <a:pt x="231" y="107"/>
                  <a:pt x="238" y="112"/>
                </a:cubicBezTo>
                <a:cubicBezTo>
                  <a:pt x="250" y="120"/>
                  <a:pt x="252" y="123"/>
                  <a:pt x="247" y="124"/>
                </a:cubicBezTo>
                <a:cubicBezTo>
                  <a:pt x="245" y="124"/>
                  <a:pt x="243" y="127"/>
                  <a:pt x="241" y="130"/>
                </a:cubicBezTo>
                <a:cubicBezTo>
                  <a:pt x="237" y="136"/>
                  <a:pt x="233" y="136"/>
                  <a:pt x="222" y="128"/>
                </a:cubicBezTo>
                <a:cubicBezTo>
                  <a:pt x="204" y="107"/>
                  <a:pt x="173" y="121"/>
                  <a:pt x="154" y="103"/>
                </a:cubicBezTo>
                <a:cubicBezTo>
                  <a:pt x="152" y="100"/>
                  <a:pt x="150" y="94"/>
                  <a:pt x="150" y="89"/>
                </a:cubicBezTo>
                <a:cubicBezTo>
                  <a:pt x="149" y="84"/>
                  <a:pt x="147" y="79"/>
                  <a:pt x="146" y="78"/>
                </a:cubicBezTo>
                <a:cubicBezTo>
                  <a:pt x="145" y="78"/>
                  <a:pt x="144" y="77"/>
                  <a:pt x="144" y="76"/>
                </a:cubicBezTo>
                <a:cubicBezTo>
                  <a:pt x="145" y="75"/>
                  <a:pt x="142" y="72"/>
                  <a:pt x="140" y="70"/>
                </a:cubicBezTo>
                <a:cubicBezTo>
                  <a:pt x="137" y="68"/>
                  <a:pt x="134" y="67"/>
                  <a:pt x="134" y="68"/>
                </a:cubicBezTo>
                <a:cubicBezTo>
                  <a:pt x="135" y="68"/>
                  <a:pt x="130" y="68"/>
                  <a:pt x="124" y="68"/>
                </a:cubicBezTo>
                <a:cubicBezTo>
                  <a:pt x="118" y="67"/>
                  <a:pt x="105" y="68"/>
                  <a:pt x="97" y="69"/>
                </a:cubicBezTo>
                <a:cubicBezTo>
                  <a:pt x="72" y="74"/>
                  <a:pt x="58" y="95"/>
                  <a:pt x="36" y="107"/>
                </a:cubicBezTo>
                <a:cubicBezTo>
                  <a:pt x="19" y="123"/>
                  <a:pt x="14" y="152"/>
                  <a:pt x="6" y="174"/>
                </a:cubicBezTo>
                <a:cubicBezTo>
                  <a:pt x="1" y="187"/>
                  <a:pt x="0" y="191"/>
                  <a:pt x="1" y="211"/>
                </a:cubicBezTo>
                <a:cubicBezTo>
                  <a:pt x="1" y="234"/>
                  <a:pt x="1" y="234"/>
                  <a:pt x="1" y="234"/>
                </a:cubicBezTo>
                <a:cubicBezTo>
                  <a:pt x="7" y="237"/>
                  <a:pt x="7" y="237"/>
                  <a:pt x="7" y="237"/>
                </a:cubicBezTo>
                <a:cubicBezTo>
                  <a:pt x="15" y="242"/>
                  <a:pt x="21" y="244"/>
                  <a:pt x="29" y="242"/>
                </a:cubicBezTo>
                <a:cubicBezTo>
                  <a:pt x="33" y="241"/>
                  <a:pt x="39" y="243"/>
                  <a:pt x="44" y="245"/>
                </a:cubicBezTo>
                <a:cubicBezTo>
                  <a:pt x="52" y="249"/>
                  <a:pt x="52" y="249"/>
                  <a:pt x="52" y="258"/>
                </a:cubicBezTo>
                <a:cubicBezTo>
                  <a:pt x="55" y="292"/>
                  <a:pt x="62" y="326"/>
                  <a:pt x="64" y="360"/>
                </a:cubicBezTo>
                <a:cubicBezTo>
                  <a:pt x="64" y="361"/>
                  <a:pt x="60" y="363"/>
                  <a:pt x="55" y="366"/>
                </a:cubicBezTo>
                <a:cubicBezTo>
                  <a:pt x="51" y="369"/>
                  <a:pt x="46" y="372"/>
                  <a:pt x="46" y="373"/>
                </a:cubicBezTo>
                <a:cubicBezTo>
                  <a:pt x="45" y="375"/>
                  <a:pt x="46" y="380"/>
                  <a:pt x="47" y="386"/>
                </a:cubicBezTo>
                <a:cubicBezTo>
                  <a:pt x="49" y="393"/>
                  <a:pt x="51" y="397"/>
                  <a:pt x="56" y="403"/>
                </a:cubicBezTo>
                <a:cubicBezTo>
                  <a:pt x="74" y="434"/>
                  <a:pt x="67" y="477"/>
                  <a:pt x="100" y="500"/>
                </a:cubicBezTo>
                <a:cubicBezTo>
                  <a:pt x="105" y="503"/>
                  <a:pt x="108" y="503"/>
                  <a:pt x="115" y="502"/>
                </a:cubicBezTo>
                <a:cubicBezTo>
                  <a:pt x="127" y="500"/>
                  <a:pt x="141" y="494"/>
                  <a:pt x="143" y="490"/>
                </a:cubicBezTo>
                <a:cubicBezTo>
                  <a:pt x="144" y="488"/>
                  <a:pt x="145" y="487"/>
                  <a:pt x="146" y="487"/>
                </a:cubicBezTo>
                <a:cubicBezTo>
                  <a:pt x="157" y="471"/>
                  <a:pt x="172" y="452"/>
                  <a:pt x="179" y="434"/>
                </a:cubicBezTo>
                <a:cubicBezTo>
                  <a:pt x="179" y="431"/>
                  <a:pt x="183" y="429"/>
                  <a:pt x="190" y="426"/>
                </a:cubicBezTo>
                <a:cubicBezTo>
                  <a:pt x="199" y="422"/>
                  <a:pt x="202" y="420"/>
                  <a:pt x="206"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521">
            <a:extLst>
              <a:ext uri="{FF2B5EF4-FFF2-40B4-BE49-F238E27FC236}">
                <a16:creationId xmlns:a16="http://schemas.microsoft.com/office/drawing/2014/main" id="{C611AB71-8415-431D-9B4D-14899167F76B}"/>
              </a:ext>
            </a:extLst>
          </p:cNvPr>
          <p:cNvSpPr>
            <a:spLocks noEditPoints="1"/>
          </p:cNvSpPr>
          <p:nvPr/>
        </p:nvSpPr>
        <p:spPr bwMode="auto">
          <a:xfrm>
            <a:off x="2123743" y="1421391"/>
            <a:ext cx="638175" cy="436563"/>
          </a:xfrm>
          <a:custGeom>
            <a:avLst/>
            <a:gdLst/>
            <a:ahLst/>
            <a:cxnLst>
              <a:cxn ang="0">
                <a:pos x="203" y="272"/>
              </a:cxn>
              <a:cxn ang="0">
                <a:pos x="397" y="275"/>
              </a:cxn>
              <a:cxn ang="0">
                <a:pos x="399" y="274"/>
              </a:cxn>
              <a:cxn ang="0">
                <a:pos x="400" y="271"/>
              </a:cxn>
              <a:cxn ang="0">
                <a:pos x="399" y="151"/>
              </a:cxn>
              <a:cxn ang="0">
                <a:pos x="401" y="75"/>
              </a:cxn>
              <a:cxn ang="0">
                <a:pos x="400" y="8"/>
              </a:cxn>
              <a:cxn ang="0">
                <a:pos x="397" y="3"/>
              </a:cxn>
              <a:cxn ang="0">
                <a:pos x="348" y="6"/>
              </a:cxn>
              <a:cxn ang="0">
                <a:pos x="249" y="4"/>
              </a:cxn>
              <a:cxn ang="0">
                <a:pos x="99" y="0"/>
              </a:cxn>
              <a:cxn ang="0">
                <a:pos x="17" y="2"/>
              </a:cxn>
              <a:cxn ang="0">
                <a:pos x="2" y="3"/>
              </a:cxn>
              <a:cxn ang="0">
                <a:pos x="0" y="13"/>
              </a:cxn>
              <a:cxn ang="0">
                <a:pos x="3" y="103"/>
              </a:cxn>
              <a:cxn ang="0">
                <a:pos x="13" y="259"/>
              </a:cxn>
              <a:cxn ang="0">
                <a:pos x="17" y="263"/>
              </a:cxn>
              <a:cxn ang="0">
                <a:pos x="20" y="264"/>
              </a:cxn>
              <a:cxn ang="0">
                <a:pos x="108" y="269"/>
              </a:cxn>
              <a:cxn ang="0">
                <a:pos x="36" y="256"/>
              </a:cxn>
              <a:cxn ang="0">
                <a:pos x="86" y="215"/>
              </a:cxn>
              <a:cxn ang="0">
                <a:pos x="146" y="162"/>
              </a:cxn>
              <a:cxn ang="0">
                <a:pos x="164" y="141"/>
              </a:cxn>
              <a:cxn ang="0">
                <a:pos x="203" y="174"/>
              </a:cxn>
              <a:cxn ang="0">
                <a:pos x="210" y="173"/>
              </a:cxn>
              <a:cxn ang="0">
                <a:pos x="214" y="171"/>
              </a:cxn>
              <a:cxn ang="0">
                <a:pos x="242" y="145"/>
              </a:cxn>
              <a:cxn ang="0">
                <a:pos x="292" y="163"/>
              </a:cxn>
              <a:cxn ang="0">
                <a:pos x="388" y="266"/>
              </a:cxn>
              <a:cxn ang="0">
                <a:pos x="209" y="264"/>
              </a:cxn>
              <a:cxn ang="0">
                <a:pos x="392" y="81"/>
              </a:cxn>
              <a:cxn ang="0">
                <a:pos x="390" y="203"/>
              </a:cxn>
              <a:cxn ang="0">
                <a:pos x="330" y="189"/>
              </a:cxn>
              <a:cxn ang="0">
                <a:pos x="263" y="126"/>
              </a:cxn>
              <a:cxn ang="0">
                <a:pos x="393" y="20"/>
              </a:cxn>
              <a:cxn ang="0">
                <a:pos x="392" y="81"/>
              </a:cxn>
              <a:cxn ang="0">
                <a:pos x="199" y="12"/>
              </a:cxn>
              <a:cxn ang="0">
                <a:pos x="305" y="14"/>
              </a:cxn>
              <a:cxn ang="0">
                <a:pos x="390" y="12"/>
              </a:cxn>
              <a:cxn ang="0">
                <a:pos x="238" y="137"/>
              </a:cxn>
              <a:cxn ang="0">
                <a:pos x="207" y="165"/>
              </a:cxn>
              <a:cxn ang="0">
                <a:pos x="179" y="143"/>
              </a:cxn>
              <a:cxn ang="0">
                <a:pos x="97" y="71"/>
              </a:cxn>
              <a:cxn ang="0">
                <a:pos x="58" y="9"/>
              </a:cxn>
              <a:cxn ang="0">
                <a:pos x="12" y="106"/>
              </a:cxn>
              <a:cxn ang="0">
                <a:pos x="8" y="29"/>
              </a:cxn>
              <a:cxn ang="0">
                <a:pos x="91" y="77"/>
              </a:cxn>
              <a:cxn ang="0">
                <a:pos x="158" y="135"/>
              </a:cxn>
              <a:cxn ang="0">
                <a:pos x="149" y="146"/>
              </a:cxn>
              <a:cxn ang="0">
                <a:pos x="82" y="206"/>
              </a:cxn>
              <a:cxn ang="0">
                <a:pos x="25" y="255"/>
              </a:cxn>
              <a:cxn ang="0">
                <a:pos x="18" y="218"/>
              </a:cxn>
            </a:cxnLst>
            <a:rect l="0" t="0" r="r" b="b"/>
            <a:pathLst>
              <a:path w="402" h="275">
                <a:moveTo>
                  <a:pt x="108" y="269"/>
                </a:moveTo>
                <a:lnTo>
                  <a:pt x="108" y="269"/>
                </a:lnTo>
                <a:lnTo>
                  <a:pt x="203" y="272"/>
                </a:lnTo>
                <a:lnTo>
                  <a:pt x="203" y="272"/>
                </a:lnTo>
                <a:lnTo>
                  <a:pt x="299" y="274"/>
                </a:lnTo>
                <a:lnTo>
                  <a:pt x="395" y="275"/>
                </a:lnTo>
                <a:lnTo>
                  <a:pt x="395" y="275"/>
                </a:lnTo>
                <a:lnTo>
                  <a:pt x="397" y="275"/>
                </a:lnTo>
                <a:lnTo>
                  <a:pt x="398" y="274"/>
                </a:lnTo>
                <a:lnTo>
                  <a:pt x="398" y="274"/>
                </a:lnTo>
                <a:lnTo>
                  <a:pt x="399" y="274"/>
                </a:lnTo>
                <a:lnTo>
                  <a:pt x="399" y="274"/>
                </a:lnTo>
                <a:lnTo>
                  <a:pt x="399" y="274"/>
                </a:lnTo>
                <a:lnTo>
                  <a:pt x="399" y="274"/>
                </a:lnTo>
                <a:lnTo>
                  <a:pt x="399" y="273"/>
                </a:lnTo>
                <a:lnTo>
                  <a:pt x="400" y="271"/>
                </a:lnTo>
                <a:lnTo>
                  <a:pt x="400" y="271"/>
                </a:lnTo>
                <a:lnTo>
                  <a:pt x="399" y="212"/>
                </a:lnTo>
                <a:lnTo>
                  <a:pt x="399" y="181"/>
                </a:lnTo>
                <a:lnTo>
                  <a:pt x="399" y="151"/>
                </a:lnTo>
                <a:lnTo>
                  <a:pt x="399" y="151"/>
                </a:lnTo>
                <a:lnTo>
                  <a:pt x="400" y="113"/>
                </a:lnTo>
                <a:lnTo>
                  <a:pt x="401" y="75"/>
                </a:lnTo>
                <a:lnTo>
                  <a:pt x="401" y="75"/>
                </a:lnTo>
                <a:lnTo>
                  <a:pt x="402" y="59"/>
                </a:lnTo>
                <a:lnTo>
                  <a:pt x="402" y="41"/>
                </a:lnTo>
                <a:lnTo>
                  <a:pt x="402" y="24"/>
                </a:lnTo>
                <a:lnTo>
                  <a:pt x="400" y="8"/>
                </a:lnTo>
                <a:lnTo>
                  <a:pt x="400" y="8"/>
                </a:lnTo>
                <a:lnTo>
                  <a:pt x="399" y="6"/>
                </a:lnTo>
                <a:lnTo>
                  <a:pt x="398" y="4"/>
                </a:lnTo>
                <a:lnTo>
                  <a:pt x="397" y="3"/>
                </a:lnTo>
                <a:lnTo>
                  <a:pt x="394" y="2"/>
                </a:lnTo>
                <a:lnTo>
                  <a:pt x="394" y="2"/>
                </a:lnTo>
                <a:lnTo>
                  <a:pt x="371" y="5"/>
                </a:lnTo>
                <a:lnTo>
                  <a:pt x="348" y="6"/>
                </a:lnTo>
                <a:lnTo>
                  <a:pt x="323" y="6"/>
                </a:lnTo>
                <a:lnTo>
                  <a:pt x="300" y="5"/>
                </a:lnTo>
                <a:lnTo>
                  <a:pt x="300" y="5"/>
                </a:lnTo>
                <a:lnTo>
                  <a:pt x="249" y="4"/>
                </a:lnTo>
                <a:lnTo>
                  <a:pt x="199" y="3"/>
                </a:lnTo>
                <a:lnTo>
                  <a:pt x="199" y="3"/>
                </a:lnTo>
                <a:lnTo>
                  <a:pt x="99" y="0"/>
                </a:lnTo>
                <a:lnTo>
                  <a:pt x="99" y="0"/>
                </a:lnTo>
                <a:lnTo>
                  <a:pt x="76" y="0"/>
                </a:lnTo>
                <a:lnTo>
                  <a:pt x="53" y="1"/>
                </a:lnTo>
                <a:lnTo>
                  <a:pt x="30" y="2"/>
                </a:lnTo>
                <a:lnTo>
                  <a:pt x="17" y="2"/>
                </a:lnTo>
                <a:lnTo>
                  <a:pt x="6" y="1"/>
                </a:lnTo>
                <a:lnTo>
                  <a:pt x="6" y="1"/>
                </a:lnTo>
                <a:lnTo>
                  <a:pt x="3" y="1"/>
                </a:lnTo>
                <a:lnTo>
                  <a:pt x="2" y="3"/>
                </a:lnTo>
                <a:lnTo>
                  <a:pt x="2" y="3"/>
                </a:lnTo>
                <a:lnTo>
                  <a:pt x="2" y="4"/>
                </a:lnTo>
                <a:lnTo>
                  <a:pt x="2" y="4"/>
                </a:lnTo>
                <a:lnTo>
                  <a:pt x="0" y="13"/>
                </a:lnTo>
                <a:lnTo>
                  <a:pt x="0" y="22"/>
                </a:lnTo>
                <a:lnTo>
                  <a:pt x="0" y="41"/>
                </a:lnTo>
                <a:lnTo>
                  <a:pt x="0" y="41"/>
                </a:lnTo>
                <a:lnTo>
                  <a:pt x="3" y="103"/>
                </a:lnTo>
                <a:lnTo>
                  <a:pt x="3" y="103"/>
                </a:lnTo>
                <a:lnTo>
                  <a:pt x="7" y="181"/>
                </a:lnTo>
                <a:lnTo>
                  <a:pt x="9" y="221"/>
                </a:lnTo>
                <a:lnTo>
                  <a:pt x="13" y="259"/>
                </a:lnTo>
                <a:lnTo>
                  <a:pt x="13" y="259"/>
                </a:lnTo>
                <a:lnTo>
                  <a:pt x="14" y="261"/>
                </a:lnTo>
                <a:lnTo>
                  <a:pt x="15" y="263"/>
                </a:lnTo>
                <a:lnTo>
                  <a:pt x="17" y="263"/>
                </a:lnTo>
                <a:lnTo>
                  <a:pt x="19" y="263"/>
                </a:lnTo>
                <a:lnTo>
                  <a:pt x="19" y="263"/>
                </a:lnTo>
                <a:lnTo>
                  <a:pt x="20" y="264"/>
                </a:lnTo>
                <a:lnTo>
                  <a:pt x="20" y="264"/>
                </a:lnTo>
                <a:lnTo>
                  <a:pt x="42" y="266"/>
                </a:lnTo>
                <a:lnTo>
                  <a:pt x="64" y="267"/>
                </a:lnTo>
                <a:lnTo>
                  <a:pt x="108" y="269"/>
                </a:lnTo>
                <a:lnTo>
                  <a:pt x="108" y="269"/>
                </a:lnTo>
                <a:close/>
                <a:moveTo>
                  <a:pt x="113" y="261"/>
                </a:moveTo>
                <a:lnTo>
                  <a:pt x="113" y="261"/>
                </a:lnTo>
                <a:lnTo>
                  <a:pt x="74" y="259"/>
                </a:lnTo>
                <a:lnTo>
                  <a:pt x="36" y="256"/>
                </a:lnTo>
                <a:lnTo>
                  <a:pt x="36" y="256"/>
                </a:lnTo>
                <a:lnTo>
                  <a:pt x="48" y="245"/>
                </a:lnTo>
                <a:lnTo>
                  <a:pt x="60" y="235"/>
                </a:lnTo>
                <a:lnTo>
                  <a:pt x="86" y="215"/>
                </a:lnTo>
                <a:lnTo>
                  <a:pt x="86" y="215"/>
                </a:lnTo>
                <a:lnTo>
                  <a:pt x="107" y="197"/>
                </a:lnTo>
                <a:lnTo>
                  <a:pt x="127" y="180"/>
                </a:lnTo>
                <a:lnTo>
                  <a:pt x="146" y="162"/>
                </a:lnTo>
                <a:lnTo>
                  <a:pt x="155" y="152"/>
                </a:lnTo>
                <a:lnTo>
                  <a:pt x="163" y="142"/>
                </a:lnTo>
                <a:lnTo>
                  <a:pt x="163" y="142"/>
                </a:lnTo>
                <a:lnTo>
                  <a:pt x="164" y="141"/>
                </a:lnTo>
                <a:lnTo>
                  <a:pt x="164" y="141"/>
                </a:lnTo>
                <a:lnTo>
                  <a:pt x="183" y="158"/>
                </a:lnTo>
                <a:lnTo>
                  <a:pt x="203" y="174"/>
                </a:lnTo>
                <a:lnTo>
                  <a:pt x="203" y="174"/>
                </a:lnTo>
                <a:lnTo>
                  <a:pt x="205" y="175"/>
                </a:lnTo>
                <a:lnTo>
                  <a:pt x="207" y="175"/>
                </a:lnTo>
                <a:lnTo>
                  <a:pt x="209" y="174"/>
                </a:lnTo>
                <a:lnTo>
                  <a:pt x="210" y="173"/>
                </a:lnTo>
                <a:lnTo>
                  <a:pt x="210" y="173"/>
                </a:lnTo>
                <a:lnTo>
                  <a:pt x="212" y="172"/>
                </a:lnTo>
                <a:lnTo>
                  <a:pt x="214" y="171"/>
                </a:lnTo>
                <a:lnTo>
                  <a:pt x="214" y="171"/>
                </a:lnTo>
                <a:lnTo>
                  <a:pt x="220" y="164"/>
                </a:lnTo>
                <a:lnTo>
                  <a:pt x="227" y="158"/>
                </a:lnTo>
                <a:lnTo>
                  <a:pt x="242" y="145"/>
                </a:lnTo>
                <a:lnTo>
                  <a:pt x="242" y="145"/>
                </a:lnTo>
                <a:lnTo>
                  <a:pt x="257" y="133"/>
                </a:lnTo>
                <a:lnTo>
                  <a:pt x="257" y="133"/>
                </a:lnTo>
                <a:lnTo>
                  <a:pt x="275" y="148"/>
                </a:lnTo>
                <a:lnTo>
                  <a:pt x="292" y="163"/>
                </a:lnTo>
                <a:lnTo>
                  <a:pt x="309" y="180"/>
                </a:lnTo>
                <a:lnTo>
                  <a:pt x="325" y="196"/>
                </a:lnTo>
                <a:lnTo>
                  <a:pt x="357" y="232"/>
                </a:lnTo>
                <a:lnTo>
                  <a:pt x="388" y="266"/>
                </a:lnTo>
                <a:lnTo>
                  <a:pt x="388" y="266"/>
                </a:lnTo>
                <a:lnTo>
                  <a:pt x="298" y="266"/>
                </a:lnTo>
                <a:lnTo>
                  <a:pt x="209" y="264"/>
                </a:lnTo>
                <a:lnTo>
                  <a:pt x="209" y="264"/>
                </a:lnTo>
                <a:lnTo>
                  <a:pt x="113" y="261"/>
                </a:lnTo>
                <a:lnTo>
                  <a:pt x="113" y="261"/>
                </a:lnTo>
                <a:close/>
                <a:moveTo>
                  <a:pt x="392" y="81"/>
                </a:moveTo>
                <a:lnTo>
                  <a:pt x="392" y="81"/>
                </a:lnTo>
                <a:lnTo>
                  <a:pt x="391" y="115"/>
                </a:lnTo>
                <a:lnTo>
                  <a:pt x="390" y="151"/>
                </a:lnTo>
                <a:lnTo>
                  <a:pt x="390" y="151"/>
                </a:lnTo>
                <a:lnTo>
                  <a:pt x="390" y="203"/>
                </a:lnTo>
                <a:lnTo>
                  <a:pt x="391" y="257"/>
                </a:lnTo>
                <a:lnTo>
                  <a:pt x="391" y="257"/>
                </a:lnTo>
                <a:lnTo>
                  <a:pt x="361" y="223"/>
                </a:lnTo>
                <a:lnTo>
                  <a:pt x="330" y="189"/>
                </a:lnTo>
                <a:lnTo>
                  <a:pt x="314" y="173"/>
                </a:lnTo>
                <a:lnTo>
                  <a:pt x="298" y="157"/>
                </a:lnTo>
                <a:lnTo>
                  <a:pt x="281" y="142"/>
                </a:lnTo>
                <a:lnTo>
                  <a:pt x="263" y="126"/>
                </a:lnTo>
                <a:lnTo>
                  <a:pt x="263" y="126"/>
                </a:lnTo>
                <a:lnTo>
                  <a:pt x="297" y="99"/>
                </a:lnTo>
                <a:lnTo>
                  <a:pt x="297" y="99"/>
                </a:lnTo>
                <a:lnTo>
                  <a:pt x="393" y="20"/>
                </a:lnTo>
                <a:lnTo>
                  <a:pt x="393" y="20"/>
                </a:lnTo>
                <a:lnTo>
                  <a:pt x="394" y="35"/>
                </a:lnTo>
                <a:lnTo>
                  <a:pt x="393" y="51"/>
                </a:lnTo>
                <a:lnTo>
                  <a:pt x="392" y="81"/>
                </a:lnTo>
                <a:lnTo>
                  <a:pt x="392" y="81"/>
                </a:lnTo>
                <a:close/>
                <a:moveTo>
                  <a:pt x="93" y="8"/>
                </a:moveTo>
                <a:lnTo>
                  <a:pt x="93" y="8"/>
                </a:lnTo>
                <a:lnTo>
                  <a:pt x="199" y="12"/>
                </a:lnTo>
                <a:lnTo>
                  <a:pt x="199" y="12"/>
                </a:lnTo>
                <a:lnTo>
                  <a:pt x="252" y="13"/>
                </a:lnTo>
                <a:lnTo>
                  <a:pt x="305" y="14"/>
                </a:lnTo>
                <a:lnTo>
                  <a:pt x="305" y="14"/>
                </a:lnTo>
                <a:lnTo>
                  <a:pt x="326" y="15"/>
                </a:lnTo>
                <a:lnTo>
                  <a:pt x="348" y="15"/>
                </a:lnTo>
                <a:lnTo>
                  <a:pt x="369" y="14"/>
                </a:lnTo>
                <a:lnTo>
                  <a:pt x="390" y="12"/>
                </a:lnTo>
                <a:lnTo>
                  <a:pt x="390" y="12"/>
                </a:lnTo>
                <a:lnTo>
                  <a:pt x="293" y="91"/>
                </a:lnTo>
                <a:lnTo>
                  <a:pt x="293" y="91"/>
                </a:lnTo>
                <a:lnTo>
                  <a:pt x="238" y="137"/>
                </a:lnTo>
                <a:lnTo>
                  <a:pt x="238" y="137"/>
                </a:lnTo>
                <a:lnTo>
                  <a:pt x="222" y="151"/>
                </a:lnTo>
                <a:lnTo>
                  <a:pt x="214" y="158"/>
                </a:lnTo>
                <a:lnTo>
                  <a:pt x="207" y="165"/>
                </a:lnTo>
                <a:lnTo>
                  <a:pt x="207" y="165"/>
                </a:lnTo>
                <a:lnTo>
                  <a:pt x="207" y="166"/>
                </a:lnTo>
                <a:lnTo>
                  <a:pt x="207" y="166"/>
                </a:lnTo>
                <a:lnTo>
                  <a:pt x="179" y="143"/>
                </a:lnTo>
                <a:lnTo>
                  <a:pt x="152" y="118"/>
                </a:lnTo>
                <a:lnTo>
                  <a:pt x="126" y="94"/>
                </a:lnTo>
                <a:lnTo>
                  <a:pt x="97" y="71"/>
                </a:lnTo>
                <a:lnTo>
                  <a:pt x="97" y="71"/>
                </a:lnTo>
                <a:lnTo>
                  <a:pt x="21" y="10"/>
                </a:lnTo>
                <a:lnTo>
                  <a:pt x="21" y="10"/>
                </a:lnTo>
                <a:lnTo>
                  <a:pt x="40" y="10"/>
                </a:lnTo>
                <a:lnTo>
                  <a:pt x="58" y="9"/>
                </a:lnTo>
                <a:lnTo>
                  <a:pt x="76" y="8"/>
                </a:lnTo>
                <a:lnTo>
                  <a:pt x="93" y="8"/>
                </a:lnTo>
                <a:lnTo>
                  <a:pt x="93" y="8"/>
                </a:lnTo>
                <a:close/>
                <a:moveTo>
                  <a:pt x="12" y="106"/>
                </a:moveTo>
                <a:lnTo>
                  <a:pt x="12" y="106"/>
                </a:lnTo>
                <a:lnTo>
                  <a:pt x="9" y="48"/>
                </a:lnTo>
                <a:lnTo>
                  <a:pt x="9" y="48"/>
                </a:lnTo>
                <a:lnTo>
                  <a:pt x="8" y="29"/>
                </a:lnTo>
                <a:lnTo>
                  <a:pt x="8" y="20"/>
                </a:lnTo>
                <a:lnTo>
                  <a:pt x="9" y="11"/>
                </a:lnTo>
                <a:lnTo>
                  <a:pt x="9" y="11"/>
                </a:lnTo>
                <a:lnTo>
                  <a:pt x="91" y="77"/>
                </a:lnTo>
                <a:lnTo>
                  <a:pt x="91" y="77"/>
                </a:lnTo>
                <a:lnTo>
                  <a:pt x="109" y="91"/>
                </a:lnTo>
                <a:lnTo>
                  <a:pt x="125" y="105"/>
                </a:lnTo>
                <a:lnTo>
                  <a:pt x="158" y="135"/>
                </a:lnTo>
                <a:lnTo>
                  <a:pt x="158" y="135"/>
                </a:lnTo>
                <a:lnTo>
                  <a:pt x="157" y="136"/>
                </a:lnTo>
                <a:lnTo>
                  <a:pt x="157" y="136"/>
                </a:lnTo>
                <a:lnTo>
                  <a:pt x="149" y="146"/>
                </a:lnTo>
                <a:lnTo>
                  <a:pt x="140" y="155"/>
                </a:lnTo>
                <a:lnTo>
                  <a:pt x="122" y="173"/>
                </a:lnTo>
                <a:lnTo>
                  <a:pt x="102" y="190"/>
                </a:lnTo>
                <a:lnTo>
                  <a:pt x="82" y="206"/>
                </a:lnTo>
                <a:lnTo>
                  <a:pt x="82" y="206"/>
                </a:lnTo>
                <a:lnTo>
                  <a:pt x="53" y="230"/>
                </a:lnTo>
                <a:lnTo>
                  <a:pt x="38" y="242"/>
                </a:lnTo>
                <a:lnTo>
                  <a:pt x="25" y="255"/>
                </a:lnTo>
                <a:lnTo>
                  <a:pt x="25" y="255"/>
                </a:lnTo>
                <a:lnTo>
                  <a:pt x="21" y="255"/>
                </a:lnTo>
                <a:lnTo>
                  <a:pt x="21" y="255"/>
                </a:lnTo>
                <a:lnTo>
                  <a:pt x="18" y="218"/>
                </a:lnTo>
                <a:lnTo>
                  <a:pt x="15" y="181"/>
                </a:lnTo>
                <a:lnTo>
                  <a:pt x="12" y="106"/>
                </a:lnTo>
                <a:lnTo>
                  <a:pt x="12" y="10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92" name="群組 91">
            <a:extLst>
              <a:ext uri="{FF2B5EF4-FFF2-40B4-BE49-F238E27FC236}">
                <a16:creationId xmlns:a16="http://schemas.microsoft.com/office/drawing/2014/main" id="{B668B27A-69D6-4CCB-B354-5D6884F3D8BF}"/>
              </a:ext>
            </a:extLst>
          </p:cNvPr>
          <p:cNvGrpSpPr/>
          <p:nvPr/>
        </p:nvGrpSpPr>
        <p:grpSpPr>
          <a:xfrm>
            <a:off x="2825331" y="981238"/>
            <a:ext cx="333375" cy="309562"/>
            <a:chOff x="2825331" y="981238"/>
            <a:chExt cx="333375" cy="309562"/>
          </a:xfrm>
        </p:grpSpPr>
        <p:sp>
          <p:nvSpPr>
            <p:cNvPr id="93" name="Freeform 2537">
              <a:extLst>
                <a:ext uri="{FF2B5EF4-FFF2-40B4-BE49-F238E27FC236}">
                  <a16:creationId xmlns:a16="http://schemas.microsoft.com/office/drawing/2014/main" id="{536F79B7-B1FC-4F10-9861-44AA72463FFE}"/>
                </a:ext>
              </a:extLst>
            </p:cNvPr>
            <p:cNvSpPr>
              <a:spLocks noEditPoints="1"/>
            </p:cNvSpPr>
            <p:nvPr/>
          </p:nvSpPr>
          <p:spPr bwMode="auto">
            <a:xfrm>
              <a:off x="2944394" y="981238"/>
              <a:ext cx="95250" cy="9525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538">
              <a:extLst>
                <a:ext uri="{FF2B5EF4-FFF2-40B4-BE49-F238E27FC236}">
                  <a16:creationId xmlns:a16="http://schemas.microsoft.com/office/drawing/2014/main" id="{EA910979-48D3-441E-A94A-9A626EDB2B56}"/>
                </a:ext>
              </a:extLst>
            </p:cNvPr>
            <p:cNvSpPr>
              <a:spLocks noEditPoints="1"/>
            </p:cNvSpPr>
            <p:nvPr/>
          </p:nvSpPr>
          <p:spPr bwMode="auto">
            <a:xfrm>
              <a:off x="2825331" y="1098713"/>
              <a:ext cx="333375" cy="90488"/>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539">
              <a:extLst>
                <a:ext uri="{FF2B5EF4-FFF2-40B4-BE49-F238E27FC236}">
                  <a16:creationId xmlns:a16="http://schemas.microsoft.com/office/drawing/2014/main" id="{BE4C939D-2EDB-4092-9B2B-CA4323BEA78F}"/>
                </a:ext>
              </a:extLst>
            </p:cNvPr>
            <p:cNvSpPr>
              <a:spLocks noEditPoints="1"/>
            </p:cNvSpPr>
            <p:nvPr/>
          </p:nvSpPr>
          <p:spPr bwMode="auto">
            <a:xfrm>
              <a:off x="2941219" y="1214600"/>
              <a:ext cx="80963" cy="762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6" name="Freeform 2540">
            <a:extLst>
              <a:ext uri="{FF2B5EF4-FFF2-40B4-BE49-F238E27FC236}">
                <a16:creationId xmlns:a16="http://schemas.microsoft.com/office/drawing/2014/main" id="{FA392099-A7CB-48A9-8A07-06EC5397ECD1}"/>
              </a:ext>
            </a:extLst>
          </p:cNvPr>
          <p:cNvSpPr>
            <a:spLocks noEditPoints="1"/>
          </p:cNvSpPr>
          <p:nvPr/>
        </p:nvSpPr>
        <p:spPr bwMode="auto">
          <a:xfrm>
            <a:off x="3987200" y="1004995"/>
            <a:ext cx="255588" cy="23971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2542">
            <a:extLst>
              <a:ext uri="{FF2B5EF4-FFF2-40B4-BE49-F238E27FC236}">
                <a16:creationId xmlns:a16="http://schemas.microsoft.com/office/drawing/2014/main" id="{BF29F0BB-E86C-4CC6-B4C5-3E759F5734BA}"/>
              </a:ext>
            </a:extLst>
          </p:cNvPr>
          <p:cNvSpPr>
            <a:spLocks noEditPoints="1"/>
          </p:cNvSpPr>
          <p:nvPr/>
        </p:nvSpPr>
        <p:spPr bwMode="auto">
          <a:xfrm>
            <a:off x="3716812" y="1940235"/>
            <a:ext cx="93663" cy="87313"/>
          </a:xfrm>
          <a:custGeom>
            <a:avLst/>
            <a:gdLst/>
            <a:ahLst/>
            <a:cxnLst>
              <a:cxn ang="0">
                <a:pos x="8" y="55"/>
              </a:cxn>
              <a:cxn ang="0">
                <a:pos x="17" y="54"/>
              </a:cxn>
              <a:cxn ang="0">
                <a:pos x="25" y="50"/>
              </a:cxn>
              <a:cxn ang="0">
                <a:pos x="39" y="37"/>
              </a:cxn>
              <a:cxn ang="0">
                <a:pos x="46" y="30"/>
              </a:cxn>
              <a:cxn ang="0">
                <a:pos x="57" y="14"/>
              </a:cxn>
              <a:cxn ang="0">
                <a:pos x="59" y="6"/>
              </a:cxn>
              <a:cxn ang="0">
                <a:pos x="59" y="4"/>
              </a:cxn>
              <a:cxn ang="0">
                <a:pos x="55" y="2"/>
              </a:cxn>
              <a:cxn ang="0">
                <a:pos x="52" y="0"/>
              </a:cxn>
              <a:cxn ang="0">
                <a:pos x="49" y="1"/>
              </a:cxn>
              <a:cxn ang="0">
                <a:pos x="46" y="3"/>
              </a:cxn>
              <a:cxn ang="0">
                <a:pos x="36" y="6"/>
              </a:cxn>
              <a:cxn ang="0">
                <a:pos x="24" y="8"/>
              </a:cxn>
              <a:cxn ang="0">
                <a:pos x="19" y="11"/>
              </a:cxn>
              <a:cxn ang="0">
                <a:pos x="9" y="25"/>
              </a:cxn>
              <a:cxn ang="0">
                <a:pos x="4" y="32"/>
              </a:cxn>
              <a:cxn ang="0">
                <a:pos x="0" y="41"/>
              </a:cxn>
              <a:cxn ang="0">
                <a:pos x="1" y="49"/>
              </a:cxn>
              <a:cxn ang="0">
                <a:pos x="8" y="55"/>
              </a:cxn>
              <a:cxn ang="0">
                <a:pos x="36" y="28"/>
              </a:cxn>
              <a:cxn ang="0">
                <a:pos x="28" y="36"/>
              </a:cxn>
              <a:cxn ang="0">
                <a:pos x="22" y="36"/>
              </a:cxn>
              <a:cxn ang="0">
                <a:pos x="16" y="35"/>
              </a:cxn>
              <a:cxn ang="0">
                <a:pos x="28" y="31"/>
              </a:cxn>
              <a:cxn ang="0">
                <a:pos x="35" y="27"/>
              </a:cxn>
              <a:cxn ang="0">
                <a:pos x="37" y="25"/>
              </a:cxn>
              <a:cxn ang="0">
                <a:pos x="37" y="23"/>
              </a:cxn>
              <a:cxn ang="0">
                <a:pos x="29" y="24"/>
              </a:cxn>
              <a:cxn ang="0">
                <a:pos x="21" y="24"/>
              </a:cxn>
              <a:cxn ang="0">
                <a:pos x="22" y="23"/>
              </a:cxn>
              <a:cxn ang="0">
                <a:pos x="39" y="19"/>
              </a:cxn>
              <a:cxn ang="0">
                <a:pos x="46" y="16"/>
              </a:cxn>
              <a:cxn ang="0">
                <a:pos x="36" y="28"/>
              </a:cxn>
              <a:cxn ang="0">
                <a:pos x="48" y="13"/>
              </a:cxn>
              <a:cxn ang="0">
                <a:pos x="47" y="13"/>
              </a:cxn>
              <a:cxn ang="0">
                <a:pos x="46" y="13"/>
              </a:cxn>
              <a:cxn ang="0">
                <a:pos x="48" y="12"/>
              </a:cxn>
              <a:cxn ang="0">
                <a:pos x="48" y="13"/>
              </a:cxn>
              <a:cxn ang="0">
                <a:pos x="26" y="18"/>
              </a:cxn>
              <a:cxn ang="0">
                <a:pos x="42" y="15"/>
              </a:cxn>
              <a:cxn ang="0">
                <a:pos x="33" y="18"/>
              </a:cxn>
              <a:cxn ang="0">
                <a:pos x="24" y="20"/>
              </a:cxn>
              <a:cxn ang="0">
                <a:pos x="26" y="18"/>
              </a:cxn>
              <a:cxn ang="0">
                <a:pos x="19" y="26"/>
              </a:cxn>
              <a:cxn ang="0">
                <a:pos x="34" y="25"/>
              </a:cxn>
              <a:cxn ang="0">
                <a:pos x="30" y="28"/>
              </a:cxn>
              <a:cxn ang="0">
                <a:pos x="19" y="32"/>
              </a:cxn>
              <a:cxn ang="0">
                <a:pos x="14" y="33"/>
              </a:cxn>
              <a:cxn ang="0">
                <a:pos x="19" y="26"/>
              </a:cxn>
              <a:cxn ang="0">
                <a:pos x="13" y="36"/>
              </a:cxn>
              <a:cxn ang="0">
                <a:pos x="13" y="36"/>
              </a:cxn>
              <a:cxn ang="0">
                <a:pos x="19" y="38"/>
              </a:cxn>
              <a:cxn ang="0">
                <a:pos x="26" y="38"/>
              </a:cxn>
              <a:cxn ang="0">
                <a:pos x="21" y="42"/>
              </a:cxn>
              <a:cxn ang="0">
                <a:pos x="13" y="46"/>
              </a:cxn>
              <a:cxn ang="0">
                <a:pos x="11" y="46"/>
              </a:cxn>
              <a:cxn ang="0">
                <a:pos x="10" y="46"/>
              </a:cxn>
              <a:cxn ang="0">
                <a:pos x="9" y="43"/>
              </a:cxn>
              <a:cxn ang="0">
                <a:pos x="13" y="36"/>
              </a:cxn>
            </a:cxnLst>
            <a:rect l="0" t="0" r="r" b="b"/>
            <a:pathLst>
              <a:path w="59" h="55">
                <a:moveTo>
                  <a:pt x="8" y="55"/>
                </a:moveTo>
                <a:lnTo>
                  <a:pt x="8" y="55"/>
                </a:lnTo>
                <a:lnTo>
                  <a:pt x="12" y="55"/>
                </a:lnTo>
                <a:lnTo>
                  <a:pt x="17" y="54"/>
                </a:lnTo>
                <a:lnTo>
                  <a:pt x="21" y="52"/>
                </a:lnTo>
                <a:lnTo>
                  <a:pt x="25" y="50"/>
                </a:lnTo>
                <a:lnTo>
                  <a:pt x="33" y="43"/>
                </a:lnTo>
                <a:lnTo>
                  <a:pt x="39" y="37"/>
                </a:lnTo>
                <a:lnTo>
                  <a:pt x="39" y="37"/>
                </a:lnTo>
                <a:lnTo>
                  <a:pt x="46" y="30"/>
                </a:lnTo>
                <a:lnTo>
                  <a:pt x="52" y="23"/>
                </a:lnTo>
                <a:lnTo>
                  <a:pt x="57" y="14"/>
                </a:lnTo>
                <a:lnTo>
                  <a:pt x="58" y="10"/>
                </a:lnTo>
                <a:lnTo>
                  <a:pt x="59" y="6"/>
                </a:lnTo>
                <a:lnTo>
                  <a:pt x="59" y="6"/>
                </a:lnTo>
                <a:lnTo>
                  <a:pt x="59" y="4"/>
                </a:lnTo>
                <a:lnTo>
                  <a:pt x="58" y="3"/>
                </a:lnTo>
                <a:lnTo>
                  <a:pt x="55" y="2"/>
                </a:lnTo>
                <a:lnTo>
                  <a:pt x="55" y="2"/>
                </a:lnTo>
                <a:lnTo>
                  <a:pt x="52" y="0"/>
                </a:lnTo>
                <a:lnTo>
                  <a:pt x="50" y="1"/>
                </a:lnTo>
                <a:lnTo>
                  <a:pt x="49" y="1"/>
                </a:lnTo>
                <a:lnTo>
                  <a:pt x="49" y="1"/>
                </a:lnTo>
                <a:lnTo>
                  <a:pt x="46" y="3"/>
                </a:lnTo>
                <a:lnTo>
                  <a:pt x="42" y="4"/>
                </a:lnTo>
                <a:lnTo>
                  <a:pt x="36" y="6"/>
                </a:lnTo>
                <a:lnTo>
                  <a:pt x="30" y="6"/>
                </a:lnTo>
                <a:lnTo>
                  <a:pt x="24" y="8"/>
                </a:lnTo>
                <a:lnTo>
                  <a:pt x="24" y="8"/>
                </a:lnTo>
                <a:lnTo>
                  <a:pt x="19" y="11"/>
                </a:lnTo>
                <a:lnTo>
                  <a:pt x="16" y="16"/>
                </a:lnTo>
                <a:lnTo>
                  <a:pt x="9" y="25"/>
                </a:lnTo>
                <a:lnTo>
                  <a:pt x="9" y="25"/>
                </a:lnTo>
                <a:lnTo>
                  <a:pt x="4" y="32"/>
                </a:lnTo>
                <a:lnTo>
                  <a:pt x="2" y="37"/>
                </a:lnTo>
                <a:lnTo>
                  <a:pt x="0" y="41"/>
                </a:lnTo>
                <a:lnTo>
                  <a:pt x="0" y="45"/>
                </a:lnTo>
                <a:lnTo>
                  <a:pt x="1" y="49"/>
                </a:lnTo>
                <a:lnTo>
                  <a:pt x="3" y="52"/>
                </a:lnTo>
                <a:lnTo>
                  <a:pt x="8" y="55"/>
                </a:lnTo>
                <a:lnTo>
                  <a:pt x="8" y="55"/>
                </a:lnTo>
                <a:close/>
                <a:moveTo>
                  <a:pt x="36" y="28"/>
                </a:moveTo>
                <a:lnTo>
                  <a:pt x="36" y="28"/>
                </a:lnTo>
                <a:lnTo>
                  <a:pt x="28" y="36"/>
                </a:lnTo>
                <a:lnTo>
                  <a:pt x="28" y="36"/>
                </a:lnTo>
                <a:lnTo>
                  <a:pt x="22" y="36"/>
                </a:lnTo>
                <a:lnTo>
                  <a:pt x="16" y="35"/>
                </a:lnTo>
                <a:lnTo>
                  <a:pt x="16" y="35"/>
                </a:lnTo>
                <a:lnTo>
                  <a:pt x="22" y="33"/>
                </a:lnTo>
                <a:lnTo>
                  <a:pt x="28" y="31"/>
                </a:lnTo>
                <a:lnTo>
                  <a:pt x="33" y="29"/>
                </a:lnTo>
                <a:lnTo>
                  <a:pt x="35" y="27"/>
                </a:lnTo>
                <a:lnTo>
                  <a:pt x="37" y="25"/>
                </a:lnTo>
                <a:lnTo>
                  <a:pt x="37" y="25"/>
                </a:lnTo>
                <a:lnTo>
                  <a:pt x="38" y="24"/>
                </a:lnTo>
                <a:lnTo>
                  <a:pt x="37" y="23"/>
                </a:lnTo>
                <a:lnTo>
                  <a:pt x="37" y="23"/>
                </a:lnTo>
                <a:lnTo>
                  <a:pt x="29" y="24"/>
                </a:lnTo>
                <a:lnTo>
                  <a:pt x="21" y="24"/>
                </a:lnTo>
                <a:lnTo>
                  <a:pt x="21" y="24"/>
                </a:lnTo>
                <a:lnTo>
                  <a:pt x="22" y="23"/>
                </a:lnTo>
                <a:lnTo>
                  <a:pt x="22" y="23"/>
                </a:lnTo>
                <a:lnTo>
                  <a:pt x="34" y="20"/>
                </a:lnTo>
                <a:lnTo>
                  <a:pt x="39" y="19"/>
                </a:lnTo>
                <a:lnTo>
                  <a:pt x="46" y="16"/>
                </a:lnTo>
                <a:lnTo>
                  <a:pt x="46" y="16"/>
                </a:lnTo>
                <a:lnTo>
                  <a:pt x="40" y="22"/>
                </a:lnTo>
                <a:lnTo>
                  <a:pt x="36" y="28"/>
                </a:lnTo>
                <a:lnTo>
                  <a:pt x="36" y="28"/>
                </a:lnTo>
                <a:close/>
                <a:moveTo>
                  <a:pt x="48" y="13"/>
                </a:moveTo>
                <a:lnTo>
                  <a:pt x="48" y="13"/>
                </a:lnTo>
                <a:lnTo>
                  <a:pt x="47" y="13"/>
                </a:lnTo>
                <a:lnTo>
                  <a:pt x="47" y="13"/>
                </a:lnTo>
                <a:lnTo>
                  <a:pt x="46" y="13"/>
                </a:lnTo>
                <a:lnTo>
                  <a:pt x="46" y="13"/>
                </a:lnTo>
                <a:lnTo>
                  <a:pt x="48" y="12"/>
                </a:lnTo>
                <a:lnTo>
                  <a:pt x="48" y="12"/>
                </a:lnTo>
                <a:lnTo>
                  <a:pt x="48" y="13"/>
                </a:lnTo>
                <a:lnTo>
                  <a:pt x="48" y="13"/>
                </a:lnTo>
                <a:close/>
                <a:moveTo>
                  <a:pt x="26" y="18"/>
                </a:moveTo>
                <a:lnTo>
                  <a:pt x="26" y="18"/>
                </a:lnTo>
                <a:lnTo>
                  <a:pt x="42" y="15"/>
                </a:lnTo>
                <a:lnTo>
                  <a:pt x="42" y="15"/>
                </a:lnTo>
                <a:lnTo>
                  <a:pt x="33" y="18"/>
                </a:lnTo>
                <a:lnTo>
                  <a:pt x="24" y="20"/>
                </a:lnTo>
                <a:lnTo>
                  <a:pt x="24" y="20"/>
                </a:lnTo>
                <a:lnTo>
                  <a:pt x="26" y="18"/>
                </a:lnTo>
                <a:lnTo>
                  <a:pt x="26" y="18"/>
                </a:lnTo>
                <a:close/>
                <a:moveTo>
                  <a:pt x="19" y="26"/>
                </a:moveTo>
                <a:lnTo>
                  <a:pt x="19" y="26"/>
                </a:lnTo>
                <a:lnTo>
                  <a:pt x="27" y="26"/>
                </a:lnTo>
                <a:lnTo>
                  <a:pt x="34" y="25"/>
                </a:lnTo>
                <a:lnTo>
                  <a:pt x="34" y="25"/>
                </a:lnTo>
                <a:lnTo>
                  <a:pt x="30" y="28"/>
                </a:lnTo>
                <a:lnTo>
                  <a:pt x="25" y="30"/>
                </a:lnTo>
                <a:lnTo>
                  <a:pt x="19" y="32"/>
                </a:lnTo>
                <a:lnTo>
                  <a:pt x="14" y="33"/>
                </a:lnTo>
                <a:lnTo>
                  <a:pt x="14" y="33"/>
                </a:lnTo>
                <a:lnTo>
                  <a:pt x="19" y="26"/>
                </a:lnTo>
                <a:lnTo>
                  <a:pt x="19" y="26"/>
                </a:lnTo>
                <a:close/>
                <a:moveTo>
                  <a:pt x="13" y="36"/>
                </a:moveTo>
                <a:lnTo>
                  <a:pt x="13" y="36"/>
                </a:lnTo>
                <a:lnTo>
                  <a:pt x="13" y="36"/>
                </a:lnTo>
                <a:lnTo>
                  <a:pt x="13" y="36"/>
                </a:lnTo>
                <a:lnTo>
                  <a:pt x="16" y="37"/>
                </a:lnTo>
                <a:lnTo>
                  <a:pt x="19" y="38"/>
                </a:lnTo>
                <a:lnTo>
                  <a:pt x="26" y="38"/>
                </a:lnTo>
                <a:lnTo>
                  <a:pt x="26" y="38"/>
                </a:lnTo>
                <a:lnTo>
                  <a:pt x="21" y="42"/>
                </a:lnTo>
                <a:lnTo>
                  <a:pt x="21" y="42"/>
                </a:lnTo>
                <a:lnTo>
                  <a:pt x="17" y="44"/>
                </a:lnTo>
                <a:lnTo>
                  <a:pt x="13" y="46"/>
                </a:lnTo>
                <a:lnTo>
                  <a:pt x="13" y="46"/>
                </a:lnTo>
                <a:lnTo>
                  <a:pt x="11" y="46"/>
                </a:lnTo>
                <a:lnTo>
                  <a:pt x="11" y="46"/>
                </a:lnTo>
                <a:lnTo>
                  <a:pt x="10" y="46"/>
                </a:lnTo>
                <a:lnTo>
                  <a:pt x="9" y="45"/>
                </a:lnTo>
                <a:lnTo>
                  <a:pt x="9" y="43"/>
                </a:lnTo>
                <a:lnTo>
                  <a:pt x="11" y="40"/>
                </a:lnTo>
                <a:lnTo>
                  <a:pt x="13" y="36"/>
                </a:lnTo>
                <a:lnTo>
                  <a:pt x="13" y="3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302">
            <a:extLst>
              <a:ext uri="{FF2B5EF4-FFF2-40B4-BE49-F238E27FC236}">
                <a16:creationId xmlns:a16="http://schemas.microsoft.com/office/drawing/2014/main" id="{6B9EB1D3-DA2E-4E3A-A976-6D951144A944}"/>
              </a:ext>
            </a:extLst>
          </p:cNvPr>
          <p:cNvSpPr>
            <a:spLocks/>
          </p:cNvSpPr>
          <p:nvPr/>
        </p:nvSpPr>
        <p:spPr bwMode="auto">
          <a:xfrm>
            <a:off x="4653370" y="1250289"/>
            <a:ext cx="155575" cy="409575"/>
          </a:xfrm>
          <a:custGeom>
            <a:avLst/>
            <a:gdLst>
              <a:gd name="T0" fmla="*/ 27 w 33"/>
              <a:gd name="T1" fmla="*/ 84 h 87"/>
              <a:gd name="T2" fmla="*/ 26 w 33"/>
              <a:gd name="T3" fmla="*/ 83 h 87"/>
              <a:gd name="T4" fmla="*/ 26 w 33"/>
              <a:gd name="T5" fmla="*/ 83 h 87"/>
              <a:gd name="T6" fmla="*/ 25 w 33"/>
              <a:gd name="T7" fmla="*/ 80 h 87"/>
              <a:gd name="T8" fmla="*/ 25 w 33"/>
              <a:gd name="T9" fmla="*/ 80 h 87"/>
              <a:gd name="T10" fmla="*/ 25 w 33"/>
              <a:gd name="T11" fmla="*/ 80 h 87"/>
              <a:gd name="T12" fmla="*/ 15 w 33"/>
              <a:gd name="T13" fmla="*/ 42 h 87"/>
              <a:gd name="T14" fmla="*/ 15 w 33"/>
              <a:gd name="T15" fmla="*/ 42 h 87"/>
              <a:gd name="T16" fmla="*/ 0 w 33"/>
              <a:gd name="T17" fmla="*/ 4 h 87"/>
              <a:gd name="T18" fmla="*/ 0 w 33"/>
              <a:gd name="T19" fmla="*/ 4 h 87"/>
              <a:gd name="T20" fmla="*/ 0 w 33"/>
              <a:gd name="T21" fmla="*/ 3 h 87"/>
              <a:gd name="T22" fmla="*/ 0 w 33"/>
              <a:gd name="T23" fmla="*/ 3 h 87"/>
              <a:gd name="T24" fmla="*/ 2 w 33"/>
              <a:gd name="T25" fmla="*/ 0 h 87"/>
              <a:gd name="T26" fmla="*/ 3 w 33"/>
              <a:gd name="T27" fmla="*/ 1 h 87"/>
              <a:gd name="T28" fmla="*/ 3 w 33"/>
              <a:gd name="T29" fmla="*/ 1 h 87"/>
              <a:gd name="T30" fmla="*/ 19 w 33"/>
              <a:gd name="T31" fmla="*/ 41 h 87"/>
              <a:gd name="T32" fmla="*/ 19 w 33"/>
              <a:gd name="T33" fmla="*/ 41 h 87"/>
              <a:gd name="T34" fmla="*/ 30 w 33"/>
              <a:gd name="T35" fmla="*/ 81 h 87"/>
              <a:gd name="T36" fmla="*/ 30 w 33"/>
              <a:gd name="T37" fmla="*/ 81 h 87"/>
              <a:gd name="T38" fmla="*/ 33 w 33"/>
              <a:gd name="T39" fmla="*/ 87 h 87"/>
              <a:gd name="T40" fmla="*/ 27 w 33"/>
              <a:gd name="T41" fmla="*/ 8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7">
                <a:moveTo>
                  <a:pt x="27" y="84"/>
                </a:moveTo>
                <a:cubicBezTo>
                  <a:pt x="27" y="83"/>
                  <a:pt x="27" y="83"/>
                  <a:pt x="26" y="83"/>
                </a:cubicBezTo>
                <a:cubicBezTo>
                  <a:pt x="26" y="83"/>
                  <a:pt x="26" y="83"/>
                  <a:pt x="26" y="83"/>
                </a:cubicBezTo>
                <a:cubicBezTo>
                  <a:pt x="25" y="82"/>
                  <a:pt x="25" y="81"/>
                  <a:pt x="25" y="80"/>
                </a:cubicBezTo>
                <a:cubicBezTo>
                  <a:pt x="25" y="80"/>
                  <a:pt x="25" y="80"/>
                  <a:pt x="25" y="80"/>
                </a:cubicBezTo>
                <a:cubicBezTo>
                  <a:pt x="25" y="80"/>
                  <a:pt x="25" y="80"/>
                  <a:pt x="25" y="80"/>
                </a:cubicBezTo>
                <a:cubicBezTo>
                  <a:pt x="21" y="68"/>
                  <a:pt x="19" y="53"/>
                  <a:pt x="15" y="42"/>
                </a:cubicBezTo>
                <a:cubicBezTo>
                  <a:pt x="15" y="42"/>
                  <a:pt x="15" y="42"/>
                  <a:pt x="15" y="42"/>
                </a:cubicBezTo>
                <a:cubicBezTo>
                  <a:pt x="12" y="31"/>
                  <a:pt x="6" y="9"/>
                  <a:pt x="0" y="4"/>
                </a:cubicBezTo>
                <a:cubicBezTo>
                  <a:pt x="0" y="4"/>
                  <a:pt x="0" y="4"/>
                  <a:pt x="0" y="4"/>
                </a:cubicBezTo>
                <a:cubicBezTo>
                  <a:pt x="0" y="3"/>
                  <a:pt x="0" y="3"/>
                  <a:pt x="0" y="3"/>
                </a:cubicBezTo>
                <a:cubicBezTo>
                  <a:pt x="0" y="3"/>
                  <a:pt x="0" y="3"/>
                  <a:pt x="0" y="3"/>
                </a:cubicBezTo>
                <a:cubicBezTo>
                  <a:pt x="2" y="0"/>
                  <a:pt x="2" y="0"/>
                  <a:pt x="2" y="0"/>
                </a:cubicBezTo>
                <a:cubicBezTo>
                  <a:pt x="2" y="1"/>
                  <a:pt x="2" y="1"/>
                  <a:pt x="3" y="1"/>
                </a:cubicBezTo>
                <a:cubicBezTo>
                  <a:pt x="3" y="1"/>
                  <a:pt x="3" y="1"/>
                  <a:pt x="3" y="1"/>
                </a:cubicBezTo>
                <a:cubicBezTo>
                  <a:pt x="9" y="8"/>
                  <a:pt x="15" y="30"/>
                  <a:pt x="19" y="41"/>
                </a:cubicBezTo>
                <a:cubicBezTo>
                  <a:pt x="19" y="41"/>
                  <a:pt x="19" y="41"/>
                  <a:pt x="19" y="41"/>
                </a:cubicBezTo>
                <a:cubicBezTo>
                  <a:pt x="23" y="53"/>
                  <a:pt x="24" y="70"/>
                  <a:pt x="30" y="81"/>
                </a:cubicBezTo>
                <a:cubicBezTo>
                  <a:pt x="30" y="81"/>
                  <a:pt x="30" y="81"/>
                  <a:pt x="30" y="81"/>
                </a:cubicBezTo>
                <a:cubicBezTo>
                  <a:pt x="33" y="87"/>
                  <a:pt x="33" y="87"/>
                  <a:pt x="33" y="87"/>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03">
            <a:extLst>
              <a:ext uri="{FF2B5EF4-FFF2-40B4-BE49-F238E27FC236}">
                <a16:creationId xmlns:a16="http://schemas.microsoft.com/office/drawing/2014/main" id="{AC832BA2-7F2D-492E-A315-BD14CE5FA5C6}"/>
              </a:ext>
            </a:extLst>
          </p:cNvPr>
          <p:cNvSpPr>
            <a:spLocks noEditPoints="1"/>
          </p:cNvSpPr>
          <p:nvPr/>
        </p:nvSpPr>
        <p:spPr bwMode="auto">
          <a:xfrm>
            <a:off x="4648608" y="1156626"/>
            <a:ext cx="249238" cy="512763"/>
          </a:xfrm>
          <a:custGeom>
            <a:avLst/>
            <a:gdLst>
              <a:gd name="T0" fmla="*/ 33 w 53"/>
              <a:gd name="T1" fmla="*/ 109 h 109"/>
              <a:gd name="T2" fmla="*/ 32 w 53"/>
              <a:gd name="T3" fmla="*/ 108 h 109"/>
              <a:gd name="T4" fmla="*/ 34 w 53"/>
              <a:gd name="T5" fmla="*/ 108 h 109"/>
              <a:gd name="T6" fmla="*/ 31 w 53"/>
              <a:gd name="T7" fmla="*/ 109 h 109"/>
              <a:gd name="T8" fmla="*/ 30 w 53"/>
              <a:gd name="T9" fmla="*/ 107 h 109"/>
              <a:gd name="T10" fmla="*/ 31 w 53"/>
              <a:gd name="T11" fmla="*/ 106 h 109"/>
              <a:gd name="T12" fmla="*/ 31 w 53"/>
              <a:gd name="T13" fmla="*/ 106 h 109"/>
              <a:gd name="T14" fmla="*/ 31 w 53"/>
              <a:gd name="T15" fmla="*/ 106 h 109"/>
              <a:gd name="T16" fmla="*/ 32 w 53"/>
              <a:gd name="T17" fmla="*/ 106 h 109"/>
              <a:gd name="T18" fmla="*/ 34 w 53"/>
              <a:gd name="T19" fmla="*/ 105 h 109"/>
              <a:gd name="T20" fmla="*/ 38 w 53"/>
              <a:gd name="T21" fmla="*/ 105 h 109"/>
              <a:gd name="T22" fmla="*/ 45 w 53"/>
              <a:gd name="T23" fmla="*/ 104 h 109"/>
              <a:gd name="T24" fmla="*/ 31 w 53"/>
              <a:gd name="T25" fmla="*/ 71 h 109"/>
              <a:gd name="T26" fmla="*/ 30 w 53"/>
              <a:gd name="T27" fmla="*/ 70 h 109"/>
              <a:gd name="T28" fmla="*/ 49 w 53"/>
              <a:gd name="T29" fmla="*/ 54 h 109"/>
              <a:gd name="T30" fmla="*/ 47 w 53"/>
              <a:gd name="T31" fmla="*/ 51 h 109"/>
              <a:gd name="T32" fmla="*/ 26 w 53"/>
              <a:gd name="T33" fmla="*/ 52 h 109"/>
              <a:gd name="T34" fmla="*/ 25 w 53"/>
              <a:gd name="T35" fmla="*/ 53 h 109"/>
              <a:gd name="T36" fmla="*/ 20 w 53"/>
              <a:gd name="T37" fmla="*/ 38 h 109"/>
              <a:gd name="T38" fmla="*/ 20 w 53"/>
              <a:gd name="T39" fmla="*/ 36 h 109"/>
              <a:gd name="T40" fmla="*/ 45 w 53"/>
              <a:gd name="T41" fmla="*/ 18 h 109"/>
              <a:gd name="T42" fmla="*/ 37 w 53"/>
              <a:gd name="T43" fmla="*/ 5 h 109"/>
              <a:gd name="T44" fmla="*/ 37 w 53"/>
              <a:gd name="T45" fmla="*/ 4 h 109"/>
              <a:gd name="T46" fmla="*/ 1 w 53"/>
              <a:gd name="T47" fmla="*/ 22 h 109"/>
              <a:gd name="T48" fmla="*/ 0 w 53"/>
              <a:gd name="T49" fmla="*/ 18 h 109"/>
              <a:gd name="T50" fmla="*/ 36 w 53"/>
              <a:gd name="T51" fmla="*/ 1 h 109"/>
              <a:gd name="T52" fmla="*/ 38 w 53"/>
              <a:gd name="T53" fmla="*/ 1 h 109"/>
              <a:gd name="T54" fmla="*/ 40 w 53"/>
              <a:gd name="T55" fmla="*/ 2 h 109"/>
              <a:gd name="T56" fmla="*/ 49 w 53"/>
              <a:gd name="T57" fmla="*/ 19 h 109"/>
              <a:gd name="T58" fmla="*/ 47 w 53"/>
              <a:gd name="T59" fmla="*/ 21 h 109"/>
              <a:gd name="T60" fmla="*/ 24 w 53"/>
              <a:gd name="T61" fmla="*/ 37 h 109"/>
              <a:gd name="T62" fmla="*/ 28 w 53"/>
              <a:gd name="T63" fmla="*/ 49 h 109"/>
              <a:gd name="T64" fmla="*/ 50 w 53"/>
              <a:gd name="T65" fmla="*/ 48 h 109"/>
              <a:gd name="T66" fmla="*/ 52 w 53"/>
              <a:gd name="T67" fmla="*/ 54 h 109"/>
              <a:gd name="T68" fmla="*/ 52 w 53"/>
              <a:gd name="T69" fmla="*/ 56 h 109"/>
              <a:gd name="T70" fmla="*/ 35 w 53"/>
              <a:gd name="T71" fmla="*/ 70 h 109"/>
              <a:gd name="T72" fmla="*/ 50 w 53"/>
              <a:gd name="T73" fmla="*/ 105 h 109"/>
              <a:gd name="T74" fmla="*/ 48 w 53"/>
              <a:gd name="T75" fmla="*/ 108 h 109"/>
              <a:gd name="T76" fmla="*/ 32 w 53"/>
              <a:gd name="T77" fmla="*/ 107 h 109"/>
              <a:gd name="T78" fmla="*/ 34 w 53"/>
              <a:gd name="T79"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109">
                <a:moveTo>
                  <a:pt x="48" y="108"/>
                </a:moveTo>
                <a:cubicBezTo>
                  <a:pt x="44" y="107"/>
                  <a:pt x="34" y="109"/>
                  <a:pt x="33" y="109"/>
                </a:cubicBezTo>
                <a:cubicBezTo>
                  <a:pt x="33" y="109"/>
                  <a:pt x="33" y="109"/>
                  <a:pt x="33" y="109"/>
                </a:cubicBezTo>
                <a:cubicBezTo>
                  <a:pt x="32" y="108"/>
                  <a:pt x="32" y="108"/>
                  <a:pt x="32" y="108"/>
                </a:cubicBezTo>
                <a:cubicBezTo>
                  <a:pt x="32" y="107"/>
                  <a:pt x="32" y="107"/>
                  <a:pt x="32" y="107"/>
                </a:cubicBezTo>
                <a:cubicBezTo>
                  <a:pt x="34" y="108"/>
                  <a:pt x="34" y="108"/>
                  <a:pt x="34" y="108"/>
                </a:cubicBezTo>
                <a:cubicBezTo>
                  <a:pt x="32" y="107"/>
                  <a:pt x="32" y="107"/>
                  <a:pt x="32" y="107"/>
                </a:cubicBezTo>
                <a:cubicBezTo>
                  <a:pt x="31" y="109"/>
                  <a:pt x="31" y="109"/>
                  <a:pt x="31" y="109"/>
                </a:cubicBezTo>
                <a:cubicBezTo>
                  <a:pt x="31" y="109"/>
                  <a:pt x="30" y="109"/>
                  <a:pt x="30" y="107"/>
                </a:cubicBezTo>
                <a:cubicBezTo>
                  <a:pt x="30" y="107"/>
                  <a:pt x="30" y="107"/>
                  <a:pt x="30" y="107"/>
                </a:cubicBezTo>
                <a:cubicBezTo>
                  <a:pt x="30"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2" y="105"/>
                  <a:pt x="32" y="106"/>
                  <a:pt x="32" y="106"/>
                </a:cubicBezTo>
                <a:cubicBezTo>
                  <a:pt x="32" y="106"/>
                  <a:pt x="32" y="106"/>
                  <a:pt x="32" y="106"/>
                </a:cubicBezTo>
                <a:cubicBezTo>
                  <a:pt x="33" y="105"/>
                  <a:pt x="33" y="105"/>
                  <a:pt x="34" y="105"/>
                </a:cubicBezTo>
                <a:cubicBezTo>
                  <a:pt x="34" y="105"/>
                  <a:pt x="34" y="105"/>
                  <a:pt x="34" y="105"/>
                </a:cubicBezTo>
                <a:cubicBezTo>
                  <a:pt x="35" y="105"/>
                  <a:pt x="36" y="105"/>
                  <a:pt x="38" y="105"/>
                </a:cubicBezTo>
                <a:cubicBezTo>
                  <a:pt x="38" y="105"/>
                  <a:pt x="38" y="105"/>
                  <a:pt x="38" y="105"/>
                </a:cubicBezTo>
                <a:cubicBezTo>
                  <a:pt x="40" y="104"/>
                  <a:pt x="43" y="104"/>
                  <a:pt x="45" y="104"/>
                </a:cubicBezTo>
                <a:cubicBezTo>
                  <a:pt x="45" y="104"/>
                  <a:pt x="45" y="104"/>
                  <a:pt x="45" y="104"/>
                </a:cubicBezTo>
                <a:cubicBezTo>
                  <a:pt x="41" y="93"/>
                  <a:pt x="39" y="79"/>
                  <a:pt x="31" y="71"/>
                </a:cubicBezTo>
                <a:cubicBezTo>
                  <a:pt x="31" y="71"/>
                  <a:pt x="31" y="71"/>
                  <a:pt x="31" y="71"/>
                </a:cubicBezTo>
                <a:cubicBezTo>
                  <a:pt x="30" y="70"/>
                  <a:pt x="30" y="70"/>
                  <a:pt x="30" y="70"/>
                </a:cubicBezTo>
                <a:cubicBezTo>
                  <a:pt x="31" y="68"/>
                  <a:pt x="31" y="68"/>
                  <a:pt x="31" y="68"/>
                </a:cubicBezTo>
                <a:cubicBezTo>
                  <a:pt x="37" y="64"/>
                  <a:pt x="43" y="59"/>
                  <a:pt x="49" y="54"/>
                </a:cubicBezTo>
                <a:cubicBezTo>
                  <a:pt x="49" y="54"/>
                  <a:pt x="49" y="54"/>
                  <a:pt x="49" y="54"/>
                </a:cubicBezTo>
                <a:cubicBezTo>
                  <a:pt x="48" y="52"/>
                  <a:pt x="48" y="51"/>
                  <a:pt x="47" y="51"/>
                </a:cubicBezTo>
                <a:cubicBezTo>
                  <a:pt x="47" y="51"/>
                  <a:pt x="47" y="51"/>
                  <a:pt x="47" y="51"/>
                </a:cubicBezTo>
                <a:cubicBezTo>
                  <a:pt x="44" y="47"/>
                  <a:pt x="34" y="51"/>
                  <a:pt x="26" y="52"/>
                </a:cubicBezTo>
                <a:cubicBezTo>
                  <a:pt x="26" y="52"/>
                  <a:pt x="26" y="52"/>
                  <a:pt x="26" y="52"/>
                </a:cubicBezTo>
                <a:cubicBezTo>
                  <a:pt x="25" y="53"/>
                  <a:pt x="25" y="53"/>
                  <a:pt x="25" y="53"/>
                </a:cubicBezTo>
                <a:cubicBezTo>
                  <a:pt x="25" y="51"/>
                  <a:pt x="25" y="51"/>
                  <a:pt x="25" y="51"/>
                </a:cubicBezTo>
                <a:cubicBezTo>
                  <a:pt x="23" y="46"/>
                  <a:pt x="22" y="42"/>
                  <a:pt x="20" y="38"/>
                </a:cubicBezTo>
                <a:cubicBezTo>
                  <a:pt x="20" y="38"/>
                  <a:pt x="20" y="38"/>
                  <a:pt x="20" y="38"/>
                </a:cubicBezTo>
                <a:cubicBezTo>
                  <a:pt x="20" y="36"/>
                  <a:pt x="20" y="36"/>
                  <a:pt x="20" y="36"/>
                </a:cubicBezTo>
                <a:cubicBezTo>
                  <a:pt x="21" y="36"/>
                  <a:pt x="21" y="36"/>
                  <a:pt x="21" y="36"/>
                </a:cubicBezTo>
                <a:cubicBezTo>
                  <a:pt x="27" y="30"/>
                  <a:pt x="36" y="21"/>
                  <a:pt x="45" y="18"/>
                </a:cubicBezTo>
                <a:cubicBezTo>
                  <a:pt x="45" y="18"/>
                  <a:pt x="45" y="18"/>
                  <a:pt x="45" y="18"/>
                </a:cubicBezTo>
                <a:cubicBezTo>
                  <a:pt x="43" y="13"/>
                  <a:pt x="41" y="9"/>
                  <a:pt x="37" y="5"/>
                </a:cubicBezTo>
                <a:cubicBezTo>
                  <a:pt x="37" y="5"/>
                  <a:pt x="37" y="5"/>
                  <a:pt x="37" y="5"/>
                </a:cubicBezTo>
                <a:cubicBezTo>
                  <a:pt x="37" y="5"/>
                  <a:pt x="37" y="5"/>
                  <a:pt x="37" y="4"/>
                </a:cubicBezTo>
                <a:cubicBezTo>
                  <a:pt x="37" y="4"/>
                  <a:pt x="37" y="4"/>
                  <a:pt x="37" y="4"/>
                </a:cubicBezTo>
                <a:cubicBezTo>
                  <a:pt x="26" y="11"/>
                  <a:pt x="13" y="18"/>
                  <a:pt x="1" y="22"/>
                </a:cubicBezTo>
                <a:cubicBezTo>
                  <a:pt x="1" y="22"/>
                  <a:pt x="1" y="22"/>
                  <a:pt x="1" y="22"/>
                </a:cubicBezTo>
                <a:cubicBezTo>
                  <a:pt x="0" y="18"/>
                  <a:pt x="0" y="18"/>
                  <a:pt x="0" y="18"/>
                </a:cubicBezTo>
                <a:cubicBezTo>
                  <a:pt x="12" y="15"/>
                  <a:pt x="25" y="7"/>
                  <a:pt x="36" y="1"/>
                </a:cubicBezTo>
                <a:cubicBezTo>
                  <a:pt x="36" y="1"/>
                  <a:pt x="36" y="1"/>
                  <a:pt x="36" y="1"/>
                </a:cubicBezTo>
                <a:cubicBezTo>
                  <a:pt x="37" y="0"/>
                  <a:pt x="37" y="0"/>
                  <a:pt x="37" y="0"/>
                </a:cubicBezTo>
                <a:cubicBezTo>
                  <a:pt x="38" y="1"/>
                  <a:pt x="38" y="1"/>
                  <a:pt x="38" y="1"/>
                </a:cubicBezTo>
                <a:cubicBezTo>
                  <a:pt x="39" y="1"/>
                  <a:pt x="39" y="2"/>
                  <a:pt x="40" y="2"/>
                </a:cubicBezTo>
                <a:cubicBezTo>
                  <a:pt x="40" y="2"/>
                  <a:pt x="40" y="2"/>
                  <a:pt x="40" y="2"/>
                </a:cubicBezTo>
                <a:cubicBezTo>
                  <a:pt x="44" y="7"/>
                  <a:pt x="47" y="13"/>
                  <a:pt x="49" y="19"/>
                </a:cubicBezTo>
                <a:cubicBezTo>
                  <a:pt x="49" y="19"/>
                  <a:pt x="49" y="19"/>
                  <a:pt x="49" y="19"/>
                </a:cubicBezTo>
                <a:cubicBezTo>
                  <a:pt x="49" y="21"/>
                  <a:pt x="49" y="21"/>
                  <a:pt x="49" y="21"/>
                </a:cubicBezTo>
                <a:cubicBezTo>
                  <a:pt x="47" y="21"/>
                  <a:pt x="47" y="21"/>
                  <a:pt x="47" y="21"/>
                </a:cubicBezTo>
                <a:cubicBezTo>
                  <a:pt x="40" y="23"/>
                  <a:pt x="31" y="31"/>
                  <a:pt x="24" y="37"/>
                </a:cubicBezTo>
                <a:cubicBezTo>
                  <a:pt x="24" y="37"/>
                  <a:pt x="24" y="37"/>
                  <a:pt x="24" y="37"/>
                </a:cubicBezTo>
                <a:cubicBezTo>
                  <a:pt x="25" y="41"/>
                  <a:pt x="27" y="45"/>
                  <a:pt x="28" y="49"/>
                </a:cubicBezTo>
                <a:cubicBezTo>
                  <a:pt x="28" y="49"/>
                  <a:pt x="28" y="49"/>
                  <a:pt x="28" y="49"/>
                </a:cubicBezTo>
                <a:cubicBezTo>
                  <a:pt x="34" y="47"/>
                  <a:pt x="43" y="42"/>
                  <a:pt x="50" y="48"/>
                </a:cubicBezTo>
                <a:cubicBezTo>
                  <a:pt x="50" y="48"/>
                  <a:pt x="50" y="48"/>
                  <a:pt x="50" y="48"/>
                </a:cubicBezTo>
                <a:cubicBezTo>
                  <a:pt x="51" y="50"/>
                  <a:pt x="52" y="51"/>
                  <a:pt x="52" y="54"/>
                </a:cubicBezTo>
                <a:cubicBezTo>
                  <a:pt x="52" y="54"/>
                  <a:pt x="52" y="54"/>
                  <a:pt x="52" y="54"/>
                </a:cubicBezTo>
                <a:cubicBezTo>
                  <a:pt x="53" y="55"/>
                  <a:pt x="53" y="55"/>
                  <a:pt x="53" y="55"/>
                </a:cubicBezTo>
                <a:cubicBezTo>
                  <a:pt x="52" y="56"/>
                  <a:pt x="52" y="56"/>
                  <a:pt x="52" y="56"/>
                </a:cubicBezTo>
                <a:cubicBezTo>
                  <a:pt x="46" y="61"/>
                  <a:pt x="41" y="66"/>
                  <a:pt x="35" y="70"/>
                </a:cubicBezTo>
                <a:cubicBezTo>
                  <a:pt x="35" y="70"/>
                  <a:pt x="35" y="70"/>
                  <a:pt x="35" y="70"/>
                </a:cubicBezTo>
                <a:cubicBezTo>
                  <a:pt x="43" y="80"/>
                  <a:pt x="45" y="95"/>
                  <a:pt x="50" y="105"/>
                </a:cubicBezTo>
                <a:cubicBezTo>
                  <a:pt x="50" y="105"/>
                  <a:pt x="50" y="105"/>
                  <a:pt x="50" y="105"/>
                </a:cubicBezTo>
                <a:cubicBezTo>
                  <a:pt x="51" y="108"/>
                  <a:pt x="51" y="108"/>
                  <a:pt x="51" y="108"/>
                </a:cubicBezTo>
                <a:cubicBezTo>
                  <a:pt x="48" y="108"/>
                  <a:pt x="48" y="108"/>
                  <a:pt x="48" y="108"/>
                </a:cubicBezTo>
                <a:close/>
                <a:moveTo>
                  <a:pt x="34" y="107"/>
                </a:moveTo>
                <a:cubicBezTo>
                  <a:pt x="32" y="107"/>
                  <a:pt x="32" y="107"/>
                  <a:pt x="32" y="107"/>
                </a:cubicBezTo>
                <a:cubicBezTo>
                  <a:pt x="32" y="107"/>
                  <a:pt x="32" y="107"/>
                  <a:pt x="32" y="107"/>
                </a:cubicBezTo>
                <a:cubicBezTo>
                  <a:pt x="34" y="107"/>
                  <a:pt x="34" y="107"/>
                  <a:pt x="34"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04">
            <a:extLst>
              <a:ext uri="{FF2B5EF4-FFF2-40B4-BE49-F238E27FC236}">
                <a16:creationId xmlns:a16="http://schemas.microsoft.com/office/drawing/2014/main" id="{A72D3252-9AA8-4D1E-8A72-901E3DEF5983}"/>
              </a:ext>
            </a:extLst>
          </p:cNvPr>
          <p:cNvSpPr>
            <a:spLocks/>
          </p:cNvSpPr>
          <p:nvPr/>
        </p:nvSpPr>
        <p:spPr bwMode="auto">
          <a:xfrm>
            <a:off x="5231220" y="1118526"/>
            <a:ext cx="141288" cy="395288"/>
          </a:xfrm>
          <a:custGeom>
            <a:avLst/>
            <a:gdLst>
              <a:gd name="T0" fmla="*/ 27 w 30"/>
              <a:gd name="T1" fmla="*/ 84 h 84"/>
              <a:gd name="T2" fmla="*/ 0 w 30"/>
              <a:gd name="T3" fmla="*/ 2 h 84"/>
              <a:gd name="T4" fmla="*/ 0 w 30"/>
              <a:gd name="T5" fmla="*/ 2 h 84"/>
              <a:gd name="T6" fmla="*/ 3 w 30"/>
              <a:gd name="T7" fmla="*/ 0 h 84"/>
              <a:gd name="T8" fmla="*/ 30 w 30"/>
              <a:gd name="T9" fmla="*/ 82 h 84"/>
              <a:gd name="T10" fmla="*/ 30 w 30"/>
              <a:gd name="T11" fmla="*/ 82 h 84"/>
              <a:gd name="T12" fmla="*/ 27 w 3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27" y="84"/>
                </a:moveTo>
                <a:cubicBezTo>
                  <a:pt x="12" y="61"/>
                  <a:pt x="16" y="25"/>
                  <a:pt x="0" y="2"/>
                </a:cubicBezTo>
                <a:cubicBezTo>
                  <a:pt x="0" y="2"/>
                  <a:pt x="0" y="2"/>
                  <a:pt x="0" y="2"/>
                </a:cubicBezTo>
                <a:cubicBezTo>
                  <a:pt x="3" y="0"/>
                  <a:pt x="3" y="0"/>
                  <a:pt x="3" y="0"/>
                </a:cubicBezTo>
                <a:cubicBezTo>
                  <a:pt x="19" y="25"/>
                  <a:pt x="16" y="60"/>
                  <a:pt x="30" y="82"/>
                </a:cubicBezTo>
                <a:cubicBezTo>
                  <a:pt x="30" y="82"/>
                  <a:pt x="30" y="82"/>
                  <a:pt x="30" y="82"/>
                </a:cubicBezTo>
                <a:cubicBezTo>
                  <a:pt x="27" y="84"/>
                  <a:pt x="27" y="84"/>
                  <a:pt x="2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05">
            <a:extLst>
              <a:ext uri="{FF2B5EF4-FFF2-40B4-BE49-F238E27FC236}">
                <a16:creationId xmlns:a16="http://schemas.microsoft.com/office/drawing/2014/main" id="{E85CE4DD-6FE1-478E-A341-3FC7EBA256C2}"/>
              </a:ext>
            </a:extLst>
          </p:cNvPr>
          <p:cNvSpPr>
            <a:spLocks/>
          </p:cNvSpPr>
          <p:nvPr/>
        </p:nvSpPr>
        <p:spPr bwMode="auto">
          <a:xfrm>
            <a:off x="5255033" y="1072489"/>
            <a:ext cx="400050" cy="465138"/>
          </a:xfrm>
          <a:custGeom>
            <a:avLst/>
            <a:gdLst>
              <a:gd name="T0" fmla="*/ 79 w 85"/>
              <a:gd name="T1" fmla="*/ 85 h 99"/>
              <a:gd name="T2" fmla="*/ 79 w 85"/>
              <a:gd name="T3" fmla="*/ 85 h 99"/>
              <a:gd name="T4" fmla="*/ 72 w 85"/>
              <a:gd name="T5" fmla="*/ 90 h 99"/>
              <a:gd name="T6" fmla="*/ 72 w 85"/>
              <a:gd name="T7" fmla="*/ 90 h 99"/>
              <a:gd name="T8" fmla="*/ 71 w 85"/>
              <a:gd name="T9" fmla="*/ 92 h 99"/>
              <a:gd name="T10" fmla="*/ 44 w 85"/>
              <a:gd name="T11" fmla="*/ 61 h 99"/>
              <a:gd name="T12" fmla="*/ 31 w 85"/>
              <a:gd name="T13" fmla="*/ 50 h 99"/>
              <a:gd name="T14" fmla="*/ 43 w 85"/>
              <a:gd name="T15" fmla="*/ 95 h 99"/>
              <a:gd name="T16" fmla="*/ 44 w 85"/>
              <a:gd name="T17" fmla="*/ 99 h 99"/>
              <a:gd name="T18" fmla="*/ 24 w 85"/>
              <a:gd name="T19" fmla="*/ 96 h 99"/>
              <a:gd name="T20" fmla="*/ 22 w 85"/>
              <a:gd name="T21" fmla="*/ 93 h 99"/>
              <a:gd name="T22" fmla="*/ 39 w 85"/>
              <a:gd name="T23" fmla="*/ 92 h 99"/>
              <a:gd name="T24" fmla="*/ 26 w 85"/>
              <a:gd name="T25" fmla="*/ 47 h 99"/>
              <a:gd name="T26" fmla="*/ 29 w 85"/>
              <a:gd name="T27" fmla="*/ 45 h 99"/>
              <a:gd name="T28" fmla="*/ 47 w 85"/>
              <a:gd name="T29" fmla="*/ 58 h 99"/>
              <a:gd name="T30" fmla="*/ 71 w 85"/>
              <a:gd name="T31" fmla="*/ 87 h 99"/>
              <a:gd name="T32" fmla="*/ 76 w 85"/>
              <a:gd name="T33" fmla="*/ 83 h 99"/>
              <a:gd name="T34" fmla="*/ 77 w 85"/>
              <a:gd name="T35" fmla="*/ 81 h 99"/>
              <a:gd name="T36" fmla="*/ 79 w 85"/>
              <a:gd name="T37" fmla="*/ 81 h 99"/>
              <a:gd name="T38" fmla="*/ 80 w 85"/>
              <a:gd name="T39" fmla="*/ 81 h 99"/>
              <a:gd name="T40" fmla="*/ 66 w 85"/>
              <a:gd name="T41" fmla="*/ 33 h 99"/>
              <a:gd name="T42" fmla="*/ 59 w 85"/>
              <a:gd name="T43" fmla="*/ 11 h 99"/>
              <a:gd name="T44" fmla="*/ 58 w 85"/>
              <a:gd name="T45" fmla="*/ 10 h 99"/>
              <a:gd name="T46" fmla="*/ 40 w 85"/>
              <a:gd name="T47" fmla="*/ 5 h 99"/>
              <a:gd name="T48" fmla="*/ 58 w 85"/>
              <a:gd name="T49" fmla="*/ 54 h 99"/>
              <a:gd name="T50" fmla="*/ 55 w 85"/>
              <a:gd name="T51" fmla="*/ 56 h 99"/>
              <a:gd name="T52" fmla="*/ 43 w 85"/>
              <a:gd name="T53" fmla="*/ 46 h 99"/>
              <a:gd name="T54" fmla="*/ 37 w 85"/>
              <a:gd name="T55" fmla="*/ 39 h 99"/>
              <a:gd name="T56" fmla="*/ 31 w 85"/>
              <a:gd name="T57" fmla="*/ 33 h 99"/>
              <a:gd name="T58" fmla="*/ 0 w 85"/>
              <a:gd name="T59" fmla="*/ 12 h 99"/>
              <a:gd name="T60" fmla="*/ 33 w 85"/>
              <a:gd name="T61" fmla="*/ 30 h 99"/>
              <a:gd name="T62" fmla="*/ 40 w 85"/>
              <a:gd name="T63" fmla="*/ 37 h 99"/>
              <a:gd name="T64" fmla="*/ 46 w 85"/>
              <a:gd name="T65" fmla="*/ 43 h 99"/>
              <a:gd name="T66" fmla="*/ 54 w 85"/>
              <a:gd name="T67" fmla="*/ 51 h 99"/>
              <a:gd name="T68" fmla="*/ 36 w 85"/>
              <a:gd name="T69" fmla="*/ 3 h 99"/>
              <a:gd name="T70" fmla="*/ 35 w 85"/>
              <a:gd name="T71" fmla="*/ 0 h 99"/>
              <a:gd name="T72" fmla="*/ 61 w 85"/>
              <a:gd name="T73" fmla="*/ 8 h 99"/>
              <a:gd name="T74" fmla="*/ 61 w 85"/>
              <a:gd name="T75" fmla="*/ 8 h 99"/>
              <a:gd name="T76" fmla="*/ 69 w 85"/>
              <a:gd name="T77" fmla="*/ 32 h 99"/>
              <a:gd name="T78" fmla="*/ 84 w 85"/>
              <a:gd name="T79" fmla="*/ 83 h 99"/>
              <a:gd name="T80" fmla="*/ 85 w 85"/>
              <a:gd name="T81" fmla="*/ 8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 h="99">
                <a:moveTo>
                  <a:pt x="82" y="85"/>
                </a:moveTo>
                <a:cubicBezTo>
                  <a:pt x="81" y="85"/>
                  <a:pt x="80" y="85"/>
                  <a:pt x="79" y="85"/>
                </a:cubicBezTo>
                <a:cubicBezTo>
                  <a:pt x="79" y="85"/>
                  <a:pt x="79" y="85"/>
                  <a:pt x="79" y="85"/>
                </a:cubicBezTo>
                <a:cubicBezTo>
                  <a:pt x="79" y="85"/>
                  <a:pt x="79" y="85"/>
                  <a:pt x="79" y="85"/>
                </a:cubicBezTo>
                <a:cubicBezTo>
                  <a:pt x="79" y="85"/>
                  <a:pt x="79" y="85"/>
                  <a:pt x="79" y="85"/>
                </a:cubicBezTo>
                <a:cubicBezTo>
                  <a:pt x="76" y="87"/>
                  <a:pt x="74" y="88"/>
                  <a:pt x="72" y="90"/>
                </a:cubicBezTo>
                <a:cubicBezTo>
                  <a:pt x="72" y="90"/>
                  <a:pt x="72" y="90"/>
                  <a:pt x="72" y="90"/>
                </a:cubicBezTo>
                <a:cubicBezTo>
                  <a:pt x="72" y="90"/>
                  <a:pt x="72" y="90"/>
                  <a:pt x="72" y="90"/>
                </a:cubicBezTo>
                <a:cubicBezTo>
                  <a:pt x="72" y="90"/>
                  <a:pt x="72" y="90"/>
                  <a:pt x="72" y="90"/>
                </a:cubicBezTo>
                <a:cubicBezTo>
                  <a:pt x="71" y="92"/>
                  <a:pt x="71" y="92"/>
                  <a:pt x="71" y="92"/>
                </a:cubicBezTo>
                <a:cubicBezTo>
                  <a:pt x="69" y="90"/>
                  <a:pt x="69" y="90"/>
                  <a:pt x="69" y="90"/>
                </a:cubicBezTo>
                <a:cubicBezTo>
                  <a:pt x="62" y="82"/>
                  <a:pt x="53" y="70"/>
                  <a:pt x="44" y="61"/>
                </a:cubicBezTo>
                <a:cubicBezTo>
                  <a:pt x="44" y="61"/>
                  <a:pt x="44" y="61"/>
                  <a:pt x="44" y="61"/>
                </a:cubicBezTo>
                <a:cubicBezTo>
                  <a:pt x="40" y="56"/>
                  <a:pt x="35" y="52"/>
                  <a:pt x="31" y="50"/>
                </a:cubicBezTo>
                <a:cubicBezTo>
                  <a:pt x="31" y="50"/>
                  <a:pt x="31" y="50"/>
                  <a:pt x="31" y="50"/>
                </a:cubicBezTo>
                <a:cubicBezTo>
                  <a:pt x="34" y="65"/>
                  <a:pt x="39" y="79"/>
                  <a:pt x="43" y="95"/>
                </a:cubicBezTo>
                <a:cubicBezTo>
                  <a:pt x="43" y="95"/>
                  <a:pt x="43" y="95"/>
                  <a:pt x="43" y="95"/>
                </a:cubicBezTo>
                <a:cubicBezTo>
                  <a:pt x="44" y="99"/>
                  <a:pt x="44" y="99"/>
                  <a:pt x="44" y="99"/>
                </a:cubicBezTo>
                <a:cubicBezTo>
                  <a:pt x="40" y="97"/>
                  <a:pt x="40" y="97"/>
                  <a:pt x="40" y="97"/>
                </a:cubicBezTo>
                <a:cubicBezTo>
                  <a:pt x="36" y="93"/>
                  <a:pt x="30" y="93"/>
                  <a:pt x="24" y="96"/>
                </a:cubicBezTo>
                <a:cubicBezTo>
                  <a:pt x="24" y="96"/>
                  <a:pt x="24" y="96"/>
                  <a:pt x="24" y="96"/>
                </a:cubicBezTo>
                <a:cubicBezTo>
                  <a:pt x="22" y="93"/>
                  <a:pt x="22" y="93"/>
                  <a:pt x="22" y="93"/>
                </a:cubicBezTo>
                <a:cubicBezTo>
                  <a:pt x="28" y="90"/>
                  <a:pt x="34" y="90"/>
                  <a:pt x="39" y="92"/>
                </a:cubicBezTo>
                <a:cubicBezTo>
                  <a:pt x="39" y="92"/>
                  <a:pt x="39" y="92"/>
                  <a:pt x="39" y="92"/>
                </a:cubicBezTo>
                <a:cubicBezTo>
                  <a:pt x="35" y="77"/>
                  <a:pt x="29" y="62"/>
                  <a:pt x="26" y="47"/>
                </a:cubicBezTo>
                <a:cubicBezTo>
                  <a:pt x="26" y="47"/>
                  <a:pt x="26" y="47"/>
                  <a:pt x="26" y="47"/>
                </a:cubicBezTo>
                <a:cubicBezTo>
                  <a:pt x="26" y="43"/>
                  <a:pt x="26" y="43"/>
                  <a:pt x="26" y="43"/>
                </a:cubicBezTo>
                <a:cubicBezTo>
                  <a:pt x="29" y="45"/>
                  <a:pt x="29" y="45"/>
                  <a:pt x="29" y="45"/>
                </a:cubicBezTo>
                <a:cubicBezTo>
                  <a:pt x="35" y="48"/>
                  <a:pt x="41" y="53"/>
                  <a:pt x="47" y="58"/>
                </a:cubicBezTo>
                <a:cubicBezTo>
                  <a:pt x="47" y="58"/>
                  <a:pt x="47" y="58"/>
                  <a:pt x="47" y="58"/>
                </a:cubicBezTo>
                <a:cubicBezTo>
                  <a:pt x="56" y="68"/>
                  <a:pt x="63" y="79"/>
                  <a:pt x="71" y="87"/>
                </a:cubicBezTo>
                <a:cubicBezTo>
                  <a:pt x="71" y="87"/>
                  <a:pt x="71" y="87"/>
                  <a:pt x="71" y="87"/>
                </a:cubicBezTo>
                <a:cubicBezTo>
                  <a:pt x="73" y="85"/>
                  <a:pt x="75" y="84"/>
                  <a:pt x="76" y="83"/>
                </a:cubicBezTo>
                <a:cubicBezTo>
                  <a:pt x="76" y="83"/>
                  <a:pt x="76" y="83"/>
                  <a:pt x="76" y="83"/>
                </a:cubicBezTo>
                <a:cubicBezTo>
                  <a:pt x="76" y="82"/>
                  <a:pt x="77" y="82"/>
                  <a:pt x="77" y="81"/>
                </a:cubicBezTo>
                <a:cubicBezTo>
                  <a:pt x="77" y="81"/>
                  <a:pt x="77" y="81"/>
                  <a:pt x="77" y="81"/>
                </a:cubicBezTo>
                <a:cubicBezTo>
                  <a:pt x="78" y="80"/>
                  <a:pt x="78" y="80"/>
                  <a:pt x="78" y="80"/>
                </a:cubicBezTo>
                <a:cubicBezTo>
                  <a:pt x="79" y="81"/>
                  <a:pt x="79" y="81"/>
                  <a:pt x="79" y="81"/>
                </a:cubicBezTo>
                <a:cubicBezTo>
                  <a:pt x="80" y="81"/>
                  <a:pt x="80" y="81"/>
                  <a:pt x="80" y="81"/>
                </a:cubicBezTo>
                <a:cubicBezTo>
                  <a:pt x="80" y="81"/>
                  <a:pt x="80" y="81"/>
                  <a:pt x="80" y="81"/>
                </a:cubicBezTo>
                <a:cubicBezTo>
                  <a:pt x="76" y="65"/>
                  <a:pt x="70" y="49"/>
                  <a:pt x="66" y="33"/>
                </a:cubicBezTo>
                <a:cubicBezTo>
                  <a:pt x="66" y="33"/>
                  <a:pt x="66" y="33"/>
                  <a:pt x="66" y="33"/>
                </a:cubicBezTo>
                <a:cubicBezTo>
                  <a:pt x="64" y="26"/>
                  <a:pt x="63" y="15"/>
                  <a:pt x="59" y="11"/>
                </a:cubicBezTo>
                <a:cubicBezTo>
                  <a:pt x="59" y="11"/>
                  <a:pt x="59" y="11"/>
                  <a:pt x="59" y="11"/>
                </a:cubicBezTo>
                <a:cubicBezTo>
                  <a:pt x="58" y="10"/>
                  <a:pt x="58" y="10"/>
                  <a:pt x="58" y="10"/>
                </a:cubicBezTo>
                <a:cubicBezTo>
                  <a:pt x="58" y="10"/>
                  <a:pt x="58" y="10"/>
                  <a:pt x="58" y="10"/>
                </a:cubicBezTo>
                <a:cubicBezTo>
                  <a:pt x="53" y="5"/>
                  <a:pt x="48" y="7"/>
                  <a:pt x="40" y="5"/>
                </a:cubicBezTo>
                <a:cubicBezTo>
                  <a:pt x="40" y="5"/>
                  <a:pt x="40" y="5"/>
                  <a:pt x="40" y="5"/>
                </a:cubicBezTo>
                <a:cubicBezTo>
                  <a:pt x="44" y="20"/>
                  <a:pt x="58" y="36"/>
                  <a:pt x="58" y="54"/>
                </a:cubicBezTo>
                <a:cubicBezTo>
                  <a:pt x="58" y="54"/>
                  <a:pt x="58" y="54"/>
                  <a:pt x="58" y="54"/>
                </a:cubicBezTo>
                <a:cubicBezTo>
                  <a:pt x="58" y="57"/>
                  <a:pt x="58" y="57"/>
                  <a:pt x="58" y="57"/>
                </a:cubicBezTo>
                <a:cubicBezTo>
                  <a:pt x="55" y="56"/>
                  <a:pt x="55" y="56"/>
                  <a:pt x="55" y="56"/>
                </a:cubicBezTo>
                <a:cubicBezTo>
                  <a:pt x="51" y="53"/>
                  <a:pt x="47" y="50"/>
                  <a:pt x="43" y="46"/>
                </a:cubicBezTo>
                <a:cubicBezTo>
                  <a:pt x="43" y="46"/>
                  <a:pt x="43" y="46"/>
                  <a:pt x="43" y="46"/>
                </a:cubicBezTo>
                <a:cubicBezTo>
                  <a:pt x="41" y="44"/>
                  <a:pt x="39" y="41"/>
                  <a:pt x="37" y="39"/>
                </a:cubicBezTo>
                <a:cubicBezTo>
                  <a:pt x="37" y="39"/>
                  <a:pt x="37" y="39"/>
                  <a:pt x="37" y="39"/>
                </a:cubicBezTo>
                <a:cubicBezTo>
                  <a:pt x="35" y="37"/>
                  <a:pt x="33" y="35"/>
                  <a:pt x="31" y="33"/>
                </a:cubicBezTo>
                <a:cubicBezTo>
                  <a:pt x="31" y="33"/>
                  <a:pt x="31" y="33"/>
                  <a:pt x="31" y="33"/>
                </a:cubicBezTo>
                <a:cubicBezTo>
                  <a:pt x="21" y="25"/>
                  <a:pt x="9" y="21"/>
                  <a:pt x="0" y="12"/>
                </a:cubicBezTo>
                <a:cubicBezTo>
                  <a:pt x="0" y="12"/>
                  <a:pt x="0" y="12"/>
                  <a:pt x="0" y="12"/>
                </a:cubicBezTo>
                <a:cubicBezTo>
                  <a:pt x="2" y="9"/>
                  <a:pt x="2" y="9"/>
                  <a:pt x="2" y="9"/>
                </a:cubicBezTo>
                <a:cubicBezTo>
                  <a:pt x="10" y="17"/>
                  <a:pt x="23" y="22"/>
                  <a:pt x="33" y="30"/>
                </a:cubicBezTo>
                <a:cubicBezTo>
                  <a:pt x="33" y="30"/>
                  <a:pt x="33" y="30"/>
                  <a:pt x="33" y="30"/>
                </a:cubicBezTo>
                <a:cubicBezTo>
                  <a:pt x="35" y="32"/>
                  <a:pt x="37" y="34"/>
                  <a:pt x="40" y="37"/>
                </a:cubicBezTo>
                <a:cubicBezTo>
                  <a:pt x="40" y="37"/>
                  <a:pt x="40" y="37"/>
                  <a:pt x="40" y="37"/>
                </a:cubicBezTo>
                <a:cubicBezTo>
                  <a:pt x="42" y="39"/>
                  <a:pt x="44" y="41"/>
                  <a:pt x="46" y="43"/>
                </a:cubicBezTo>
                <a:cubicBezTo>
                  <a:pt x="46" y="43"/>
                  <a:pt x="46" y="43"/>
                  <a:pt x="46" y="43"/>
                </a:cubicBezTo>
                <a:cubicBezTo>
                  <a:pt x="49" y="46"/>
                  <a:pt x="51" y="49"/>
                  <a:pt x="54" y="51"/>
                </a:cubicBezTo>
                <a:cubicBezTo>
                  <a:pt x="54" y="51"/>
                  <a:pt x="54" y="51"/>
                  <a:pt x="54" y="51"/>
                </a:cubicBezTo>
                <a:cubicBezTo>
                  <a:pt x="53" y="35"/>
                  <a:pt x="39" y="20"/>
                  <a:pt x="36" y="3"/>
                </a:cubicBezTo>
                <a:cubicBezTo>
                  <a:pt x="36" y="3"/>
                  <a:pt x="36" y="3"/>
                  <a:pt x="36" y="3"/>
                </a:cubicBezTo>
                <a:cubicBezTo>
                  <a:pt x="35" y="0"/>
                  <a:pt x="35" y="0"/>
                  <a:pt x="35" y="0"/>
                </a:cubicBezTo>
                <a:cubicBezTo>
                  <a:pt x="38" y="1"/>
                  <a:pt x="38" y="1"/>
                  <a:pt x="38" y="1"/>
                </a:cubicBezTo>
                <a:cubicBezTo>
                  <a:pt x="46" y="3"/>
                  <a:pt x="54" y="1"/>
                  <a:pt x="61" y="8"/>
                </a:cubicBezTo>
                <a:cubicBezTo>
                  <a:pt x="61" y="8"/>
                  <a:pt x="61" y="8"/>
                  <a:pt x="61" y="8"/>
                </a:cubicBezTo>
                <a:cubicBezTo>
                  <a:pt x="61" y="8"/>
                  <a:pt x="61" y="8"/>
                  <a:pt x="61" y="8"/>
                </a:cubicBezTo>
                <a:cubicBezTo>
                  <a:pt x="61" y="8"/>
                  <a:pt x="61" y="8"/>
                  <a:pt x="61" y="8"/>
                </a:cubicBezTo>
                <a:cubicBezTo>
                  <a:pt x="67" y="14"/>
                  <a:pt x="67" y="26"/>
                  <a:pt x="69" y="32"/>
                </a:cubicBezTo>
                <a:cubicBezTo>
                  <a:pt x="69" y="32"/>
                  <a:pt x="69" y="32"/>
                  <a:pt x="69" y="32"/>
                </a:cubicBezTo>
                <a:cubicBezTo>
                  <a:pt x="74" y="49"/>
                  <a:pt x="80" y="66"/>
                  <a:pt x="84" y="83"/>
                </a:cubicBezTo>
                <a:cubicBezTo>
                  <a:pt x="84" y="83"/>
                  <a:pt x="84" y="83"/>
                  <a:pt x="84" y="83"/>
                </a:cubicBezTo>
                <a:cubicBezTo>
                  <a:pt x="85" y="87"/>
                  <a:pt x="85" y="87"/>
                  <a:pt x="85" y="87"/>
                </a:cubicBezTo>
                <a:cubicBezTo>
                  <a:pt x="82" y="85"/>
                  <a:pt x="82" y="85"/>
                  <a:pt x="82"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06">
            <a:extLst>
              <a:ext uri="{FF2B5EF4-FFF2-40B4-BE49-F238E27FC236}">
                <a16:creationId xmlns:a16="http://schemas.microsoft.com/office/drawing/2014/main" id="{BE9AB768-970B-45EC-AE04-FD50D3212A49}"/>
              </a:ext>
            </a:extLst>
          </p:cNvPr>
          <p:cNvSpPr>
            <a:spLocks noEditPoints="1"/>
          </p:cNvSpPr>
          <p:nvPr/>
        </p:nvSpPr>
        <p:spPr bwMode="auto">
          <a:xfrm>
            <a:off x="4921658" y="1166151"/>
            <a:ext cx="314325" cy="428625"/>
          </a:xfrm>
          <a:custGeom>
            <a:avLst/>
            <a:gdLst>
              <a:gd name="T0" fmla="*/ 26 w 67"/>
              <a:gd name="T1" fmla="*/ 79 h 91"/>
              <a:gd name="T2" fmla="*/ 2 w 67"/>
              <a:gd name="T3" fmla="*/ 15 h 91"/>
              <a:gd name="T4" fmla="*/ 1 w 67"/>
              <a:gd name="T5" fmla="*/ 15 h 91"/>
              <a:gd name="T6" fmla="*/ 0 w 67"/>
              <a:gd name="T7" fmla="*/ 12 h 91"/>
              <a:gd name="T8" fmla="*/ 2 w 67"/>
              <a:gd name="T9" fmla="*/ 12 h 91"/>
              <a:gd name="T10" fmla="*/ 2 w 67"/>
              <a:gd name="T11" fmla="*/ 11 h 91"/>
              <a:gd name="T12" fmla="*/ 5 w 67"/>
              <a:gd name="T13" fmla="*/ 12 h 91"/>
              <a:gd name="T14" fmla="*/ 14 w 67"/>
              <a:gd name="T15" fmla="*/ 16 h 91"/>
              <a:gd name="T16" fmla="*/ 22 w 67"/>
              <a:gd name="T17" fmla="*/ 38 h 91"/>
              <a:gd name="T18" fmla="*/ 30 w 67"/>
              <a:gd name="T19" fmla="*/ 59 h 91"/>
              <a:gd name="T20" fmla="*/ 40 w 67"/>
              <a:gd name="T21" fmla="*/ 63 h 91"/>
              <a:gd name="T22" fmla="*/ 43 w 67"/>
              <a:gd name="T23" fmla="*/ 62 h 91"/>
              <a:gd name="T24" fmla="*/ 42 w 67"/>
              <a:gd name="T25" fmla="*/ 35 h 91"/>
              <a:gd name="T26" fmla="*/ 34 w 67"/>
              <a:gd name="T27" fmla="*/ 4 h 91"/>
              <a:gd name="T28" fmla="*/ 34 w 67"/>
              <a:gd name="T29" fmla="*/ 4 h 91"/>
              <a:gd name="T30" fmla="*/ 36 w 67"/>
              <a:gd name="T31" fmla="*/ 1 h 91"/>
              <a:gd name="T32" fmla="*/ 37 w 67"/>
              <a:gd name="T33" fmla="*/ 0 h 91"/>
              <a:gd name="T34" fmla="*/ 50 w 67"/>
              <a:gd name="T35" fmla="*/ 9 h 91"/>
              <a:gd name="T36" fmla="*/ 61 w 67"/>
              <a:gd name="T37" fmla="*/ 32 h 91"/>
              <a:gd name="T38" fmla="*/ 66 w 67"/>
              <a:gd name="T39" fmla="*/ 59 h 91"/>
              <a:gd name="T40" fmla="*/ 60 w 67"/>
              <a:gd name="T41" fmla="*/ 85 h 91"/>
              <a:gd name="T42" fmla="*/ 37 w 67"/>
              <a:gd name="T43" fmla="*/ 87 h 91"/>
              <a:gd name="T44" fmla="*/ 39 w 67"/>
              <a:gd name="T45" fmla="*/ 83 h 91"/>
              <a:gd name="T46" fmla="*/ 58 w 67"/>
              <a:gd name="T47" fmla="*/ 83 h 91"/>
              <a:gd name="T48" fmla="*/ 62 w 67"/>
              <a:gd name="T49" fmla="*/ 59 h 91"/>
              <a:gd name="T50" fmla="*/ 57 w 67"/>
              <a:gd name="T51" fmla="*/ 33 h 91"/>
              <a:gd name="T52" fmla="*/ 48 w 67"/>
              <a:gd name="T53" fmla="*/ 11 h 91"/>
              <a:gd name="T54" fmla="*/ 38 w 67"/>
              <a:gd name="T55" fmla="*/ 5 h 91"/>
              <a:gd name="T56" fmla="*/ 37 w 67"/>
              <a:gd name="T57" fmla="*/ 5 h 91"/>
              <a:gd name="T58" fmla="*/ 45 w 67"/>
              <a:gd name="T59" fmla="*/ 34 h 91"/>
              <a:gd name="T60" fmla="*/ 45 w 67"/>
              <a:gd name="T61" fmla="*/ 64 h 91"/>
              <a:gd name="T62" fmla="*/ 40 w 67"/>
              <a:gd name="T63" fmla="*/ 66 h 91"/>
              <a:gd name="T64" fmla="*/ 27 w 67"/>
              <a:gd name="T65" fmla="*/ 61 h 91"/>
              <a:gd name="T66" fmla="*/ 18 w 67"/>
              <a:gd name="T67" fmla="*/ 39 h 91"/>
              <a:gd name="T68" fmla="*/ 11 w 67"/>
              <a:gd name="T69" fmla="*/ 18 h 91"/>
              <a:gd name="T70" fmla="*/ 6 w 67"/>
              <a:gd name="T71" fmla="*/ 15 h 91"/>
              <a:gd name="T72" fmla="*/ 28 w 67"/>
              <a:gd name="T73"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91">
                <a:moveTo>
                  <a:pt x="37" y="87"/>
                </a:moveTo>
                <a:cubicBezTo>
                  <a:pt x="33" y="85"/>
                  <a:pt x="29" y="82"/>
                  <a:pt x="26" y="79"/>
                </a:cubicBezTo>
                <a:cubicBezTo>
                  <a:pt x="26" y="79"/>
                  <a:pt x="26" y="79"/>
                  <a:pt x="26" y="79"/>
                </a:cubicBezTo>
                <a:cubicBezTo>
                  <a:pt x="11" y="63"/>
                  <a:pt x="4" y="34"/>
                  <a:pt x="2" y="15"/>
                </a:cubicBezTo>
                <a:cubicBezTo>
                  <a:pt x="2" y="15"/>
                  <a:pt x="2" y="15"/>
                  <a:pt x="2" y="15"/>
                </a:cubicBezTo>
                <a:cubicBezTo>
                  <a:pt x="2" y="15"/>
                  <a:pt x="1" y="15"/>
                  <a:pt x="1" y="15"/>
                </a:cubicBezTo>
                <a:cubicBezTo>
                  <a:pt x="1" y="15"/>
                  <a:pt x="1" y="15"/>
                  <a:pt x="1" y="15"/>
                </a:cubicBezTo>
                <a:cubicBezTo>
                  <a:pt x="0" y="12"/>
                  <a:pt x="0" y="12"/>
                  <a:pt x="0" y="12"/>
                </a:cubicBezTo>
                <a:cubicBezTo>
                  <a:pt x="1" y="12"/>
                  <a:pt x="1" y="12"/>
                  <a:pt x="2" y="12"/>
                </a:cubicBezTo>
                <a:cubicBezTo>
                  <a:pt x="2" y="12"/>
                  <a:pt x="2" y="12"/>
                  <a:pt x="2" y="12"/>
                </a:cubicBezTo>
                <a:cubicBezTo>
                  <a:pt x="2" y="11"/>
                  <a:pt x="2" y="11"/>
                  <a:pt x="2" y="11"/>
                </a:cubicBezTo>
                <a:cubicBezTo>
                  <a:pt x="2" y="11"/>
                  <a:pt x="2" y="11"/>
                  <a:pt x="2" y="11"/>
                </a:cubicBezTo>
                <a:cubicBezTo>
                  <a:pt x="5" y="11"/>
                  <a:pt x="5" y="11"/>
                  <a:pt x="5" y="11"/>
                </a:cubicBezTo>
                <a:cubicBezTo>
                  <a:pt x="5" y="11"/>
                  <a:pt x="5" y="11"/>
                  <a:pt x="5" y="12"/>
                </a:cubicBezTo>
                <a:cubicBezTo>
                  <a:pt x="5" y="12"/>
                  <a:pt x="5" y="12"/>
                  <a:pt x="5" y="12"/>
                </a:cubicBezTo>
                <a:cubicBezTo>
                  <a:pt x="9" y="12"/>
                  <a:pt x="11" y="14"/>
                  <a:pt x="14" y="16"/>
                </a:cubicBezTo>
                <a:cubicBezTo>
                  <a:pt x="14" y="16"/>
                  <a:pt x="14" y="16"/>
                  <a:pt x="14" y="16"/>
                </a:cubicBezTo>
                <a:cubicBezTo>
                  <a:pt x="18" y="21"/>
                  <a:pt x="20" y="30"/>
                  <a:pt x="22" y="38"/>
                </a:cubicBezTo>
                <a:cubicBezTo>
                  <a:pt x="22" y="38"/>
                  <a:pt x="22" y="38"/>
                  <a:pt x="22" y="38"/>
                </a:cubicBezTo>
                <a:cubicBezTo>
                  <a:pt x="24" y="46"/>
                  <a:pt x="25" y="54"/>
                  <a:pt x="30" y="59"/>
                </a:cubicBezTo>
                <a:cubicBezTo>
                  <a:pt x="30" y="59"/>
                  <a:pt x="30" y="59"/>
                  <a:pt x="30" y="59"/>
                </a:cubicBezTo>
                <a:cubicBezTo>
                  <a:pt x="32" y="61"/>
                  <a:pt x="35" y="63"/>
                  <a:pt x="40" y="63"/>
                </a:cubicBezTo>
                <a:cubicBezTo>
                  <a:pt x="40" y="63"/>
                  <a:pt x="40" y="63"/>
                  <a:pt x="40" y="63"/>
                </a:cubicBezTo>
                <a:cubicBezTo>
                  <a:pt x="41" y="63"/>
                  <a:pt x="42" y="62"/>
                  <a:pt x="43" y="62"/>
                </a:cubicBezTo>
                <a:cubicBezTo>
                  <a:pt x="43" y="62"/>
                  <a:pt x="43" y="62"/>
                  <a:pt x="43" y="62"/>
                </a:cubicBezTo>
                <a:cubicBezTo>
                  <a:pt x="46" y="59"/>
                  <a:pt x="45" y="47"/>
                  <a:pt x="42" y="35"/>
                </a:cubicBezTo>
                <a:cubicBezTo>
                  <a:pt x="42" y="35"/>
                  <a:pt x="42" y="35"/>
                  <a:pt x="42" y="35"/>
                </a:cubicBezTo>
                <a:cubicBezTo>
                  <a:pt x="39" y="23"/>
                  <a:pt x="34" y="10"/>
                  <a:pt x="34" y="4"/>
                </a:cubicBezTo>
                <a:cubicBezTo>
                  <a:pt x="34" y="4"/>
                  <a:pt x="34" y="4"/>
                  <a:pt x="34" y="4"/>
                </a:cubicBezTo>
                <a:cubicBezTo>
                  <a:pt x="34" y="4"/>
                  <a:pt x="34" y="4"/>
                  <a:pt x="34" y="4"/>
                </a:cubicBezTo>
                <a:cubicBezTo>
                  <a:pt x="34" y="3"/>
                  <a:pt x="34" y="3"/>
                  <a:pt x="34" y="3"/>
                </a:cubicBezTo>
                <a:cubicBezTo>
                  <a:pt x="35" y="2"/>
                  <a:pt x="35" y="2"/>
                  <a:pt x="36" y="1"/>
                </a:cubicBezTo>
                <a:cubicBezTo>
                  <a:pt x="36" y="1"/>
                  <a:pt x="36" y="1"/>
                  <a:pt x="36" y="1"/>
                </a:cubicBezTo>
                <a:cubicBezTo>
                  <a:pt x="37" y="0"/>
                  <a:pt x="37" y="0"/>
                  <a:pt x="37" y="0"/>
                </a:cubicBezTo>
                <a:cubicBezTo>
                  <a:pt x="38" y="1"/>
                  <a:pt x="38" y="1"/>
                  <a:pt x="38" y="1"/>
                </a:cubicBezTo>
                <a:cubicBezTo>
                  <a:pt x="43" y="3"/>
                  <a:pt x="47" y="6"/>
                  <a:pt x="50" y="9"/>
                </a:cubicBezTo>
                <a:cubicBezTo>
                  <a:pt x="50" y="9"/>
                  <a:pt x="50" y="9"/>
                  <a:pt x="50" y="9"/>
                </a:cubicBezTo>
                <a:cubicBezTo>
                  <a:pt x="56" y="15"/>
                  <a:pt x="58" y="23"/>
                  <a:pt x="61" y="32"/>
                </a:cubicBezTo>
                <a:cubicBezTo>
                  <a:pt x="61" y="32"/>
                  <a:pt x="61" y="32"/>
                  <a:pt x="61" y="32"/>
                </a:cubicBezTo>
                <a:cubicBezTo>
                  <a:pt x="62" y="38"/>
                  <a:pt x="65" y="48"/>
                  <a:pt x="66" y="59"/>
                </a:cubicBezTo>
                <a:cubicBezTo>
                  <a:pt x="66" y="59"/>
                  <a:pt x="66" y="59"/>
                  <a:pt x="66" y="59"/>
                </a:cubicBezTo>
                <a:cubicBezTo>
                  <a:pt x="67" y="69"/>
                  <a:pt x="66" y="79"/>
                  <a:pt x="60" y="85"/>
                </a:cubicBezTo>
                <a:cubicBezTo>
                  <a:pt x="60" y="85"/>
                  <a:pt x="60" y="85"/>
                  <a:pt x="60" y="85"/>
                </a:cubicBezTo>
                <a:cubicBezTo>
                  <a:pt x="55" y="90"/>
                  <a:pt x="48" y="91"/>
                  <a:pt x="37" y="87"/>
                </a:cubicBezTo>
                <a:close/>
                <a:moveTo>
                  <a:pt x="28" y="76"/>
                </a:moveTo>
                <a:cubicBezTo>
                  <a:pt x="32" y="80"/>
                  <a:pt x="35" y="82"/>
                  <a:pt x="39" y="83"/>
                </a:cubicBezTo>
                <a:cubicBezTo>
                  <a:pt x="39" y="83"/>
                  <a:pt x="39" y="83"/>
                  <a:pt x="39" y="83"/>
                </a:cubicBezTo>
                <a:cubicBezTo>
                  <a:pt x="49" y="87"/>
                  <a:pt x="54" y="86"/>
                  <a:pt x="58" y="83"/>
                </a:cubicBezTo>
                <a:cubicBezTo>
                  <a:pt x="58" y="83"/>
                  <a:pt x="58" y="83"/>
                  <a:pt x="58" y="83"/>
                </a:cubicBezTo>
                <a:cubicBezTo>
                  <a:pt x="62" y="79"/>
                  <a:pt x="63" y="69"/>
                  <a:pt x="62" y="59"/>
                </a:cubicBezTo>
                <a:cubicBezTo>
                  <a:pt x="62" y="59"/>
                  <a:pt x="62" y="59"/>
                  <a:pt x="62" y="59"/>
                </a:cubicBezTo>
                <a:cubicBezTo>
                  <a:pt x="61" y="49"/>
                  <a:pt x="59" y="39"/>
                  <a:pt x="57" y="33"/>
                </a:cubicBezTo>
                <a:cubicBezTo>
                  <a:pt x="57" y="33"/>
                  <a:pt x="57" y="33"/>
                  <a:pt x="57" y="33"/>
                </a:cubicBezTo>
                <a:cubicBezTo>
                  <a:pt x="55" y="23"/>
                  <a:pt x="53" y="17"/>
                  <a:pt x="48" y="11"/>
                </a:cubicBezTo>
                <a:cubicBezTo>
                  <a:pt x="48" y="11"/>
                  <a:pt x="48" y="11"/>
                  <a:pt x="48" y="11"/>
                </a:cubicBezTo>
                <a:cubicBezTo>
                  <a:pt x="45" y="9"/>
                  <a:pt x="42" y="7"/>
                  <a:pt x="38" y="5"/>
                </a:cubicBezTo>
                <a:cubicBezTo>
                  <a:pt x="38" y="5"/>
                  <a:pt x="38" y="5"/>
                  <a:pt x="38" y="5"/>
                </a:cubicBezTo>
                <a:cubicBezTo>
                  <a:pt x="37" y="5"/>
                  <a:pt x="37" y="5"/>
                  <a:pt x="37" y="5"/>
                </a:cubicBezTo>
                <a:cubicBezTo>
                  <a:pt x="37" y="5"/>
                  <a:pt x="37" y="5"/>
                  <a:pt x="37" y="5"/>
                </a:cubicBezTo>
                <a:cubicBezTo>
                  <a:pt x="38" y="10"/>
                  <a:pt x="42" y="23"/>
                  <a:pt x="45" y="34"/>
                </a:cubicBezTo>
                <a:cubicBezTo>
                  <a:pt x="45" y="34"/>
                  <a:pt x="45" y="34"/>
                  <a:pt x="45" y="34"/>
                </a:cubicBezTo>
                <a:cubicBezTo>
                  <a:pt x="48" y="47"/>
                  <a:pt x="50" y="59"/>
                  <a:pt x="45" y="64"/>
                </a:cubicBezTo>
                <a:cubicBezTo>
                  <a:pt x="45" y="64"/>
                  <a:pt x="45" y="64"/>
                  <a:pt x="45" y="64"/>
                </a:cubicBezTo>
                <a:cubicBezTo>
                  <a:pt x="44" y="66"/>
                  <a:pt x="42" y="66"/>
                  <a:pt x="40" y="66"/>
                </a:cubicBezTo>
                <a:cubicBezTo>
                  <a:pt x="40" y="66"/>
                  <a:pt x="40" y="66"/>
                  <a:pt x="40" y="66"/>
                </a:cubicBezTo>
                <a:cubicBezTo>
                  <a:pt x="35" y="66"/>
                  <a:pt x="30" y="65"/>
                  <a:pt x="27" y="61"/>
                </a:cubicBezTo>
                <a:cubicBezTo>
                  <a:pt x="27" y="61"/>
                  <a:pt x="27" y="61"/>
                  <a:pt x="27" y="61"/>
                </a:cubicBezTo>
                <a:cubicBezTo>
                  <a:pt x="22" y="56"/>
                  <a:pt x="20" y="47"/>
                  <a:pt x="18" y="39"/>
                </a:cubicBezTo>
                <a:cubicBezTo>
                  <a:pt x="18" y="39"/>
                  <a:pt x="18" y="39"/>
                  <a:pt x="18" y="39"/>
                </a:cubicBezTo>
                <a:cubicBezTo>
                  <a:pt x="17" y="30"/>
                  <a:pt x="15" y="22"/>
                  <a:pt x="11" y="18"/>
                </a:cubicBezTo>
                <a:cubicBezTo>
                  <a:pt x="11" y="18"/>
                  <a:pt x="11" y="18"/>
                  <a:pt x="11" y="18"/>
                </a:cubicBezTo>
                <a:cubicBezTo>
                  <a:pt x="10" y="17"/>
                  <a:pt x="8" y="16"/>
                  <a:pt x="6" y="15"/>
                </a:cubicBezTo>
                <a:cubicBezTo>
                  <a:pt x="6" y="15"/>
                  <a:pt x="6" y="15"/>
                  <a:pt x="6" y="15"/>
                </a:cubicBezTo>
                <a:cubicBezTo>
                  <a:pt x="7" y="34"/>
                  <a:pt x="15" y="62"/>
                  <a:pt x="2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3" name="群組 102">
            <a:extLst>
              <a:ext uri="{FF2B5EF4-FFF2-40B4-BE49-F238E27FC236}">
                <a16:creationId xmlns:a16="http://schemas.microsoft.com/office/drawing/2014/main" id="{8D2EF94C-9848-4911-BF3F-3B2DE013DC4D}"/>
              </a:ext>
            </a:extLst>
          </p:cNvPr>
          <p:cNvGrpSpPr/>
          <p:nvPr/>
        </p:nvGrpSpPr>
        <p:grpSpPr>
          <a:xfrm>
            <a:off x="5231220" y="108876"/>
            <a:ext cx="1185863" cy="1231901"/>
            <a:chOff x="5231220" y="108876"/>
            <a:chExt cx="1185863" cy="1231901"/>
          </a:xfrm>
        </p:grpSpPr>
        <p:sp>
          <p:nvSpPr>
            <p:cNvPr id="104" name="Freeform 307">
              <a:extLst>
                <a:ext uri="{FF2B5EF4-FFF2-40B4-BE49-F238E27FC236}">
                  <a16:creationId xmlns:a16="http://schemas.microsoft.com/office/drawing/2014/main" id="{2964EA47-C851-4683-B350-C1AA291B782E}"/>
                </a:ext>
              </a:extLst>
            </p:cNvPr>
            <p:cNvSpPr>
              <a:spLocks noEditPoints="1"/>
            </p:cNvSpPr>
            <p:nvPr/>
          </p:nvSpPr>
          <p:spPr bwMode="auto">
            <a:xfrm>
              <a:off x="5231220" y="108876"/>
              <a:ext cx="752475" cy="788988"/>
            </a:xfrm>
            <a:custGeom>
              <a:avLst/>
              <a:gdLst>
                <a:gd name="T0" fmla="*/ 29 w 160"/>
                <a:gd name="T1" fmla="*/ 161 h 168"/>
                <a:gd name="T2" fmla="*/ 42 w 160"/>
                <a:gd name="T3" fmla="*/ 117 h 168"/>
                <a:gd name="T4" fmla="*/ 31 w 160"/>
                <a:gd name="T5" fmla="*/ 132 h 168"/>
                <a:gd name="T6" fmla="*/ 18 w 160"/>
                <a:gd name="T7" fmla="*/ 151 h 168"/>
                <a:gd name="T8" fmla="*/ 0 w 160"/>
                <a:gd name="T9" fmla="*/ 133 h 168"/>
                <a:gd name="T10" fmla="*/ 5 w 160"/>
                <a:gd name="T11" fmla="*/ 119 h 168"/>
                <a:gd name="T12" fmla="*/ 9 w 160"/>
                <a:gd name="T13" fmla="*/ 102 h 168"/>
                <a:gd name="T14" fmla="*/ 46 w 160"/>
                <a:gd name="T15" fmla="*/ 0 h 168"/>
                <a:gd name="T16" fmla="*/ 50 w 160"/>
                <a:gd name="T17" fmla="*/ 1 h 168"/>
                <a:gd name="T18" fmla="*/ 80 w 160"/>
                <a:gd name="T19" fmla="*/ 16 h 168"/>
                <a:gd name="T20" fmla="*/ 79 w 160"/>
                <a:gd name="T21" fmla="*/ 20 h 168"/>
                <a:gd name="T22" fmla="*/ 55 w 160"/>
                <a:gd name="T23" fmla="*/ 65 h 168"/>
                <a:gd name="T24" fmla="*/ 44 w 160"/>
                <a:gd name="T25" fmla="*/ 94 h 168"/>
                <a:gd name="T26" fmla="*/ 72 w 160"/>
                <a:gd name="T27" fmla="*/ 67 h 168"/>
                <a:gd name="T28" fmla="*/ 82 w 160"/>
                <a:gd name="T29" fmla="*/ 79 h 168"/>
                <a:gd name="T30" fmla="*/ 70 w 160"/>
                <a:gd name="T31" fmla="*/ 97 h 168"/>
                <a:gd name="T32" fmla="*/ 64 w 160"/>
                <a:gd name="T33" fmla="*/ 117 h 168"/>
                <a:gd name="T34" fmla="*/ 124 w 160"/>
                <a:gd name="T35" fmla="*/ 68 h 168"/>
                <a:gd name="T36" fmla="*/ 137 w 160"/>
                <a:gd name="T37" fmla="*/ 57 h 168"/>
                <a:gd name="T38" fmla="*/ 158 w 160"/>
                <a:gd name="T39" fmla="*/ 74 h 168"/>
                <a:gd name="T40" fmla="*/ 158 w 160"/>
                <a:gd name="T41" fmla="*/ 77 h 168"/>
                <a:gd name="T42" fmla="*/ 50 w 160"/>
                <a:gd name="T43" fmla="*/ 167 h 168"/>
                <a:gd name="T44" fmla="*/ 45 w 160"/>
                <a:gd name="T45" fmla="*/ 168 h 168"/>
                <a:gd name="T46" fmla="*/ 49 w 160"/>
                <a:gd name="T47" fmla="*/ 164 h 168"/>
                <a:gd name="T48" fmla="*/ 74 w 160"/>
                <a:gd name="T49" fmla="*/ 145 h 168"/>
                <a:gd name="T50" fmla="*/ 139 w 160"/>
                <a:gd name="T51" fmla="*/ 61 h 168"/>
                <a:gd name="T52" fmla="*/ 127 w 160"/>
                <a:gd name="T53" fmla="*/ 71 h 168"/>
                <a:gd name="T54" fmla="*/ 63 w 160"/>
                <a:gd name="T55" fmla="*/ 121 h 168"/>
                <a:gd name="T56" fmla="*/ 61 w 160"/>
                <a:gd name="T57" fmla="*/ 119 h 168"/>
                <a:gd name="T58" fmla="*/ 67 w 160"/>
                <a:gd name="T59" fmla="*/ 96 h 168"/>
                <a:gd name="T60" fmla="*/ 78 w 160"/>
                <a:gd name="T61" fmla="*/ 79 h 168"/>
                <a:gd name="T62" fmla="*/ 41 w 160"/>
                <a:gd name="T63" fmla="*/ 103 h 168"/>
                <a:gd name="T64" fmla="*/ 51 w 160"/>
                <a:gd name="T65" fmla="*/ 63 h 168"/>
                <a:gd name="T66" fmla="*/ 66 w 160"/>
                <a:gd name="T67" fmla="*/ 33 h 168"/>
                <a:gd name="T68" fmla="*/ 49 w 160"/>
                <a:gd name="T69" fmla="*/ 3 h 168"/>
                <a:gd name="T70" fmla="*/ 37 w 160"/>
                <a:gd name="T71" fmla="*/ 27 h 168"/>
                <a:gd name="T72" fmla="*/ 8 w 160"/>
                <a:gd name="T73" fmla="*/ 120 h 168"/>
                <a:gd name="T74" fmla="*/ 3 w 160"/>
                <a:gd name="T75" fmla="*/ 133 h 168"/>
                <a:gd name="T76" fmla="*/ 17 w 160"/>
                <a:gd name="T77" fmla="*/ 146 h 168"/>
                <a:gd name="T78" fmla="*/ 28 w 160"/>
                <a:gd name="T79" fmla="*/ 130 h 168"/>
                <a:gd name="T80" fmla="*/ 46 w 160"/>
                <a:gd name="T81" fmla="*/ 111 h 168"/>
                <a:gd name="T82" fmla="*/ 40 w 160"/>
                <a:gd name="T83" fmla="*/ 133 h 168"/>
                <a:gd name="T84" fmla="*/ 45 w 160"/>
                <a:gd name="T85"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8">
                  <a:moveTo>
                    <a:pt x="30" y="163"/>
                  </a:moveTo>
                  <a:cubicBezTo>
                    <a:pt x="29" y="162"/>
                    <a:pt x="29" y="162"/>
                    <a:pt x="29" y="162"/>
                  </a:cubicBezTo>
                  <a:cubicBezTo>
                    <a:pt x="29" y="161"/>
                    <a:pt x="29" y="161"/>
                    <a:pt x="29" y="161"/>
                  </a:cubicBezTo>
                  <a:cubicBezTo>
                    <a:pt x="31" y="151"/>
                    <a:pt x="34" y="142"/>
                    <a:pt x="37" y="133"/>
                  </a:cubicBezTo>
                  <a:cubicBezTo>
                    <a:pt x="37" y="133"/>
                    <a:pt x="37" y="133"/>
                    <a:pt x="37" y="133"/>
                  </a:cubicBezTo>
                  <a:cubicBezTo>
                    <a:pt x="38" y="127"/>
                    <a:pt x="41" y="122"/>
                    <a:pt x="42" y="117"/>
                  </a:cubicBezTo>
                  <a:cubicBezTo>
                    <a:pt x="42" y="117"/>
                    <a:pt x="42" y="117"/>
                    <a:pt x="42" y="117"/>
                  </a:cubicBezTo>
                  <a:cubicBezTo>
                    <a:pt x="38" y="120"/>
                    <a:pt x="34" y="127"/>
                    <a:pt x="31" y="132"/>
                  </a:cubicBezTo>
                  <a:cubicBezTo>
                    <a:pt x="31" y="132"/>
                    <a:pt x="31" y="132"/>
                    <a:pt x="31" y="132"/>
                  </a:cubicBezTo>
                  <a:cubicBezTo>
                    <a:pt x="27" y="137"/>
                    <a:pt x="24" y="144"/>
                    <a:pt x="19" y="149"/>
                  </a:cubicBezTo>
                  <a:cubicBezTo>
                    <a:pt x="19" y="149"/>
                    <a:pt x="19" y="149"/>
                    <a:pt x="19" y="149"/>
                  </a:cubicBezTo>
                  <a:cubicBezTo>
                    <a:pt x="18" y="151"/>
                    <a:pt x="18" y="151"/>
                    <a:pt x="18" y="151"/>
                  </a:cubicBezTo>
                  <a:cubicBezTo>
                    <a:pt x="17" y="149"/>
                    <a:pt x="17" y="149"/>
                    <a:pt x="17" y="149"/>
                  </a:cubicBezTo>
                  <a:cubicBezTo>
                    <a:pt x="12" y="145"/>
                    <a:pt x="1" y="143"/>
                    <a:pt x="0" y="133"/>
                  </a:cubicBezTo>
                  <a:cubicBezTo>
                    <a:pt x="0" y="133"/>
                    <a:pt x="0" y="133"/>
                    <a:pt x="0" y="133"/>
                  </a:cubicBezTo>
                  <a:cubicBezTo>
                    <a:pt x="0" y="133"/>
                    <a:pt x="0" y="133"/>
                    <a:pt x="0" y="133"/>
                  </a:cubicBezTo>
                  <a:cubicBezTo>
                    <a:pt x="0" y="133"/>
                    <a:pt x="0" y="133"/>
                    <a:pt x="0" y="133"/>
                  </a:cubicBezTo>
                  <a:cubicBezTo>
                    <a:pt x="0" y="127"/>
                    <a:pt x="4" y="122"/>
                    <a:pt x="5" y="119"/>
                  </a:cubicBezTo>
                  <a:cubicBezTo>
                    <a:pt x="5" y="119"/>
                    <a:pt x="5" y="119"/>
                    <a:pt x="5" y="119"/>
                  </a:cubicBezTo>
                  <a:cubicBezTo>
                    <a:pt x="7" y="114"/>
                    <a:pt x="8" y="108"/>
                    <a:pt x="9" y="102"/>
                  </a:cubicBezTo>
                  <a:cubicBezTo>
                    <a:pt x="9" y="102"/>
                    <a:pt x="9" y="102"/>
                    <a:pt x="9" y="102"/>
                  </a:cubicBezTo>
                  <a:cubicBezTo>
                    <a:pt x="15" y="76"/>
                    <a:pt x="21" y="50"/>
                    <a:pt x="34" y="25"/>
                  </a:cubicBezTo>
                  <a:cubicBezTo>
                    <a:pt x="34" y="25"/>
                    <a:pt x="34" y="25"/>
                    <a:pt x="34" y="25"/>
                  </a:cubicBezTo>
                  <a:cubicBezTo>
                    <a:pt x="38" y="17"/>
                    <a:pt x="45" y="9"/>
                    <a:pt x="46" y="0"/>
                  </a:cubicBezTo>
                  <a:cubicBezTo>
                    <a:pt x="46" y="0"/>
                    <a:pt x="46" y="0"/>
                    <a:pt x="46" y="0"/>
                  </a:cubicBezTo>
                  <a:cubicBezTo>
                    <a:pt x="50" y="0"/>
                    <a:pt x="50" y="0"/>
                    <a:pt x="50" y="0"/>
                  </a:cubicBezTo>
                  <a:cubicBezTo>
                    <a:pt x="50" y="1"/>
                    <a:pt x="50" y="1"/>
                    <a:pt x="50" y="1"/>
                  </a:cubicBezTo>
                  <a:cubicBezTo>
                    <a:pt x="50" y="1"/>
                    <a:pt x="50" y="1"/>
                    <a:pt x="50" y="1"/>
                  </a:cubicBezTo>
                  <a:cubicBezTo>
                    <a:pt x="50" y="0"/>
                    <a:pt x="50" y="0"/>
                    <a:pt x="50" y="0"/>
                  </a:cubicBezTo>
                  <a:cubicBezTo>
                    <a:pt x="59" y="7"/>
                    <a:pt x="70" y="10"/>
                    <a:pt x="80" y="16"/>
                  </a:cubicBezTo>
                  <a:cubicBezTo>
                    <a:pt x="80" y="16"/>
                    <a:pt x="80" y="16"/>
                    <a:pt x="80" y="16"/>
                  </a:cubicBezTo>
                  <a:cubicBezTo>
                    <a:pt x="83" y="19"/>
                    <a:pt x="83" y="19"/>
                    <a:pt x="83" y="19"/>
                  </a:cubicBezTo>
                  <a:cubicBezTo>
                    <a:pt x="79" y="20"/>
                    <a:pt x="79" y="20"/>
                    <a:pt x="79" y="20"/>
                  </a:cubicBezTo>
                  <a:cubicBezTo>
                    <a:pt x="75" y="20"/>
                    <a:pt x="72" y="29"/>
                    <a:pt x="70" y="34"/>
                  </a:cubicBezTo>
                  <a:cubicBezTo>
                    <a:pt x="70" y="34"/>
                    <a:pt x="70" y="34"/>
                    <a:pt x="70" y="34"/>
                  </a:cubicBezTo>
                  <a:cubicBezTo>
                    <a:pt x="65" y="45"/>
                    <a:pt x="59" y="54"/>
                    <a:pt x="55" y="65"/>
                  </a:cubicBezTo>
                  <a:cubicBezTo>
                    <a:pt x="55" y="65"/>
                    <a:pt x="55" y="65"/>
                    <a:pt x="55" y="65"/>
                  </a:cubicBezTo>
                  <a:cubicBezTo>
                    <a:pt x="51" y="74"/>
                    <a:pt x="47" y="84"/>
                    <a:pt x="44" y="94"/>
                  </a:cubicBezTo>
                  <a:cubicBezTo>
                    <a:pt x="44" y="94"/>
                    <a:pt x="44" y="94"/>
                    <a:pt x="44" y="94"/>
                  </a:cubicBezTo>
                  <a:cubicBezTo>
                    <a:pt x="53" y="85"/>
                    <a:pt x="63" y="78"/>
                    <a:pt x="71" y="69"/>
                  </a:cubicBezTo>
                  <a:cubicBezTo>
                    <a:pt x="71" y="69"/>
                    <a:pt x="71" y="69"/>
                    <a:pt x="71" y="69"/>
                  </a:cubicBezTo>
                  <a:cubicBezTo>
                    <a:pt x="72" y="67"/>
                    <a:pt x="72" y="67"/>
                    <a:pt x="72" y="67"/>
                  </a:cubicBezTo>
                  <a:cubicBezTo>
                    <a:pt x="73" y="68"/>
                    <a:pt x="73" y="68"/>
                    <a:pt x="73" y="68"/>
                  </a:cubicBezTo>
                  <a:cubicBezTo>
                    <a:pt x="77" y="71"/>
                    <a:pt x="80" y="75"/>
                    <a:pt x="82" y="79"/>
                  </a:cubicBezTo>
                  <a:cubicBezTo>
                    <a:pt x="82" y="79"/>
                    <a:pt x="82" y="79"/>
                    <a:pt x="82" y="79"/>
                  </a:cubicBezTo>
                  <a:cubicBezTo>
                    <a:pt x="84" y="80"/>
                    <a:pt x="84" y="80"/>
                    <a:pt x="84" y="80"/>
                  </a:cubicBezTo>
                  <a:cubicBezTo>
                    <a:pt x="82" y="81"/>
                    <a:pt x="82" y="81"/>
                    <a:pt x="82" y="81"/>
                  </a:cubicBezTo>
                  <a:cubicBezTo>
                    <a:pt x="78" y="82"/>
                    <a:pt x="74" y="89"/>
                    <a:pt x="70" y="97"/>
                  </a:cubicBezTo>
                  <a:cubicBezTo>
                    <a:pt x="70" y="97"/>
                    <a:pt x="70" y="97"/>
                    <a:pt x="70" y="97"/>
                  </a:cubicBezTo>
                  <a:cubicBezTo>
                    <a:pt x="67" y="104"/>
                    <a:pt x="65" y="112"/>
                    <a:pt x="64" y="117"/>
                  </a:cubicBezTo>
                  <a:cubicBezTo>
                    <a:pt x="64" y="117"/>
                    <a:pt x="64" y="117"/>
                    <a:pt x="64" y="117"/>
                  </a:cubicBezTo>
                  <a:cubicBezTo>
                    <a:pt x="78" y="112"/>
                    <a:pt x="92" y="96"/>
                    <a:pt x="103" y="87"/>
                  </a:cubicBezTo>
                  <a:cubicBezTo>
                    <a:pt x="103" y="87"/>
                    <a:pt x="103" y="87"/>
                    <a:pt x="103" y="87"/>
                  </a:cubicBezTo>
                  <a:cubicBezTo>
                    <a:pt x="111" y="81"/>
                    <a:pt x="117" y="74"/>
                    <a:pt x="124" y="68"/>
                  </a:cubicBezTo>
                  <a:cubicBezTo>
                    <a:pt x="124" y="68"/>
                    <a:pt x="124" y="68"/>
                    <a:pt x="124" y="68"/>
                  </a:cubicBezTo>
                  <a:cubicBezTo>
                    <a:pt x="129" y="64"/>
                    <a:pt x="134" y="62"/>
                    <a:pt x="137" y="57"/>
                  </a:cubicBezTo>
                  <a:cubicBezTo>
                    <a:pt x="137" y="57"/>
                    <a:pt x="137" y="57"/>
                    <a:pt x="137" y="57"/>
                  </a:cubicBezTo>
                  <a:cubicBezTo>
                    <a:pt x="138" y="55"/>
                    <a:pt x="138" y="55"/>
                    <a:pt x="138" y="55"/>
                  </a:cubicBezTo>
                  <a:cubicBezTo>
                    <a:pt x="140" y="57"/>
                    <a:pt x="140" y="57"/>
                    <a:pt x="140" y="57"/>
                  </a:cubicBezTo>
                  <a:cubicBezTo>
                    <a:pt x="146" y="63"/>
                    <a:pt x="152" y="68"/>
                    <a:pt x="158" y="74"/>
                  </a:cubicBezTo>
                  <a:cubicBezTo>
                    <a:pt x="158" y="74"/>
                    <a:pt x="158" y="74"/>
                    <a:pt x="158" y="74"/>
                  </a:cubicBezTo>
                  <a:cubicBezTo>
                    <a:pt x="160" y="75"/>
                    <a:pt x="160" y="75"/>
                    <a:pt x="160" y="75"/>
                  </a:cubicBezTo>
                  <a:cubicBezTo>
                    <a:pt x="158" y="77"/>
                    <a:pt x="158" y="77"/>
                    <a:pt x="158" y="77"/>
                  </a:cubicBezTo>
                  <a:cubicBezTo>
                    <a:pt x="130" y="99"/>
                    <a:pt x="105" y="126"/>
                    <a:pt x="76" y="148"/>
                  </a:cubicBezTo>
                  <a:cubicBezTo>
                    <a:pt x="76" y="148"/>
                    <a:pt x="76" y="148"/>
                    <a:pt x="76" y="148"/>
                  </a:cubicBezTo>
                  <a:cubicBezTo>
                    <a:pt x="69" y="154"/>
                    <a:pt x="59" y="163"/>
                    <a:pt x="50" y="167"/>
                  </a:cubicBezTo>
                  <a:cubicBezTo>
                    <a:pt x="50" y="167"/>
                    <a:pt x="50" y="167"/>
                    <a:pt x="50" y="167"/>
                  </a:cubicBezTo>
                  <a:cubicBezTo>
                    <a:pt x="48" y="168"/>
                    <a:pt x="47" y="168"/>
                    <a:pt x="45" y="168"/>
                  </a:cubicBezTo>
                  <a:cubicBezTo>
                    <a:pt x="45" y="168"/>
                    <a:pt x="45" y="168"/>
                    <a:pt x="45" y="168"/>
                  </a:cubicBezTo>
                  <a:cubicBezTo>
                    <a:pt x="39" y="168"/>
                    <a:pt x="35" y="165"/>
                    <a:pt x="30" y="163"/>
                  </a:cubicBezTo>
                  <a:close/>
                  <a:moveTo>
                    <a:pt x="45" y="165"/>
                  </a:moveTo>
                  <a:cubicBezTo>
                    <a:pt x="46" y="165"/>
                    <a:pt x="47" y="164"/>
                    <a:pt x="49" y="164"/>
                  </a:cubicBezTo>
                  <a:cubicBezTo>
                    <a:pt x="49" y="164"/>
                    <a:pt x="49" y="164"/>
                    <a:pt x="49" y="164"/>
                  </a:cubicBezTo>
                  <a:cubicBezTo>
                    <a:pt x="57" y="161"/>
                    <a:pt x="66" y="151"/>
                    <a:pt x="74" y="145"/>
                  </a:cubicBezTo>
                  <a:cubicBezTo>
                    <a:pt x="74" y="145"/>
                    <a:pt x="74" y="145"/>
                    <a:pt x="74" y="145"/>
                  </a:cubicBezTo>
                  <a:cubicBezTo>
                    <a:pt x="102" y="124"/>
                    <a:pt x="127" y="98"/>
                    <a:pt x="154" y="75"/>
                  </a:cubicBezTo>
                  <a:cubicBezTo>
                    <a:pt x="154" y="75"/>
                    <a:pt x="154" y="75"/>
                    <a:pt x="154" y="75"/>
                  </a:cubicBezTo>
                  <a:cubicBezTo>
                    <a:pt x="149" y="70"/>
                    <a:pt x="144" y="66"/>
                    <a:pt x="139" y="61"/>
                  </a:cubicBezTo>
                  <a:cubicBezTo>
                    <a:pt x="139" y="61"/>
                    <a:pt x="139" y="61"/>
                    <a:pt x="139" y="61"/>
                  </a:cubicBezTo>
                  <a:cubicBezTo>
                    <a:pt x="135" y="65"/>
                    <a:pt x="130" y="68"/>
                    <a:pt x="127" y="71"/>
                  </a:cubicBezTo>
                  <a:cubicBezTo>
                    <a:pt x="127" y="71"/>
                    <a:pt x="127" y="71"/>
                    <a:pt x="127" y="71"/>
                  </a:cubicBezTo>
                  <a:cubicBezTo>
                    <a:pt x="120" y="77"/>
                    <a:pt x="113" y="83"/>
                    <a:pt x="106" y="89"/>
                  </a:cubicBezTo>
                  <a:cubicBezTo>
                    <a:pt x="106" y="89"/>
                    <a:pt x="106" y="89"/>
                    <a:pt x="106" y="89"/>
                  </a:cubicBezTo>
                  <a:cubicBezTo>
                    <a:pt x="94" y="99"/>
                    <a:pt x="79" y="116"/>
                    <a:pt x="63" y="121"/>
                  </a:cubicBezTo>
                  <a:cubicBezTo>
                    <a:pt x="63" y="121"/>
                    <a:pt x="63" y="121"/>
                    <a:pt x="63" y="121"/>
                  </a:cubicBezTo>
                  <a:cubicBezTo>
                    <a:pt x="61" y="121"/>
                    <a:pt x="61" y="121"/>
                    <a:pt x="61" y="121"/>
                  </a:cubicBezTo>
                  <a:cubicBezTo>
                    <a:pt x="61" y="119"/>
                    <a:pt x="61" y="119"/>
                    <a:pt x="61" y="119"/>
                  </a:cubicBezTo>
                  <a:cubicBezTo>
                    <a:pt x="61" y="119"/>
                    <a:pt x="61" y="118"/>
                    <a:pt x="61" y="118"/>
                  </a:cubicBezTo>
                  <a:cubicBezTo>
                    <a:pt x="61" y="118"/>
                    <a:pt x="61" y="118"/>
                    <a:pt x="61" y="118"/>
                  </a:cubicBezTo>
                  <a:cubicBezTo>
                    <a:pt x="61" y="113"/>
                    <a:pt x="63" y="104"/>
                    <a:pt x="67" y="96"/>
                  </a:cubicBezTo>
                  <a:cubicBezTo>
                    <a:pt x="67" y="96"/>
                    <a:pt x="67" y="96"/>
                    <a:pt x="67" y="96"/>
                  </a:cubicBezTo>
                  <a:cubicBezTo>
                    <a:pt x="70" y="89"/>
                    <a:pt x="74" y="82"/>
                    <a:pt x="78" y="79"/>
                  </a:cubicBezTo>
                  <a:cubicBezTo>
                    <a:pt x="78" y="79"/>
                    <a:pt x="78" y="79"/>
                    <a:pt x="78" y="79"/>
                  </a:cubicBezTo>
                  <a:cubicBezTo>
                    <a:pt x="76" y="77"/>
                    <a:pt x="74" y="74"/>
                    <a:pt x="72" y="72"/>
                  </a:cubicBezTo>
                  <a:cubicBezTo>
                    <a:pt x="72" y="72"/>
                    <a:pt x="72" y="72"/>
                    <a:pt x="72" y="72"/>
                  </a:cubicBezTo>
                  <a:cubicBezTo>
                    <a:pt x="62" y="84"/>
                    <a:pt x="50" y="91"/>
                    <a:pt x="41" y="103"/>
                  </a:cubicBezTo>
                  <a:cubicBezTo>
                    <a:pt x="41" y="103"/>
                    <a:pt x="41" y="103"/>
                    <a:pt x="41" y="103"/>
                  </a:cubicBezTo>
                  <a:cubicBezTo>
                    <a:pt x="38" y="101"/>
                    <a:pt x="38" y="101"/>
                    <a:pt x="38" y="101"/>
                  </a:cubicBezTo>
                  <a:cubicBezTo>
                    <a:pt x="42" y="89"/>
                    <a:pt x="46" y="76"/>
                    <a:pt x="51" y="63"/>
                  </a:cubicBezTo>
                  <a:cubicBezTo>
                    <a:pt x="51" y="63"/>
                    <a:pt x="51" y="63"/>
                    <a:pt x="51" y="63"/>
                  </a:cubicBezTo>
                  <a:cubicBezTo>
                    <a:pt x="56" y="53"/>
                    <a:pt x="62" y="43"/>
                    <a:pt x="66" y="33"/>
                  </a:cubicBezTo>
                  <a:cubicBezTo>
                    <a:pt x="66" y="33"/>
                    <a:pt x="66" y="33"/>
                    <a:pt x="66" y="33"/>
                  </a:cubicBezTo>
                  <a:cubicBezTo>
                    <a:pt x="68" y="29"/>
                    <a:pt x="70" y="21"/>
                    <a:pt x="75" y="18"/>
                  </a:cubicBezTo>
                  <a:cubicBezTo>
                    <a:pt x="75" y="18"/>
                    <a:pt x="75" y="18"/>
                    <a:pt x="75" y="18"/>
                  </a:cubicBezTo>
                  <a:cubicBezTo>
                    <a:pt x="67" y="13"/>
                    <a:pt x="57" y="10"/>
                    <a:pt x="49" y="3"/>
                  </a:cubicBezTo>
                  <a:cubicBezTo>
                    <a:pt x="49" y="3"/>
                    <a:pt x="49" y="3"/>
                    <a:pt x="49" y="3"/>
                  </a:cubicBezTo>
                  <a:cubicBezTo>
                    <a:pt x="47" y="12"/>
                    <a:pt x="41" y="20"/>
                    <a:pt x="37" y="27"/>
                  </a:cubicBezTo>
                  <a:cubicBezTo>
                    <a:pt x="37" y="27"/>
                    <a:pt x="37" y="27"/>
                    <a:pt x="37" y="27"/>
                  </a:cubicBezTo>
                  <a:cubicBezTo>
                    <a:pt x="25" y="51"/>
                    <a:pt x="18" y="77"/>
                    <a:pt x="13" y="103"/>
                  </a:cubicBezTo>
                  <a:cubicBezTo>
                    <a:pt x="13" y="103"/>
                    <a:pt x="13" y="103"/>
                    <a:pt x="13" y="103"/>
                  </a:cubicBezTo>
                  <a:cubicBezTo>
                    <a:pt x="11" y="109"/>
                    <a:pt x="10" y="115"/>
                    <a:pt x="8" y="120"/>
                  </a:cubicBezTo>
                  <a:cubicBezTo>
                    <a:pt x="8" y="120"/>
                    <a:pt x="8" y="120"/>
                    <a:pt x="8" y="120"/>
                  </a:cubicBezTo>
                  <a:cubicBezTo>
                    <a:pt x="6" y="124"/>
                    <a:pt x="3" y="129"/>
                    <a:pt x="3" y="133"/>
                  </a:cubicBezTo>
                  <a:cubicBezTo>
                    <a:pt x="3" y="133"/>
                    <a:pt x="3" y="133"/>
                    <a:pt x="3" y="133"/>
                  </a:cubicBezTo>
                  <a:cubicBezTo>
                    <a:pt x="3" y="133"/>
                    <a:pt x="3" y="133"/>
                    <a:pt x="3" y="133"/>
                  </a:cubicBezTo>
                  <a:cubicBezTo>
                    <a:pt x="3" y="133"/>
                    <a:pt x="3" y="133"/>
                    <a:pt x="3" y="133"/>
                  </a:cubicBezTo>
                  <a:cubicBezTo>
                    <a:pt x="3" y="138"/>
                    <a:pt x="12" y="142"/>
                    <a:pt x="17" y="146"/>
                  </a:cubicBezTo>
                  <a:cubicBezTo>
                    <a:pt x="17" y="146"/>
                    <a:pt x="17" y="146"/>
                    <a:pt x="17" y="146"/>
                  </a:cubicBezTo>
                  <a:cubicBezTo>
                    <a:pt x="21" y="141"/>
                    <a:pt x="24" y="135"/>
                    <a:pt x="28" y="130"/>
                  </a:cubicBezTo>
                  <a:cubicBezTo>
                    <a:pt x="28" y="130"/>
                    <a:pt x="28" y="130"/>
                    <a:pt x="28" y="130"/>
                  </a:cubicBezTo>
                  <a:cubicBezTo>
                    <a:pt x="32" y="125"/>
                    <a:pt x="36" y="114"/>
                    <a:pt x="44" y="112"/>
                  </a:cubicBezTo>
                  <a:cubicBezTo>
                    <a:pt x="44" y="112"/>
                    <a:pt x="44" y="112"/>
                    <a:pt x="44" y="112"/>
                  </a:cubicBezTo>
                  <a:cubicBezTo>
                    <a:pt x="46" y="111"/>
                    <a:pt x="46" y="111"/>
                    <a:pt x="46" y="111"/>
                  </a:cubicBezTo>
                  <a:cubicBezTo>
                    <a:pt x="46" y="114"/>
                    <a:pt x="46" y="114"/>
                    <a:pt x="46" y="114"/>
                  </a:cubicBezTo>
                  <a:cubicBezTo>
                    <a:pt x="45" y="121"/>
                    <a:pt x="42" y="127"/>
                    <a:pt x="40" y="133"/>
                  </a:cubicBezTo>
                  <a:cubicBezTo>
                    <a:pt x="40" y="133"/>
                    <a:pt x="40" y="133"/>
                    <a:pt x="40" y="133"/>
                  </a:cubicBezTo>
                  <a:cubicBezTo>
                    <a:pt x="38" y="142"/>
                    <a:pt x="35" y="151"/>
                    <a:pt x="33" y="160"/>
                  </a:cubicBezTo>
                  <a:cubicBezTo>
                    <a:pt x="33" y="160"/>
                    <a:pt x="33" y="160"/>
                    <a:pt x="33" y="160"/>
                  </a:cubicBezTo>
                  <a:cubicBezTo>
                    <a:pt x="37" y="162"/>
                    <a:pt x="41" y="165"/>
                    <a:pt x="45"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08">
              <a:extLst>
                <a:ext uri="{FF2B5EF4-FFF2-40B4-BE49-F238E27FC236}">
                  <a16:creationId xmlns:a16="http://schemas.microsoft.com/office/drawing/2014/main" id="{885126E4-1B69-471A-AC06-0167E9FEB25A}"/>
                </a:ext>
              </a:extLst>
            </p:cNvPr>
            <p:cNvSpPr>
              <a:spLocks noEditPoints="1"/>
            </p:cNvSpPr>
            <p:nvPr/>
          </p:nvSpPr>
          <p:spPr bwMode="auto">
            <a:xfrm>
              <a:off x="5674133" y="737526"/>
              <a:ext cx="300038" cy="330200"/>
            </a:xfrm>
            <a:custGeom>
              <a:avLst/>
              <a:gdLst>
                <a:gd name="T0" fmla="*/ 34 w 64"/>
                <a:gd name="T1" fmla="*/ 70 h 70"/>
                <a:gd name="T2" fmla="*/ 34 w 64"/>
                <a:gd name="T3" fmla="*/ 70 h 70"/>
                <a:gd name="T4" fmla="*/ 3 w 64"/>
                <a:gd name="T5" fmla="*/ 51 h 70"/>
                <a:gd name="T6" fmla="*/ 3 w 64"/>
                <a:gd name="T7" fmla="*/ 51 h 70"/>
                <a:gd name="T8" fmla="*/ 0 w 64"/>
                <a:gd name="T9" fmla="*/ 37 h 70"/>
                <a:gd name="T10" fmla="*/ 0 w 64"/>
                <a:gd name="T11" fmla="*/ 37 h 70"/>
                <a:gd name="T12" fmla="*/ 36 w 64"/>
                <a:gd name="T13" fmla="*/ 0 h 70"/>
                <a:gd name="T14" fmla="*/ 36 w 64"/>
                <a:gd name="T15" fmla="*/ 0 h 70"/>
                <a:gd name="T16" fmla="*/ 55 w 64"/>
                <a:gd name="T17" fmla="*/ 8 h 70"/>
                <a:gd name="T18" fmla="*/ 55 w 64"/>
                <a:gd name="T19" fmla="*/ 8 h 70"/>
                <a:gd name="T20" fmla="*/ 56 w 64"/>
                <a:gd name="T21" fmla="*/ 7 h 70"/>
                <a:gd name="T22" fmla="*/ 64 w 64"/>
                <a:gd name="T23" fmla="*/ 28 h 70"/>
                <a:gd name="T24" fmla="*/ 64 w 64"/>
                <a:gd name="T25" fmla="*/ 28 h 70"/>
                <a:gd name="T26" fmla="*/ 62 w 64"/>
                <a:gd name="T27" fmla="*/ 40 h 70"/>
                <a:gd name="T28" fmla="*/ 62 w 64"/>
                <a:gd name="T29" fmla="*/ 40 h 70"/>
                <a:gd name="T30" fmla="*/ 34 w 64"/>
                <a:gd name="T31" fmla="*/ 70 h 70"/>
                <a:gd name="T32" fmla="*/ 34 w 64"/>
                <a:gd name="T33" fmla="*/ 70 h 70"/>
                <a:gd name="T34" fmla="*/ 34 w 64"/>
                <a:gd name="T35" fmla="*/ 70 h 70"/>
                <a:gd name="T36" fmla="*/ 34 w 64"/>
                <a:gd name="T37" fmla="*/ 67 h 70"/>
                <a:gd name="T38" fmla="*/ 59 w 64"/>
                <a:gd name="T39" fmla="*/ 39 h 70"/>
                <a:gd name="T40" fmla="*/ 59 w 64"/>
                <a:gd name="T41" fmla="*/ 39 h 70"/>
                <a:gd name="T42" fmla="*/ 60 w 64"/>
                <a:gd name="T43" fmla="*/ 28 h 70"/>
                <a:gd name="T44" fmla="*/ 60 w 64"/>
                <a:gd name="T45" fmla="*/ 28 h 70"/>
                <a:gd name="T46" fmla="*/ 54 w 64"/>
                <a:gd name="T47" fmla="*/ 10 h 70"/>
                <a:gd name="T48" fmla="*/ 54 w 64"/>
                <a:gd name="T49" fmla="*/ 10 h 70"/>
                <a:gd name="T50" fmla="*/ 53 w 64"/>
                <a:gd name="T51" fmla="*/ 11 h 70"/>
                <a:gd name="T52" fmla="*/ 36 w 64"/>
                <a:gd name="T53" fmla="*/ 4 h 70"/>
                <a:gd name="T54" fmla="*/ 36 w 64"/>
                <a:gd name="T55" fmla="*/ 4 h 70"/>
                <a:gd name="T56" fmla="*/ 13 w 64"/>
                <a:gd name="T57" fmla="*/ 14 h 70"/>
                <a:gd name="T58" fmla="*/ 13 w 64"/>
                <a:gd name="T59" fmla="*/ 14 h 70"/>
                <a:gd name="T60" fmla="*/ 4 w 64"/>
                <a:gd name="T61" fmla="*/ 37 h 70"/>
                <a:gd name="T62" fmla="*/ 4 w 64"/>
                <a:gd name="T63" fmla="*/ 37 h 70"/>
                <a:gd name="T64" fmla="*/ 6 w 64"/>
                <a:gd name="T65" fmla="*/ 49 h 70"/>
                <a:gd name="T66" fmla="*/ 6 w 64"/>
                <a:gd name="T67" fmla="*/ 49 h 70"/>
                <a:gd name="T68" fmla="*/ 34 w 64"/>
                <a:gd name="T69" fmla="*/ 67 h 70"/>
                <a:gd name="T70" fmla="*/ 34 w 64"/>
                <a:gd name="T71" fmla="*/ 67 h 70"/>
                <a:gd name="T72" fmla="*/ 34 w 64"/>
                <a:gd name="T73" fmla="*/ 67 h 70"/>
                <a:gd name="T74" fmla="*/ 34 w 64"/>
                <a:gd name="T75" fmla="*/ 67 h 70"/>
                <a:gd name="T76" fmla="*/ 34 w 64"/>
                <a:gd name="T77"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0">
                  <a:moveTo>
                    <a:pt x="34" y="70"/>
                  </a:moveTo>
                  <a:cubicBezTo>
                    <a:pt x="34" y="70"/>
                    <a:pt x="34" y="70"/>
                    <a:pt x="34" y="70"/>
                  </a:cubicBezTo>
                  <a:cubicBezTo>
                    <a:pt x="21" y="70"/>
                    <a:pt x="8" y="62"/>
                    <a:pt x="3" y="51"/>
                  </a:cubicBezTo>
                  <a:cubicBezTo>
                    <a:pt x="3" y="51"/>
                    <a:pt x="3" y="51"/>
                    <a:pt x="3" y="51"/>
                  </a:cubicBezTo>
                  <a:cubicBezTo>
                    <a:pt x="1" y="46"/>
                    <a:pt x="0" y="42"/>
                    <a:pt x="0" y="37"/>
                  </a:cubicBezTo>
                  <a:cubicBezTo>
                    <a:pt x="0" y="37"/>
                    <a:pt x="0" y="37"/>
                    <a:pt x="0" y="37"/>
                  </a:cubicBezTo>
                  <a:cubicBezTo>
                    <a:pt x="0" y="18"/>
                    <a:pt x="17" y="0"/>
                    <a:pt x="36" y="0"/>
                  </a:cubicBezTo>
                  <a:cubicBezTo>
                    <a:pt x="36" y="0"/>
                    <a:pt x="36" y="0"/>
                    <a:pt x="36" y="0"/>
                  </a:cubicBezTo>
                  <a:cubicBezTo>
                    <a:pt x="42" y="0"/>
                    <a:pt x="49" y="3"/>
                    <a:pt x="55" y="8"/>
                  </a:cubicBezTo>
                  <a:cubicBezTo>
                    <a:pt x="55" y="8"/>
                    <a:pt x="55" y="8"/>
                    <a:pt x="55" y="8"/>
                  </a:cubicBezTo>
                  <a:cubicBezTo>
                    <a:pt x="56" y="7"/>
                    <a:pt x="56" y="7"/>
                    <a:pt x="56" y="7"/>
                  </a:cubicBezTo>
                  <a:cubicBezTo>
                    <a:pt x="62" y="14"/>
                    <a:pt x="64" y="20"/>
                    <a:pt x="64" y="28"/>
                  </a:cubicBezTo>
                  <a:cubicBezTo>
                    <a:pt x="64" y="28"/>
                    <a:pt x="64" y="28"/>
                    <a:pt x="64" y="28"/>
                  </a:cubicBezTo>
                  <a:cubicBezTo>
                    <a:pt x="64" y="32"/>
                    <a:pt x="63" y="36"/>
                    <a:pt x="62" y="40"/>
                  </a:cubicBezTo>
                  <a:cubicBezTo>
                    <a:pt x="62" y="40"/>
                    <a:pt x="62" y="40"/>
                    <a:pt x="62" y="40"/>
                  </a:cubicBezTo>
                  <a:cubicBezTo>
                    <a:pt x="59" y="54"/>
                    <a:pt x="51" y="70"/>
                    <a:pt x="34" y="70"/>
                  </a:cubicBezTo>
                  <a:cubicBezTo>
                    <a:pt x="34" y="70"/>
                    <a:pt x="34" y="70"/>
                    <a:pt x="34" y="70"/>
                  </a:cubicBezTo>
                  <a:cubicBezTo>
                    <a:pt x="34" y="70"/>
                    <a:pt x="34" y="70"/>
                    <a:pt x="34" y="70"/>
                  </a:cubicBezTo>
                  <a:close/>
                  <a:moveTo>
                    <a:pt x="34" y="67"/>
                  </a:moveTo>
                  <a:cubicBezTo>
                    <a:pt x="48" y="67"/>
                    <a:pt x="55" y="52"/>
                    <a:pt x="59" y="39"/>
                  </a:cubicBezTo>
                  <a:cubicBezTo>
                    <a:pt x="59" y="39"/>
                    <a:pt x="59" y="39"/>
                    <a:pt x="59" y="39"/>
                  </a:cubicBezTo>
                  <a:cubicBezTo>
                    <a:pt x="60" y="35"/>
                    <a:pt x="60" y="31"/>
                    <a:pt x="60" y="28"/>
                  </a:cubicBezTo>
                  <a:cubicBezTo>
                    <a:pt x="60" y="28"/>
                    <a:pt x="60" y="28"/>
                    <a:pt x="60" y="28"/>
                  </a:cubicBezTo>
                  <a:cubicBezTo>
                    <a:pt x="60" y="22"/>
                    <a:pt x="59" y="16"/>
                    <a:pt x="54" y="10"/>
                  </a:cubicBezTo>
                  <a:cubicBezTo>
                    <a:pt x="54" y="10"/>
                    <a:pt x="54" y="10"/>
                    <a:pt x="54" y="10"/>
                  </a:cubicBezTo>
                  <a:cubicBezTo>
                    <a:pt x="53" y="11"/>
                    <a:pt x="53" y="11"/>
                    <a:pt x="53" y="11"/>
                  </a:cubicBezTo>
                  <a:cubicBezTo>
                    <a:pt x="48" y="6"/>
                    <a:pt x="42" y="4"/>
                    <a:pt x="36" y="4"/>
                  </a:cubicBezTo>
                  <a:cubicBezTo>
                    <a:pt x="36" y="4"/>
                    <a:pt x="36" y="4"/>
                    <a:pt x="36" y="4"/>
                  </a:cubicBezTo>
                  <a:cubicBezTo>
                    <a:pt x="28" y="4"/>
                    <a:pt x="19" y="8"/>
                    <a:pt x="13" y="14"/>
                  </a:cubicBezTo>
                  <a:cubicBezTo>
                    <a:pt x="13" y="14"/>
                    <a:pt x="13" y="14"/>
                    <a:pt x="13" y="14"/>
                  </a:cubicBezTo>
                  <a:cubicBezTo>
                    <a:pt x="7" y="20"/>
                    <a:pt x="4" y="28"/>
                    <a:pt x="4" y="37"/>
                  </a:cubicBezTo>
                  <a:cubicBezTo>
                    <a:pt x="4" y="37"/>
                    <a:pt x="4" y="37"/>
                    <a:pt x="4" y="37"/>
                  </a:cubicBezTo>
                  <a:cubicBezTo>
                    <a:pt x="4" y="41"/>
                    <a:pt x="4" y="45"/>
                    <a:pt x="6" y="49"/>
                  </a:cubicBezTo>
                  <a:cubicBezTo>
                    <a:pt x="6" y="49"/>
                    <a:pt x="6" y="49"/>
                    <a:pt x="6" y="49"/>
                  </a:cubicBezTo>
                  <a:cubicBezTo>
                    <a:pt x="11" y="59"/>
                    <a:pt x="23" y="67"/>
                    <a:pt x="34" y="67"/>
                  </a:cubicBezTo>
                  <a:cubicBezTo>
                    <a:pt x="34" y="67"/>
                    <a:pt x="34" y="67"/>
                    <a:pt x="34" y="67"/>
                  </a:cubicBezTo>
                  <a:cubicBezTo>
                    <a:pt x="34" y="67"/>
                    <a:pt x="34" y="67"/>
                    <a:pt x="34" y="67"/>
                  </a:cubicBezTo>
                  <a:cubicBezTo>
                    <a:pt x="34" y="67"/>
                    <a:pt x="34" y="67"/>
                    <a:pt x="34" y="67"/>
                  </a:cubicBezTo>
                  <a:cubicBezTo>
                    <a:pt x="34" y="67"/>
                    <a:pt x="34" y="67"/>
                    <a:pt x="34"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09">
              <a:extLst>
                <a:ext uri="{FF2B5EF4-FFF2-40B4-BE49-F238E27FC236}">
                  <a16:creationId xmlns:a16="http://schemas.microsoft.com/office/drawing/2014/main" id="{A7797C76-40D0-4667-B0C8-E8758BB33A05}"/>
                </a:ext>
              </a:extLst>
            </p:cNvPr>
            <p:cNvSpPr>
              <a:spLocks noEditPoints="1"/>
            </p:cNvSpPr>
            <p:nvPr/>
          </p:nvSpPr>
          <p:spPr bwMode="auto">
            <a:xfrm>
              <a:off x="5743983" y="818489"/>
              <a:ext cx="165100" cy="165100"/>
            </a:xfrm>
            <a:custGeom>
              <a:avLst/>
              <a:gdLst>
                <a:gd name="T0" fmla="*/ 8 w 35"/>
                <a:gd name="T1" fmla="*/ 33 h 35"/>
                <a:gd name="T2" fmla="*/ 0 w 35"/>
                <a:gd name="T3" fmla="*/ 20 h 35"/>
                <a:gd name="T4" fmla="*/ 0 w 35"/>
                <a:gd name="T5" fmla="*/ 20 h 35"/>
                <a:gd name="T6" fmla="*/ 19 w 35"/>
                <a:gd name="T7" fmla="*/ 0 h 35"/>
                <a:gd name="T8" fmla="*/ 19 w 35"/>
                <a:gd name="T9" fmla="*/ 0 h 35"/>
                <a:gd name="T10" fmla="*/ 32 w 35"/>
                <a:gd name="T11" fmla="*/ 7 h 35"/>
                <a:gd name="T12" fmla="*/ 32 w 35"/>
                <a:gd name="T13" fmla="*/ 7 h 35"/>
                <a:gd name="T14" fmla="*/ 32 w 35"/>
                <a:gd name="T15" fmla="*/ 7 h 35"/>
                <a:gd name="T16" fmla="*/ 32 w 35"/>
                <a:gd name="T17" fmla="*/ 7 h 35"/>
                <a:gd name="T18" fmla="*/ 35 w 35"/>
                <a:gd name="T19" fmla="*/ 16 h 35"/>
                <a:gd name="T20" fmla="*/ 35 w 35"/>
                <a:gd name="T21" fmla="*/ 16 h 35"/>
                <a:gd name="T22" fmla="*/ 16 w 35"/>
                <a:gd name="T23" fmla="*/ 35 h 35"/>
                <a:gd name="T24" fmla="*/ 16 w 35"/>
                <a:gd name="T25" fmla="*/ 35 h 35"/>
                <a:gd name="T26" fmla="*/ 8 w 35"/>
                <a:gd name="T27" fmla="*/ 33 h 35"/>
                <a:gd name="T28" fmla="*/ 8 w 35"/>
                <a:gd name="T29" fmla="*/ 9 h 35"/>
                <a:gd name="T30" fmla="*/ 4 w 35"/>
                <a:gd name="T31" fmla="*/ 20 h 35"/>
                <a:gd name="T32" fmla="*/ 4 w 35"/>
                <a:gd name="T33" fmla="*/ 20 h 35"/>
                <a:gd name="T34" fmla="*/ 9 w 35"/>
                <a:gd name="T35" fmla="*/ 30 h 35"/>
                <a:gd name="T36" fmla="*/ 9 w 35"/>
                <a:gd name="T37" fmla="*/ 30 h 35"/>
                <a:gd name="T38" fmla="*/ 16 w 35"/>
                <a:gd name="T39" fmla="*/ 31 h 35"/>
                <a:gd name="T40" fmla="*/ 16 w 35"/>
                <a:gd name="T41" fmla="*/ 31 h 35"/>
                <a:gd name="T42" fmla="*/ 27 w 35"/>
                <a:gd name="T43" fmla="*/ 27 h 35"/>
                <a:gd name="T44" fmla="*/ 27 w 35"/>
                <a:gd name="T45" fmla="*/ 27 h 35"/>
                <a:gd name="T46" fmla="*/ 32 w 35"/>
                <a:gd name="T47" fmla="*/ 16 h 35"/>
                <a:gd name="T48" fmla="*/ 32 w 35"/>
                <a:gd name="T49" fmla="*/ 16 h 35"/>
                <a:gd name="T50" fmla="*/ 27 w 35"/>
                <a:gd name="T51" fmla="*/ 7 h 35"/>
                <a:gd name="T52" fmla="*/ 27 w 35"/>
                <a:gd name="T53" fmla="*/ 7 h 35"/>
                <a:gd name="T54" fmla="*/ 28 w 35"/>
                <a:gd name="T55" fmla="*/ 7 h 35"/>
                <a:gd name="T56" fmla="*/ 19 w 35"/>
                <a:gd name="T57" fmla="*/ 4 h 35"/>
                <a:gd name="T58" fmla="*/ 19 w 35"/>
                <a:gd name="T59" fmla="*/ 4 h 35"/>
                <a:gd name="T60" fmla="*/ 19 w 35"/>
                <a:gd name="T61" fmla="*/ 4 h 35"/>
                <a:gd name="T62" fmla="*/ 19 w 35"/>
                <a:gd name="T63" fmla="*/ 4 h 35"/>
                <a:gd name="T64" fmla="*/ 8 w 35"/>
                <a:gd name="T65"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5">
                  <a:moveTo>
                    <a:pt x="8" y="33"/>
                  </a:moveTo>
                  <a:cubicBezTo>
                    <a:pt x="2" y="29"/>
                    <a:pt x="0" y="24"/>
                    <a:pt x="0" y="20"/>
                  </a:cubicBezTo>
                  <a:cubicBezTo>
                    <a:pt x="0" y="20"/>
                    <a:pt x="0" y="20"/>
                    <a:pt x="0" y="20"/>
                  </a:cubicBezTo>
                  <a:cubicBezTo>
                    <a:pt x="0" y="10"/>
                    <a:pt x="9" y="0"/>
                    <a:pt x="19" y="0"/>
                  </a:cubicBezTo>
                  <a:cubicBezTo>
                    <a:pt x="19" y="0"/>
                    <a:pt x="19" y="0"/>
                    <a:pt x="19" y="0"/>
                  </a:cubicBezTo>
                  <a:cubicBezTo>
                    <a:pt x="23" y="0"/>
                    <a:pt x="28" y="2"/>
                    <a:pt x="32" y="7"/>
                  </a:cubicBezTo>
                  <a:cubicBezTo>
                    <a:pt x="32" y="7"/>
                    <a:pt x="32" y="7"/>
                    <a:pt x="32" y="7"/>
                  </a:cubicBezTo>
                  <a:cubicBezTo>
                    <a:pt x="32" y="7"/>
                    <a:pt x="32" y="7"/>
                    <a:pt x="32" y="7"/>
                  </a:cubicBezTo>
                  <a:cubicBezTo>
                    <a:pt x="32" y="7"/>
                    <a:pt x="32" y="7"/>
                    <a:pt x="32" y="7"/>
                  </a:cubicBezTo>
                  <a:cubicBezTo>
                    <a:pt x="34" y="10"/>
                    <a:pt x="35" y="13"/>
                    <a:pt x="35" y="16"/>
                  </a:cubicBezTo>
                  <a:cubicBezTo>
                    <a:pt x="35" y="16"/>
                    <a:pt x="35" y="16"/>
                    <a:pt x="35" y="16"/>
                  </a:cubicBezTo>
                  <a:cubicBezTo>
                    <a:pt x="35" y="26"/>
                    <a:pt x="26" y="35"/>
                    <a:pt x="16" y="35"/>
                  </a:cubicBezTo>
                  <a:cubicBezTo>
                    <a:pt x="16" y="35"/>
                    <a:pt x="16" y="35"/>
                    <a:pt x="16" y="35"/>
                  </a:cubicBezTo>
                  <a:cubicBezTo>
                    <a:pt x="13" y="35"/>
                    <a:pt x="10" y="34"/>
                    <a:pt x="8" y="33"/>
                  </a:cubicBezTo>
                  <a:close/>
                  <a:moveTo>
                    <a:pt x="8" y="9"/>
                  </a:moveTo>
                  <a:cubicBezTo>
                    <a:pt x="5" y="12"/>
                    <a:pt x="4" y="16"/>
                    <a:pt x="4" y="20"/>
                  </a:cubicBezTo>
                  <a:cubicBezTo>
                    <a:pt x="4" y="20"/>
                    <a:pt x="4" y="20"/>
                    <a:pt x="4" y="20"/>
                  </a:cubicBezTo>
                  <a:cubicBezTo>
                    <a:pt x="4" y="23"/>
                    <a:pt x="5" y="27"/>
                    <a:pt x="9" y="30"/>
                  </a:cubicBezTo>
                  <a:cubicBezTo>
                    <a:pt x="9" y="30"/>
                    <a:pt x="9" y="30"/>
                    <a:pt x="9" y="30"/>
                  </a:cubicBezTo>
                  <a:cubicBezTo>
                    <a:pt x="12" y="31"/>
                    <a:pt x="14" y="31"/>
                    <a:pt x="16" y="31"/>
                  </a:cubicBezTo>
                  <a:cubicBezTo>
                    <a:pt x="16" y="31"/>
                    <a:pt x="16" y="31"/>
                    <a:pt x="16" y="31"/>
                  </a:cubicBezTo>
                  <a:cubicBezTo>
                    <a:pt x="20" y="31"/>
                    <a:pt x="24" y="30"/>
                    <a:pt x="27" y="27"/>
                  </a:cubicBezTo>
                  <a:cubicBezTo>
                    <a:pt x="27" y="27"/>
                    <a:pt x="27" y="27"/>
                    <a:pt x="27" y="27"/>
                  </a:cubicBezTo>
                  <a:cubicBezTo>
                    <a:pt x="30" y="24"/>
                    <a:pt x="32" y="20"/>
                    <a:pt x="32" y="16"/>
                  </a:cubicBezTo>
                  <a:cubicBezTo>
                    <a:pt x="32" y="16"/>
                    <a:pt x="32" y="16"/>
                    <a:pt x="32" y="16"/>
                  </a:cubicBezTo>
                  <a:cubicBezTo>
                    <a:pt x="32" y="13"/>
                    <a:pt x="30" y="10"/>
                    <a:pt x="27" y="7"/>
                  </a:cubicBezTo>
                  <a:cubicBezTo>
                    <a:pt x="27" y="7"/>
                    <a:pt x="27" y="7"/>
                    <a:pt x="27" y="7"/>
                  </a:cubicBezTo>
                  <a:cubicBezTo>
                    <a:pt x="28" y="7"/>
                    <a:pt x="28" y="7"/>
                    <a:pt x="28" y="7"/>
                  </a:cubicBezTo>
                  <a:cubicBezTo>
                    <a:pt x="25" y="5"/>
                    <a:pt x="22" y="4"/>
                    <a:pt x="19" y="4"/>
                  </a:cubicBezTo>
                  <a:cubicBezTo>
                    <a:pt x="19" y="4"/>
                    <a:pt x="19" y="4"/>
                    <a:pt x="19" y="4"/>
                  </a:cubicBezTo>
                  <a:cubicBezTo>
                    <a:pt x="19" y="4"/>
                    <a:pt x="19" y="4"/>
                    <a:pt x="19" y="4"/>
                  </a:cubicBezTo>
                  <a:cubicBezTo>
                    <a:pt x="19" y="4"/>
                    <a:pt x="19" y="4"/>
                    <a:pt x="19" y="4"/>
                  </a:cubicBezTo>
                  <a:cubicBezTo>
                    <a:pt x="15" y="4"/>
                    <a:pt x="11" y="6"/>
                    <a:pt x="8"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10">
              <a:extLst>
                <a:ext uri="{FF2B5EF4-FFF2-40B4-BE49-F238E27FC236}">
                  <a16:creationId xmlns:a16="http://schemas.microsoft.com/office/drawing/2014/main" id="{38C12576-6202-4DE1-B207-D59273F462D1}"/>
                </a:ext>
              </a:extLst>
            </p:cNvPr>
            <p:cNvSpPr>
              <a:spLocks noEditPoints="1"/>
            </p:cNvSpPr>
            <p:nvPr/>
          </p:nvSpPr>
          <p:spPr bwMode="auto">
            <a:xfrm>
              <a:off x="5959883" y="883576"/>
              <a:ext cx="404813" cy="438150"/>
            </a:xfrm>
            <a:custGeom>
              <a:avLst/>
              <a:gdLst>
                <a:gd name="T0" fmla="*/ 22 w 86"/>
                <a:gd name="T1" fmla="*/ 86 h 93"/>
                <a:gd name="T2" fmla="*/ 25 w 86"/>
                <a:gd name="T3" fmla="*/ 77 h 93"/>
                <a:gd name="T4" fmla="*/ 31 w 86"/>
                <a:gd name="T5" fmla="*/ 61 h 93"/>
                <a:gd name="T6" fmla="*/ 27 w 86"/>
                <a:gd name="T7" fmla="*/ 56 h 93"/>
                <a:gd name="T8" fmla="*/ 12 w 86"/>
                <a:gd name="T9" fmla="*/ 79 h 93"/>
                <a:gd name="T10" fmla="*/ 11 w 86"/>
                <a:gd name="T11" fmla="*/ 80 h 93"/>
                <a:gd name="T12" fmla="*/ 2 w 86"/>
                <a:gd name="T13" fmla="*/ 75 h 93"/>
                <a:gd name="T14" fmla="*/ 0 w 86"/>
                <a:gd name="T15" fmla="*/ 74 h 93"/>
                <a:gd name="T16" fmla="*/ 18 w 86"/>
                <a:gd name="T17" fmla="*/ 13 h 93"/>
                <a:gd name="T18" fmla="*/ 23 w 86"/>
                <a:gd name="T19" fmla="*/ 1 h 93"/>
                <a:gd name="T20" fmla="*/ 24 w 86"/>
                <a:gd name="T21" fmla="*/ 0 h 93"/>
                <a:gd name="T22" fmla="*/ 24 w 86"/>
                <a:gd name="T23" fmla="*/ 0 h 93"/>
                <a:gd name="T24" fmla="*/ 36 w 86"/>
                <a:gd name="T25" fmla="*/ 2 h 93"/>
                <a:gd name="T26" fmla="*/ 37 w 86"/>
                <a:gd name="T27" fmla="*/ 5 h 93"/>
                <a:gd name="T28" fmla="*/ 31 w 86"/>
                <a:gd name="T29" fmla="*/ 36 h 93"/>
                <a:gd name="T30" fmla="*/ 43 w 86"/>
                <a:gd name="T31" fmla="*/ 25 h 93"/>
                <a:gd name="T32" fmla="*/ 45 w 86"/>
                <a:gd name="T33" fmla="*/ 25 h 93"/>
                <a:gd name="T34" fmla="*/ 53 w 86"/>
                <a:gd name="T35" fmla="*/ 37 h 93"/>
                <a:gd name="T36" fmla="*/ 51 w 86"/>
                <a:gd name="T37" fmla="*/ 43 h 93"/>
                <a:gd name="T38" fmla="*/ 63 w 86"/>
                <a:gd name="T39" fmla="*/ 34 h 93"/>
                <a:gd name="T40" fmla="*/ 70 w 86"/>
                <a:gd name="T41" fmla="*/ 31 h 93"/>
                <a:gd name="T42" fmla="*/ 85 w 86"/>
                <a:gd name="T43" fmla="*/ 40 h 93"/>
                <a:gd name="T44" fmla="*/ 86 w 86"/>
                <a:gd name="T45" fmla="*/ 42 h 93"/>
                <a:gd name="T46" fmla="*/ 59 w 86"/>
                <a:gd name="T47" fmla="*/ 64 h 93"/>
                <a:gd name="T48" fmla="*/ 30 w 86"/>
                <a:gd name="T49" fmla="*/ 92 h 93"/>
                <a:gd name="T50" fmla="*/ 28 w 86"/>
                <a:gd name="T51" fmla="*/ 93 h 93"/>
                <a:gd name="T52" fmla="*/ 35 w 86"/>
                <a:gd name="T53" fmla="*/ 60 h 93"/>
                <a:gd name="T54" fmla="*/ 35 w 86"/>
                <a:gd name="T55" fmla="*/ 61 h 93"/>
                <a:gd name="T56" fmla="*/ 28 w 86"/>
                <a:gd name="T57" fmla="*/ 79 h 93"/>
                <a:gd name="T58" fmla="*/ 26 w 86"/>
                <a:gd name="T59" fmla="*/ 86 h 93"/>
                <a:gd name="T60" fmla="*/ 28 w 86"/>
                <a:gd name="T61" fmla="*/ 89 h 93"/>
                <a:gd name="T62" fmla="*/ 57 w 86"/>
                <a:gd name="T63" fmla="*/ 61 h 93"/>
                <a:gd name="T64" fmla="*/ 82 w 86"/>
                <a:gd name="T65" fmla="*/ 42 h 93"/>
                <a:gd name="T66" fmla="*/ 70 w 86"/>
                <a:gd name="T67" fmla="*/ 35 h 93"/>
                <a:gd name="T68" fmla="*/ 65 w 86"/>
                <a:gd name="T69" fmla="*/ 36 h 93"/>
                <a:gd name="T70" fmla="*/ 46 w 86"/>
                <a:gd name="T71" fmla="*/ 52 h 93"/>
                <a:gd name="T72" fmla="*/ 44 w 86"/>
                <a:gd name="T73" fmla="*/ 50 h 93"/>
                <a:gd name="T74" fmla="*/ 49 w 86"/>
                <a:gd name="T75" fmla="*/ 37 h 93"/>
                <a:gd name="T76" fmla="*/ 44 w 86"/>
                <a:gd name="T77" fmla="*/ 29 h 93"/>
                <a:gd name="T78" fmla="*/ 30 w 86"/>
                <a:gd name="T79" fmla="*/ 41 h 93"/>
                <a:gd name="T80" fmla="*/ 28 w 86"/>
                <a:gd name="T81" fmla="*/ 39 h 93"/>
                <a:gd name="T82" fmla="*/ 28 w 86"/>
                <a:gd name="T83" fmla="*/ 38 h 93"/>
                <a:gd name="T84" fmla="*/ 33 w 86"/>
                <a:gd name="T85" fmla="*/ 5 h 93"/>
                <a:gd name="T86" fmla="*/ 25 w 86"/>
                <a:gd name="T87" fmla="*/ 4 h 93"/>
                <a:gd name="T88" fmla="*/ 24 w 86"/>
                <a:gd name="T89" fmla="*/ 5 h 93"/>
                <a:gd name="T90" fmla="*/ 22 w 86"/>
                <a:gd name="T91" fmla="*/ 13 h 93"/>
                <a:gd name="T92" fmla="*/ 15 w 86"/>
                <a:gd name="T93" fmla="*/ 35 h 93"/>
                <a:gd name="T94" fmla="*/ 4 w 86"/>
                <a:gd name="T95" fmla="*/ 72 h 93"/>
                <a:gd name="T96" fmla="*/ 10 w 86"/>
                <a:gd name="T97" fmla="*/ 76 h 93"/>
                <a:gd name="T98" fmla="*/ 25 w 86"/>
                <a:gd name="T99" fmla="*/ 52 h 93"/>
                <a:gd name="T100" fmla="*/ 28 w 86"/>
                <a:gd name="T101" fmla="*/ 52 h 93"/>
                <a:gd name="T102" fmla="*/ 23 w 86"/>
                <a:gd name="T103" fmla="*/ 3 h 93"/>
                <a:gd name="T104" fmla="*/ 23 w 86"/>
                <a:gd name="T10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93">
                  <a:moveTo>
                    <a:pt x="28" y="93"/>
                  </a:moveTo>
                  <a:cubicBezTo>
                    <a:pt x="24" y="91"/>
                    <a:pt x="22" y="89"/>
                    <a:pt x="22" y="86"/>
                  </a:cubicBezTo>
                  <a:cubicBezTo>
                    <a:pt x="22" y="86"/>
                    <a:pt x="22" y="86"/>
                    <a:pt x="22" y="86"/>
                  </a:cubicBezTo>
                  <a:cubicBezTo>
                    <a:pt x="22" y="83"/>
                    <a:pt x="24" y="81"/>
                    <a:pt x="25" y="77"/>
                  </a:cubicBezTo>
                  <a:cubicBezTo>
                    <a:pt x="25" y="77"/>
                    <a:pt x="25" y="77"/>
                    <a:pt x="25" y="77"/>
                  </a:cubicBezTo>
                  <a:cubicBezTo>
                    <a:pt x="27" y="72"/>
                    <a:pt x="29" y="66"/>
                    <a:pt x="31" y="61"/>
                  </a:cubicBezTo>
                  <a:cubicBezTo>
                    <a:pt x="31" y="61"/>
                    <a:pt x="31" y="61"/>
                    <a:pt x="31" y="61"/>
                  </a:cubicBezTo>
                  <a:cubicBezTo>
                    <a:pt x="30" y="59"/>
                    <a:pt x="28" y="57"/>
                    <a:pt x="27" y="56"/>
                  </a:cubicBezTo>
                  <a:cubicBezTo>
                    <a:pt x="27" y="56"/>
                    <a:pt x="27" y="56"/>
                    <a:pt x="27" y="56"/>
                  </a:cubicBezTo>
                  <a:cubicBezTo>
                    <a:pt x="21" y="63"/>
                    <a:pt x="18" y="72"/>
                    <a:pt x="12" y="79"/>
                  </a:cubicBezTo>
                  <a:cubicBezTo>
                    <a:pt x="12" y="79"/>
                    <a:pt x="12" y="79"/>
                    <a:pt x="12" y="79"/>
                  </a:cubicBezTo>
                  <a:cubicBezTo>
                    <a:pt x="11" y="80"/>
                    <a:pt x="11" y="80"/>
                    <a:pt x="11" y="80"/>
                  </a:cubicBezTo>
                  <a:cubicBezTo>
                    <a:pt x="10" y="80"/>
                    <a:pt x="10" y="80"/>
                    <a:pt x="10" y="80"/>
                  </a:cubicBezTo>
                  <a:cubicBezTo>
                    <a:pt x="7" y="78"/>
                    <a:pt x="4" y="75"/>
                    <a:pt x="2" y="75"/>
                  </a:cubicBezTo>
                  <a:cubicBezTo>
                    <a:pt x="2" y="75"/>
                    <a:pt x="2" y="75"/>
                    <a:pt x="2" y="75"/>
                  </a:cubicBezTo>
                  <a:cubicBezTo>
                    <a:pt x="0" y="74"/>
                    <a:pt x="0" y="74"/>
                    <a:pt x="0" y="74"/>
                  </a:cubicBezTo>
                  <a:cubicBezTo>
                    <a:pt x="1" y="73"/>
                    <a:pt x="1" y="73"/>
                    <a:pt x="1" y="73"/>
                  </a:cubicBezTo>
                  <a:cubicBezTo>
                    <a:pt x="2" y="66"/>
                    <a:pt x="12" y="32"/>
                    <a:pt x="18" y="13"/>
                  </a:cubicBezTo>
                  <a:cubicBezTo>
                    <a:pt x="18" y="13"/>
                    <a:pt x="18" y="13"/>
                    <a:pt x="18" y="13"/>
                  </a:cubicBezTo>
                  <a:cubicBezTo>
                    <a:pt x="20" y="7"/>
                    <a:pt x="21" y="3"/>
                    <a:pt x="23" y="1"/>
                  </a:cubicBezTo>
                  <a:cubicBezTo>
                    <a:pt x="23" y="1"/>
                    <a:pt x="23" y="1"/>
                    <a:pt x="23" y="1"/>
                  </a:cubicBezTo>
                  <a:cubicBezTo>
                    <a:pt x="23" y="1"/>
                    <a:pt x="23" y="1"/>
                    <a:pt x="24" y="0"/>
                  </a:cubicBezTo>
                  <a:cubicBezTo>
                    <a:pt x="24" y="0"/>
                    <a:pt x="24" y="0"/>
                    <a:pt x="24" y="0"/>
                  </a:cubicBezTo>
                  <a:cubicBezTo>
                    <a:pt x="24" y="0"/>
                    <a:pt x="24" y="0"/>
                    <a:pt x="24" y="0"/>
                  </a:cubicBezTo>
                  <a:cubicBezTo>
                    <a:pt x="27" y="1"/>
                    <a:pt x="32" y="1"/>
                    <a:pt x="36" y="2"/>
                  </a:cubicBezTo>
                  <a:cubicBezTo>
                    <a:pt x="36" y="2"/>
                    <a:pt x="36" y="2"/>
                    <a:pt x="36" y="2"/>
                  </a:cubicBezTo>
                  <a:cubicBezTo>
                    <a:pt x="37" y="3"/>
                    <a:pt x="37" y="3"/>
                    <a:pt x="37" y="3"/>
                  </a:cubicBezTo>
                  <a:cubicBezTo>
                    <a:pt x="37" y="5"/>
                    <a:pt x="37" y="5"/>
                    <a:pt x="37" y="5"/>
                  </a:cubicBezTo>
                  <a:cubicBezTo>
                    <a:pt x="33" y="15"/>
                    <a:pt x="31" y="25"/>
                    <a:pt x="31" y="36"/>
                  </a:cubicBezTo>
                  <a:cubicBezTo>
                    <a:pt x="31" y="36"/>
                    <a:pt x="31" y="36"/>
                    <a:pt x="31" y="36"/>
                  </a:cubicBezTo>
                  <a:cubicBezTo>
                    <a:pt x="35" y="32"/>
                    <a:pt x="38" y="28"/>
                    <a:pt x="43" y="25"/>
                  </a:cubicBezTo>
                  <a:cubicBezTo>
                    <a:pt x="43" y="25"/>
                    <a:pt x="43" y="25"/>
                    <a:pt x="43" y="25"/>
                  </a:cubicBezTo>
                  <a:cubicBezTo>
                    <a:pt x="44" y="25"/>
                    <a:pt x="44" y="25"/>
                    <a:pt x="44" y="25"/>
                  </a:cubicBezTo>
                  <a:cubicBezTo>
                    <a:pt x="45" y="25"/>
                    <a:pt x="45" y="25"/>
                    <a:pt x="45" y="25"/>
                  </a:cubicBezTo>
                  <a:cubicBezTo>
                    <a:pt x="50" y="28"/>
                    <a:pt x="53" y="32"/>
                    <a:pt x="53" y="37"/>
                  </a:cubicBezTo>
                  <a:cubicBezTo>
                    <a:pt x="53" y="37"/>
                    <a:pt x="53" y="37"/>
                    <a:pt x="53" y="37"/>
                  </a:cubicBezTo>
                  <a:cubicBezTo>
                    <a:pt x="53" y="39"/>
                    <a:pt x="52" y="41"/>
                    <a:pt x="51" y="43"/>
                  </a:cubicBezTo>
                  <a:cubicBezTo>
                    <a:pt x="51" y="43"/>
                    <a:pt x="51" y="43"/>
                    <a:pt x="51" y="43"/>
                  </a:cubicBezTo>
                  <a:cubicBezTo>
                    <a:pt x="55" y="40"/>
                    <a:pt x="59" y="36"/>
                    <a:pt x="63" y="34"/>
                  </a:cubicBezTo>
                  <a:cubicBezTo>
                    <a:pt x="63" y="34"/>
                    <a:pt x="63" y="34"/>
                    <a:pt x="63" y="34"/>
                  </a:cubicBezTo>
                  <a:cubicBezTo>
                    <a:pt x="65" y="32"/>
                    <a:pt x="68" y="31"/>
                    <a:pt x="70" y="31"/>
                  </a:cubicBezTo>
                  <a:cubicBezTo>
                    <a:pt x="70" y="31"/>
                    <a:pt x="70" y="31"/>
                    <a:pt x="70" y="31"/>
                  </a:cubicBezTo>
                  <a:cubicBezTo>
                    <a:pt x="76" y="31"/>
                    <a:pt x="80" y="36"/>
                    <a:pt x="85" y="40"/>
                  </a:cubicBezTo>
                  <a:cubicBezTo>
                    <a:pt x="85" y="40"/>
                    <a:pt x="85" y="40"/>
                    <a:pt x="85" y="40"/>
                  </a:cubicBezTo>
                  <a:cubicBezTo>
                    <a:pt x="86" y="41"/>
                    <a:pt x="86" y="41"/>
                    <a:pt x="86" y="41"/>
                  </a:cubicBezTo>
                  <a:cubicBezTo>
                    <a:pt x="86" y="42"/>
                    <a:pt x="86" y="42"/>
                    <a:pt x="86" y="42"/>
                  </a:cubicBezTo>
                  <a:cubicBezTo>
                    <a:pt x="81" y="51"/>
                    <a:pt x="66" y="59"/>
                    <a:pt x="59" y="64"/>
                  </a:cubicBezTo>
                  <a:cubicBezTo>
                    <a:pt x="59" y="64"/>
                    <a:pt x="59" y="64"/>
                    <a:pt x="59" y="64"/>
                  </a:cubicBezTo>
                  <a:cubicBezTo>
                    <a:pt x="47" y="73"/>
                    <a:pt x="39" y="81"/>
                    <a:pt x="30" y="92"/>
                  </a:cubicBezTo>
                  <a:cubicBezTo>
                    <a:pt x="30" y="92"/>
                    <a:pt x="30" y="92"/>
                    <a:pt x="30" y="92"/>
                  </a:cubicBezTo>
                  <a:cubicBezTo>
                    <a:pt x="29" y="93"/>
                    <a:pt x="29" y="93"/>
                    <a:pt x="29" y="93"/>
                  </a:cubicBezTo>
                  <a:cubicBezTo>
                    <a:pt x="28" y="93"/>
                    <a:pt x="28" y="93"/>
                    <a:pt x="28" y="93"/>
                  </a:cubicBezTo>
                  <a:close/>
                  <a:moveTo>
                    <a:pt x="28" y="52"/>
                  </a:moveTo>
                  <a:cubicBezTo>
                    <a:pt x="30" y="54"/>
                    <a:pt x="33" y="56"/>
                    <a:pt x="35" y="60"/>
                  </a:cubicBezTo>
                  <a:cubicBezTo>
                    <a:pt x="35" y="60"/>
                    <a:pt x="35" y="60"/>
                    <a:pt x="35" y="60"/>
                  </a:cubicBezTo>
                  <a:cubicBezTo>
                    <a:pt x="35" y="61"/>
                    <a:pt x="35" y="61"/>
                    <a:pt x="35" y="61"/>
                  </a:cubicBezTo>
                  <a:cubicBezTo>
                    <a:pt x="35" y="61"/>
                    <a:pt x="35" y="61"/>
                    <a:pt x="35" y="61"/>
                  </a:cubicBezTo>
                  <a:cubicBezTo>
                    <a:pt x="32" y="67"/>
                    <a:pt x="30" y="73"/>
                    <a:pt x="28" y="79"/>
                  </a:cubicBezTo>
                  <a:cubicBezTo>
                    <a:pt x="28" y="79"/>
                    <a:pt x="28" y="79"/>
                    <a:pt x="28" y="79"/>
                  </a:cubicBezTo>
                  <a:cubicBezTo>
                    <a:pt x="27" y="82"/>
                    <a:pt x="26" y="84"/>
                    <a:pt x="26" y="86"/>
                  </a:cubicBezTo>
                  <a:cubicBezTo>
                    <a:pt x="26" y="86"/>
                    <a:pt x="26" y="86"/>
                    <a:pt x="26" y="86"/>
                  </a:cubicBezTo>
                  <a:cubicBezTo>
                    <a:pt x="26" y="87"/>
                    <a:pt x="26" y="88"/>
                    <a:pt x="28" y="89"/>
                  </a:cubicBezTo>
                  <a:cubicBezTo>
                    <a:pt x="28" y="89"/>
                    <a:pt x="28" y="89"/>
                    <a:pt x="28" y="89"/>
                  </a:cubicBezTo>
                  <a:cubicBezTo>
                    <a:pt x="37" y="79"/>
                    <a:pt x="45" y="70"/>
                    <a:pt x="57" y="61"/>
                  </a:cubicBezTo>
                  <a:cubicBezTo>
                    <a:pt x="57" y="61"/>
                    <a:pt x="57" y="61"/>
                    <a:pt x="57" y="61"/>
                  </a:cubicBezTo>
                  <a:cubicBezTo>
                    <a:pt x="64" y="57"/>
                    <a:pt x="77" y="49"/>
                    <a:pt x="82" y="42"/>
                  </a:cubicBezTo>
                  <a:cubicBezTo>
                    <a:pt x="82" y="42"/>
                    <a:pt x="82" y="42"/>
                    <a:pt x="82" y="42"/>
                  </a:cubicBezTo>
                  <a:cubicBezTo>
                    <a:pt x="77" y="38"/>
                    <a:pt x="73" y="35"/>
                    <a:pt x="70" y="35"/>
                  </a:cubicBezTo>
                  <a:cubicBezTo>
                    <a:pt x="70" y="35"/>
                    <a:pt x="70" y="35"/>
                    <a:pt x="70" y="35"/>
                  </a:cubicBezTo>
                  <a:cubicBezTo>
                    <a:pt x="68" y="35"/>
                    <a:pt x="67" y="35"/>
                    <a:pt x="65" y="36"/>
                  </a:cubicBezTo>
                  <a:cubicBezTo>
                    <a:pt x="65" y="36"/>
                    <a:pt x="65" y="36"/>
                    <a:pt x="65" y="36"/>
                  </a:cubicBezTo>
                  <a:cubicBezTo>
                    <a:pt x="59" y="41"/>
                    <a:pt x="53" y="47"/>
                    <a:pt x="46" y="52"/>
                  </a:cubicBezTo>
                  <a:cubicBezTo>
                    <a:pt x="46" y="52"/>
                    <a:pt x="46" y="52"/>
                    <a:pt x="46" y="52"/>
                  </a:cubicBezTo>
                  <a:cubicBezTo>
                    <a:pt x="44" y="50"/>
                    <a:pt x="44" y="50"/>
                    <a:pt x="44" y="50"/>
                  </a:cubicBezTo>
                  <a:cubicBezTo>
                    <a:pt x="47" y="45"/>
                    <a:pt x="49" y="40"/>
                    <a:pt x="49" y="37"/>
                  </a:cubicBezTo>
                  <a:cubicBezTo>
                    <a:pt x="49" y="37"/>
                    <a:pt x="49" y="37"/>
                    <a:pt x="49" y="37"/>
                  </a:cubicBezTo>
                  <a:cubicBezTo>
                    <a:pt x="49" y="34"/>
                    <a:pt x="48" y="31"/>
                    <a:pt x="44" y="29"/>
                  </a:cubicBezTo>
                  <a:cubicBezTo>
                    <a:pt x="44" y="29"/>
                    <a:pt x="44" y="29"/>
                    <a:pt x="44" y="29"/>
                  </a:cubicBezTo>
                  <a:cubicBezTo>
                    <a:pt x="39" y="31"/>
                    <a:pt x="36" y="37"/>
                    <a:pt x="30" y="41"/>
                  </a:cubicBezTo>
                  <a:cubicBezTo>
                    <a:pt x="30" y="41"/>
                    <a:pt x="30" y="41"/>
                    <a:pt x="30" y="41"/>
                  </a:cubicBezTo>
                  <a:cubicBezTo>
                    <a:pt x="28" y="42"/>
                    <a:pt x="28" y="42"/>
                    <a:pt x="28" y="42"/>
                  </a:cubicBezTo>
                  <a:cubicBezTo>
                    <a:pt x="28" y="39"/>
                    <a:pt x="28" y="39"/>
                    <a:pt x="28" y="39"/>
                  </a:cubicBezTo>
                  <a:cubicBezTo>
                    <a:pt x="28" y="39"/>
                    <a:pt x="28" y="38"/>
                    <a:pt x="28" y="38"/>
                  </a:cubicBezTo>
                  <a:cubicBezTo>
                    <a:pt x="28" y="38"/>
                    <a:pt x="28" y="38"/>
                    <a:pt x="28" y="38"/>
                  </a:cubicBezTo>
                  <a:cubicBezTo>
                    <a:pt x="28" y="27"/>
                    <a:pt x="29" y="16"/>
                    <a:pt x="33" y="5"/>
                  </a:cubicBezTo>
                  <a:cubicBezTo>
                    <a:pt x="33" y="5"/>
                    <a:pt x="33" y="5"/>
                    <a:pt x="33" y="5"/>
                  </a:cubicBezTo>
                  <a:cubicBezTo>
                    <a:pt x="31" y="5"/>
                    <a:pt x="28" y="5"/>
                    <a:pt x="25" y="4"/>
                  </a:cubicBezTo>
                  <a:cubicBezTo>
                    <a:pt x="25" y="4"/>
                    <a:pt x="25" y="4"/>
                    <a:pt x="25" y="4"/>
                  </a:cubicBezTo>
                  <a:cubicBezTo>
                    <a:pt x="25" y="4"/>
                    <a:pt x="25" y="5"/>
                    <a:pt x="24" y="5"/>
                  </a:cubicBezTo>
                  <a:cubicBezTo>
                    <a:pt x="24" y="5"/>
                    <a:pt x="24" y="5"/>
                    <a:pt x="24" y="5"/>
                  </a:cubicBezTo>
                  <a:cubicBezTo>
                    <a:pt x="24" y="7"/>
                    <a:pt x="23" y="10"/>
                    <a:pt x="22" y="13"/>
                  </a:cubicBezTo>
                  <a:cubicBezTo>
                    <a:pt x="22" y="13"/>
                    <a:pt x="22" y="13"/>
                    <a:pt x="22" y="13"/>
                  </a:cubicBezTo>
                  <a:cubicBezTo>
                    <a:pt x="20" y="18"/>
                    <a:pt x="17" y="26"/>
                    <a:pt x="15" y="35"/>
                  </a:cubicBezTo>
                  <a:cubicBezTo>
                    <a:pt x="15" y="35"/>
                    <a:pt x="15" y="35"/>
                    <a:pt x="15" y="35"/>
                  </a:cubicBezTo>
                  <a:cubicBezTo>
                    <a:pt x="10" y="50"/>
                    <a:pt x="6" y="66"/>
                    <a:pt x="4" y="72"/>
                  </a:cubicBezTo>
                  <a:cubicBezTo>
                    <a:pt x="4" y="72"/>
                    <a:pt x="4" y="72"/>
                    <a:pt x="4" y="72"/>
                  </a:cubicBezTo>
                  <a:cubicBezTo>
                    <a:pt x="7" y="73"/>
                    <a:pt x="9" y="74"/>
                    <a:pt x="10" y="76"/>
                  </a:cubicBezTo>
                  <a:cubicBezTo>
                    <a:pt x="10" y="76"/>
                    <a:pt x="10" y="76"/>
                    <a:pt x="10" y="76"/>
                  </a:cubicBezTo>
                  <a:cubicBezTo>
                    <a:pt x="16" y="69"/>
                    <a:pt x="19" y="60"/>
                    <a:pt x="25" y="52"/>
                  </a:cubicBezTo>
                  <a:cubicBezTo>
                    <a:pt x="25" y="52"/>
                    <a:pt x="25" y="52"/>
                    <a:pt x="25" y="52"/>
                  </a:cubicBezTo>
                  <a:cubicBezTo>
                    <a:pt x="26" y="51"/>
                    <a:pt x="26" y="51"/>
                    <a:pt x="26" y="51"/>
                  </a:cubicBezTo>
                  <a:cubicBezTo>
                    <a:pt x="28" y="52"/>
                    <a:pt x="28" y="52"/>
                    <a:pt x="28" y="52"/>
                  </a:cubicBezTo>
                  <a:close/>
                  <a:moveTo>
                    <a:pt x="23" y="4"/>
                  </a:moveTo>
                  <a:cubicBezTo>
                    <a:pt x="23" y="3"/>
                    <a:pt x="23" y="3"/>
                    <a:pt x="23" y="3"/>
                  </a:cubicBezTo>
                  <a:cubicBezTo>
                    <a:pt x="23" y="3"/>
                    <a:pt x="23" y="3"/>
                    <a:pt x="23" y="3"/>
                  </a:cubicBezTo>
                  <a:cubicBezTo>
                    <a:pt x="23" y="3"/>
                    <a:pt x="23" y="3"/>
                    <a:pt x="23" y="3"/>
                  </a:cubicBezTo>
                  <a:cubicBezTo>
                    <a:pt x="23" y="4"/>
                    <a:pt x="23" y="4"/>
                    <a:pt x="2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11">
              <a:extLst>
                <a:ext uri="{FF2B5EF4-FFF2-40B4-BE49-F238E27FC236}">
                  <a16:creationId xmlns:a16="http://schemas.microsoft.com/office/drawing/2014/main" id="{E8225899-415F-4811-BF7A-6862453ED5E9}"/>
                </a:ext>
              </a:extLst>
            </p:cNvPr>
            <p:cNvSpPr>
              <a:spLocks noEditPoints="1"/>
            </p:cNvSpPr>
            <p:nvPr/>
          </p:nvSpPr>
          <p:spPr bwMode="auto">
            <a:xfrm>
              <a:off x="6082120" y="1072489"/>
              <a:ext cx="334963" cy="268288"/>
            </a:xfrm>
            <a:custGeom>
              <a:avLst/>
              <a:gdLst>
                <a:gd name="T0" fmla="*/ 9 w 71"/>
                <a:gd name="T1" fmla="*/ 57 h 57"/>
                <a:gd name="T2" fmla="*/ 0 w 71"/>
                <a:gd name="T3" fmla="*/ 53 h 57"/>
                <a:gd name="T4" fmla="*/ 0 w 71"/>
                <a:gd name="T5" fmla="*/ 53 h 57"/>
                <a:gd name="T6" fmla="*/ 1 w 71"/>
                <a:gd name="T7" fmla="*/ 49 h 57"/>
                <a:gd name="T8" fmla="*/ 10 w 71"/>
                <a:gd name="T9" fmla="*/ 53 h 57"/>
                <a:gd name="T10" fmla="*/ 10 w 71"/>
                <a:gd name="T11" fmla="*/ 53 h 57"/>
                <a:gd name="T12" fmla="*/ 34 w 71"/>
                <a:gd name="T13" fmla="*/ 27 h 57"/>
                <a:gd name="T14" fmla="*/ 34 w 71"/>
                <a:gd name="T15" fmla="*/ 27 h 57"/>
                <a:gd name="T16" fmla="*/ 63 w 71"/>
                <a:gd name="T17" fmla="*/ 5 h 57"/>
                <a:gd name="T18" fmla="*/ 63 w 71"/>
                <a:gd name="T19" fmla="*/ 5 h 57"/>
                <a:gd name="T20" fmla="*/ 56 w 71"/>
                <a:gd name="T21" fmla="*/ 3 h 57"/>
                <a:gd name="T22" fmla="*/ 56 w 71"/>
                <a:gd name="T23" fmla="*/ 3 h 57"/>
                <a:gd name="T24" fmla="*/ 57 w 71"/>
                <a:gd name="T25" fmla="*/ 0 h 57"/>
                <a:gd name="T26" fmla="*/ 67 w 71"/>
                <a:gd name="T27" fmla="*/ 2 h 57"/>
                <a:gd name="T28" fmla="*/ 67 w 71"/>
                <a:gd name="T29" fmla="*/ 2 h 57"/>
                <a:gd name="T30" fmla="*/ 71 w 71"/>
                <a:gd name="T31" fmla="*/ 2 h 57"/>
                <a:gd name="T32" fmla="*/ 68 w 71"/>
                <a:gd name="T33" fmla="*/ 5 h 57"/>
                <a:gd name="T34" fmla="*/ 37 w 71"/>
                <a:gd name="T35" fmla="*/ 30 h 57"/>
                <a:gd name="T36" fmla="*/ 37 w 71"/>
                <a:gd name="T37" fmla="*/ 30 h 57"/>
                <a:gd name="T38" fmla="*/ 11 w 71"/>
                <a:gd name="T39" fmla="*/ 56 h 57"/>
                <a:gd name="T40" fmla="*/ 11 w 71"/>
                <a:gd name="T41" fmla="*/ 56 h 57"/>
                <a:gd name="T42" fmla="*/ 11 w 71"/>
                <a:gd name="T43" fmla="*/ 57 h 57"/>
                <a:gd name="T44" fmla="*/ 9 w 71"/>
                <a:gd name="T45" fmla="*/ 57 h 57"/>
                <a:gd name="T46" fmla="*/ 56 w 71"/>
                <a:gd name="T47" fmla="*/ 3 h 57"/>
                <a:gd name="T48" fmla="*/ 56 w 71"/>
                <a:gd name="T49" fmla="*/ 3 h 57"/>
                <a:gd name="T50" fmla="*/ 56 w 71"/>
                <a:gd name="T51" fmla="*/ 3 h 57"/>
                <a:gd name="T52" fmla="*/ 56 w 71"/>
                <a:gd name="T53" fmla="*/ 3 h 57"/>
                <a:gd name="T54" fmla="*/ 56 w 71"/>
                <a:gd name="T5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57">
                  <a:moveTo>
                    <a:pt x="9" y="57"/>
                  </a:moveTo>
                  <a:cubicBezTo>
                    <a:pt x="6" y="55"/>
                    <a:pt x="3" y="54"/>
                    <a:pt x="0" y="53"/>
                  </a:cubicBezTo>
                  <a:cubicBezTo>
                    <a:pt x="0" y="53"/>
                    <a:pt x="0" y="53"/>
                    <a:pt x="0" y="53"/>
                  </a:cubicBezTo>
                  <a:cubicBezTo>
                    <a:pt x="1" y="49"/>
                    <a:pt x="1" y="49"/>
                    <a:pt x="1" y="49"/>
                  </a:cubicBezTo>
                  <a:cubicBezTo>
                    <a:pt x="4" y="51"/>
                    <a:pt x="7" y="52"/>
                    <a:pt x="10" y="53"/>
                  </a:cubicBezTo>
                  <a:cubicBezTo>
                    <a:pt x="10" y="53"/>
                    <a:pt x="10" y="53"/>
                    <a:pt x="10" y="53"/>
                  </a:cubicBezTo>
                  <a:cubicBezTo>
                    <a:pt x="18" y="45"/>
                    <a:pt x="25" y="34"/>
                    <a:pt x="34" y="27"/>
                  </a:cubicBezTo>
                  <a:cubicBezTo>
                    <a:pt x="34" y="27"/>
                    <a:pt x="34" y="27"/>
                    <a:pt x="34" y="27"/>
                  </a:cubicBezTo>
                  <a:cubicBezTo>
                    <a:pt x="44" y="19"/>
                    <a:pt x="54" y="12"/>
                    <a:pt x="63" y="5"/>
                  </a:cubicBezTo>
                  <a:cubicBezTo>
                    <a:pt x="63" y="5"/>
                    <a:pt x="63" y="5"/>
                    <a:pt x="63" y="5"/>
                  </a:cubicBezTo>
                  <a:cubicBezTo>
                    <a:pt x="60" y="4"/>
                    <a:pt x="57" y="4"/>
                    <a:pt x="56" y="3"/>
                  </a:cubicBezTo>
                  <a:cubicBezTo>
                    <a:pt x="56" y="3"/>
                    <a:pt x="56" y="3"/>
                    <a:pt x="56" y="3"/>
                  </a:cubicBezTo>
                  <a:cubicBezTo>
                    <a:pt x="57" y="0"/>
                    <a:pt x="57" y="0"/>
                    <a:pt x="57" y="0"/>
                  </a:cubicBezTo>
                  <a:cubicBezTo>
                    <a:pt x="59" y="0"/>
                    <a:pt x="64" y="1"/>
                    <a:pt x="67" y="2"/>
                  </a:cubicBezTo>
                  <a:cubicBezTo>
                    <a:pt x="67" y="2"/>
                    <a:pt x="67" y="2"/>
                    <a:pt x="67" y="2"/>
                  </a:cubicBezTo>
                  <a:cubicBezTo>
                    <a:pt x="71" y="2"/>
                    <a:pt x="71" y="2"/>
                    <a:pt x="71" y="2"/>
                  </a:cubicBezTo>
                  <a:cubicBezTo>
                    <a:pt x="68" y="5"/>
                    <a:pt x="68" y="5"/>
                    <a:pt x="68" y="5"/>
                  </a:cubicBezTo>
                  <a:cubicBezTo>
                    <a:pt x="58" y="14"/>
                    <a:pt x="47" y="22"/>
                    <a:pt x="37" y="30"/>
                  </a:cubicBezTo>
                  <a:cubicBezTo>
                    <a:pt x="37" y="30"/>
                    <a:pt x="37" y="30"/>
                    <a:pt x="37" y="30"/>
                  </a:cubicBezTo>
                  <a:cubicBezTo>
                    <a:pt x="27" y="37"/>
                    <a:pt x="20" y="48"/>
                    <a:pt x="11" y="56"/>
                  </a:cubicBezTo>
                  <a:cubicBezTo>
                    <a:pt x="11" y="56"/>
                    <a:pt x="11" y="56"/>
                    <a:pt x="11" y="56"/>
                  </a:cubicBezTo>
                  <a:cubicBezTo>
                    <a:pt x="11" y="57"/>
                    <a:pt x="11" y="57"/>
                    <a:pt x="11" y="57"/>
                  </a:cubicBezTo>
                  <a:cubicBezTo>
                    <a:pt x="9" y="57"/>
                    <a:pt x="9" y="57"/>
                    <a:pt x="9" y="57"/>
                  </a:cubicBezTo>
                  <a:close/>
                  <a:moveTo>
                    <a:pt x="56" y="3"/>
                  </a:moveTo>
                  <a:cubicBezTo>
                    <a:pt x="56" y="3"/>
                    <a:pt x="56" y="3"/>
                    <a:pt x="56" y="3"/>
                  </a:cubicBezTo>
                  <a:cubicBezTo>
                    <a:pt x="56" y="3"/>
                    <a:pt x="56" y="3"/>
                    <a:pt x="56" y="3"/>
                  </a:cubicBezTo>
                  <a:cubicBezTo>
                    <a:pt x="56" y="3"/>
                    <a:pt x="56" y="3"/>
                    <a:pt x="56" y="3"/>
                  </a:cubicBezTo>
                  <a:cubicBezTo>
                    <a:pt x="56" y="3"/>
                    <a:pt x="56" y="3"/>
                    <a:pt x="5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12">
              <a:extLst>
                <a:ext uri="{FF2B5EF4-FFF2-40B4-BE49-F238E27FC236}">
                  <a16:creationId xmlns:a16="http://schemas.microsoft.com/office/drawing/2014/main" id="{25BFDEB8-D2C1-4BCD-9D04-3AEC2F8FB0F6}"/>
                </a:ext>
              </a:extLst>
            </p:cNvPr>
            <p:cNvSpPr>
              <a:spLocks noEditPoints="1"/>
            </p:cNvSpPr>
            <p:nvPr/>
          </p:nvSpPr>
          <p:spPr bwMode="auto">
            <a:xfrm>
              <a:off x="5997983" y="1156626"/>
              <a:ext cx="107950" cy="107950"/>
            </a:xfrm>
            <a:custGeom>
              <a:avLst/>
              <a:gdLst>
                <a:gd name="T0" fmla="*/ 5 w 23"/>
                <a:gd name="T1" fmla="*/ 22 h 23"/>
                <a:gd name="T2" fmla="*/ 3 w 23"/>
                <a:gd name="T3" fmla="*/ 21 h 23"/>
                <a:gd name="T4" fmla="*/ 3 w 23"/>
                <a:gd name="T5" fmla="*/ 21 h 23"/>
                <a:gd name="T6" fmla="*/ 2 w 23"/>
                <a:gd name="T7" fmla="*/ 22 h 23"/>
                <a:gd name="T8" fmla="*/ 2 w 23"/>
                <a:gd name="T9" fmla="*/ 22 h 23"/>
                <a:gd name="T10" fmla="*/ 2 w 23"/>
                <a:gd name="T11" fmla="*/ 21 h 23"/>
                <a:gd name="T12" fmla="*/ 3 w 23"/>
                <a:gd name="T13" fmla="*/ 21 h 23"/>
                <a:gd name="T14" fmla="*/ 2 w 23"/>
                <a:gd name="T15" fmla="*/ 20 h 23"/>
                <a:gd name="T16" fmla="*/ 2 w 23"/>
                <a:gd name="T17" fmla="*/ 22 h 23"/>
                <a:gd name="T18" fmla="*/ 1 w 23"/>
                <a:gd name="T19" fmla="*/ 21 h 23"/>
                <a:gd name="T20" fmla="*/ 1 w 23"/>
                <a:gd name="T21" fmla="*/ 21 h 23"/>
                <a:gd name="T22" fmla="*/ 0 w 23"/>
                <a:gd name="T23" fmla="*/ 20 h 23"/>
                <a:gd name="T24" fmla="*/ 0 w 23"/>
                <a:gd name="T25" fmla="*/ 20 h 23"/>
                <a:gd name="T26" fmla="*/ 2 w 23"/>
                <a:gd name="T27" fmla="*/ 18 h 23"/>
                <a:gd name="T28" fmla="*/ 2 w 23"/>
                <a:gd name="T29" fmla="*/ 18 h 23"/>
                <a:gd name="T30" fmla="*/ 2 w 23"/>
                <a:gd name="T31" fmla="*/ 18 h 23"/>
                <a:gd name="T32" fmla="*/ 2 w 23"/>
                <a:gd name="T33" fmla="*/ 18 h 23"/>
                <a:gd name="T34" fmla="*/ 3 w 23"/>
                <a:gd name="T35" fmla="*/ 18 h 23"/>
                <a:gd name="T36" fmla="*/ 3 w 23"/>
                <a:gd name="T37" fmla="*/ 18 h 23"/>
                <a:gd name="T38" fmla="*/ 5 w 23"/>
                <a:gd name="T39" fmla="*/ 18 h 23"/>
                <a:gd name="T40" fmla="*/ 5 w 23"/>
                <a:gd name="T41" fmla="*/ 18 h 23"/>
                <a:gd name="T42" fmla="*/ 19 w 23"/>
                <a:gd name="T43" fmla="*/ 1 h 23"/>
                <a:gd name="T44" fmla="*/ 19 w 23"/>
                <a:gd name="T45" fmla="*/ 1 h 23"/>
                <a:gd name="T46" fmla="*/ 19 w 23"/>
                <a:gd name="T47" fmla="*/ 0 h 23"/>
                <a:gd name="T48" fmla="*/ 21 w 23"/>
                <a:gd name="T49" fmla="*/ 0 h 23"/>
                <a:gd name="T50" fmla="*/ 23 w 23"/>
                <a:gd name="T51" fmla="*/ 1 h 23"/>
                <a:gd name="T52" fmla="*/ 23 w 23"/>
                <a:gd name="T53" fmla="*/ 1 h 23"/>
                <a:gd name="T54" fmla="*/ 22 w 23"/>
                <a:gd name="T55" fmla="*/ 4 h 23"/>
                <a:gd name="T56" fmla="*/ 21 w 23"/>
                <a:gd name="T57" fmla="*/ 4 h 23"/>
                <a:gd name="T58" fmla="*/ 21 w 23"/>
                <a:gd name="T59" fmla="*/ 4 h 23"/>
                <a:gd name="T60" fmla="*/ 7 w 23"/>
                <a:gd name="T61" fmla="*/ 21 h 23"/>
                <a:gd name="T62" fmla="*/ 7 w 23"/>
                <a:gd name="T63" fmla="*/ 21 h 23"/>
                <a:gd name="T64" fmla="*/ 6 w 23"/>
                <a:gd name="T65" fmla="*/ 23 h 23"/>
                <a:gd name="T66" fmla="*/ 5 w 23"/>
                <a:gd name="T67" fmla="*/ 22 h 23"/>
                <a:gd name="T68" fmla="*/ 4 w 23"/>
                <a:gd name="T69" fmla="*/ 20 h 23"/>
                <a:gd name="T70" fmla="*/ 2 w 23"/>
                <a:gd name="T71" fmla="*/ 20 h 23"/>
                <a:gd name="T72" fmla="*/ 4 w 23"/>
                <a:gd name="T73" fmla="*/ 20 h 23"/>
                <a:gd name="T74" fmla="*/ 2 w 23"/>
                <a:gd name="T75" fmla="*/ 20 h 23"/>
                <a:gd name="T76" fmla="*/ 2 w 23"/>
                <a:gd name="T77" fmla="*/ 20 h 23"/>
                <a:gd name="T78" fmla="*/ 3 w 23"/>
                <a:gd name="T79" fmla="*/ 18 h 23"/>
                <a:gd name="T80" fmla="*/ 2 w 23"/>
                <a:gd name="T8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3">
                  <a:moveTo>
                    <a:pt x="5" y="22"/>
                  </a:moveTo>
                  <a:cubicBezTo>
                    <a:pt x="5" y="22"/>
                    <a:pt x="3" y="21"/>
                    <a:pt x="3" y="21"/>
                  </a:cubicBezTo>
                  <a:cubicBezTo>
                    <a:pt x="3" y="21"/>
                    <a:pt x="3" y="21"/>
                    <a:pt x="3" y="21"/>
                  </a:cubicBezTo>
                  <a:cubicBezTo>
                    <a:pt x="3" y="21"/>
                    <a:pt x="2" y="22"/>
                    <a:pt x="2" y="22"/>
                  </a:cubicBezTo>
                  <a:cubicBezTo>
                    <a:pt x="2" y="22"/>
                    <a:pt x="2" y="22"/>
                    <a:pt x="2" y="22"/>
                  </a:cubicBezTo>
                  <a:cubicBezTo>
                    <a:pt x="2" y="21"/>
                    <a:pt x="2" y="21"/>
                    <a:pt x="2" y="21"/>
                  </a:cubicBezTo>
                  <a:cubicBezTo>
                    <a:pt x="3" y="21"/>
                    <a:pt x="3" y="21"/>
                    <a:pt x="3" y="21"/>
                  </a:cubicBezTo>
                  <a:cubicBezTo>
                    <a:pt x="2" y="20"/>
                    <a:pt x="2" y="20"/>
                    <a:pt x="2" y="20"/>
                  </a:cubicBezTo>
                  <a:cubicBezTo>
                    <a:pt x="2" y="22"/>
                    <a:pt x="2" y="22"/>
                    <a:pt x="2" y="22"/>
                  </a:cubicBezTo>
                  <a:cubicBezTo>
                    <a:pt x="1" y="21"/>
                    <a:pt x="1" y="21"/>
                    <a:pt x="1" y="21"/>
                  </a:cubicBezTo>
                  <a:cubicBezTo>
                    <a:pt x="1" y="21"/>
                    <a:pt x="1" y="21"/>
                    <a:pt x="1" y="21"/>
                  </a:cubicBezTo>
                  <a:cubicBezTo>
                    <a:pt x="1" y="21"/>
                    <a:pt x="0" y="21"/>
                    <a:pt x="0" y="20"/>
                  </a:cubicBezTo>
                  <a:cubicBezTo>
                    <a:pt x="0" y="20"/>
                    <a:pt x="0" y="20"/>
                    <a:pt x="0" y="20"/>
                  </a:cubicBezTo>
                  <a:cubicBezTo>
                    <a:pt x="1" y="18"/>
                    <a:pt x="2" y="18"/>
                    <a:pt x="2" y="18"/>
                  </a:cubicBezTo>
                  <a:cubicBezTo>
                    <a:pt x="2" y="18"/>
                    <a:pt x="2" y="18"/>
                    <a:pt x="2" y="18"/>
                  </a:cubicBezTo>
                  <a:cubicBezTo>
                    <a:pt x="2" y="18"/>
                    <a:pt x="2" y="18"/>
                    <a:pt x="2" y="18"/>
                  </a:cubicBezTo>
                  <a:cubicBezTo>
                    <a:pt x="2" y="18"/>
                    <a:pt x="2" y="18"/>
                    <a:pt x="2" y="18"/>
                  </a:cubicBezTo>
                  <a:cubicBezTo>
                    <a:pt x="2" y="18"/>
                    <a:pt x="2" y="18"/>
                    <a:pt x="3" y="18"/>
                  </a:cubicBezTo>
                  <a:cubicBezTo>
                    <a:pt x="3" y="18"/>
                    <a:pt x="3" y="18"/>
                    <a:pt x="3" y="18"/>
                  </a:cubicBezTo>
                  <a:cubicBezTo>
                    <a:pt x="3" y="18"/>
                    <a:pt x="4" y="18"/>
                    <a:pt x="5" y="18"/>
                  </a:cubicBezTo>
                  <a:cubicBezTo>
                    <a:pt x="5" y="18"/>
                    <a:pt x="5" y="18"/>
                    <a:pt x="5" y="18"/>
                  </a:cubicBezTo>
                  <a:cubicBezTo>
                    <a:pt x="10" y="13"/>
                    <a:pt x="14" y="6"/>
                    <a:pt x="19" y="1"/>
                  </a:cubicBezTo>
                  <a:cubicBezTo>
                    <a:pt x="19" y="1"/>
                    <a:pt x="19" y="1"/>
                    <a:pt x="19" y="1"/>
                  </a:cubicBezTo>
                  <a:cubicBezTo>
                    <a:pt x="19" y="0"/>
                    <a:pt x="19" y="0"/>
                    <a:pt x="19" y="0"/>
                  </a:cubicBezTo>
                  <a:cubicBezTo>
                    <a:pt x="21" y="0"/>
                    <a:pt x="21" y="0"/>
                    <a:pt x="21" y="0"/>
                  </a:cubicBezTo>
                  <a:cubicBezTo>
                    <a:pt x="21" y="0"/>
                    <a:pt x="22" y="0"/>
                    <a:pt x="23" y="1"/>
                  </a:cubicBezTo>
                  <a:cubicBezTo>
                    <a:pt x="23" y="1"/>
                    <a:pt x="23" y="1"/>
                    <a:pt x="23" y="1"/>
                  </a:cubicBezTo>
                  <a:cubicBezTo>
                    <a:pt x="22" y="4"/>
                    <a:pt x="22" y="4"/>
                    <a:pt x="22" y="4"/>
                  </a:cubicBezTo>
                  <a:cubicBezTo>
                    <a:pt x="22" y="4"/>
                    <a:pt x="21" y="4"/>
                    <a:pt x="21" y="4"/>
                  </a:cubicBezTo>
                  <a:cubicBezTo>
                    <a:pt x="21" y="4"/>
                    <a:pt x="21" y="4"/>
                    <a:pt x="21" y="4"/>
                  </a:cubicBezTo>
                  <a:cubicBezTo>
                    <a:pt x="16" y="9"/>
                    <a:pt x="12" y="16"/>
                    <a:pt x="7" y="21"/>
                  </a:cubicBezTo>
                  <a:cubicBezTo>
                    <a:pt x="7" y="21"/>
                    <a:pt x="7" y="21"/>
                    <a:pt x="7" y="21"/>
                  </a:cubicBezTo>
                  <a:cubicBezTo>
                    <a:pt x="6" y="23"/>
                    <a:pt x="6" y="23"/>
                    <a:pt x="6" y="23"/>
                  </a:cubicBezTo>
                  <a:cubicBezTo>
                    <a:pt x="5" y="22"/>
                    <a:pt x="5" y="22"/>
                    <a:pt x="5" y="22"/>
                  </a:cubicBezTo>
                  <a:close/>
                  <a:moveTo>
                    <a:pt x="4" y="20"/>
                  </a:moveTo>
                  <a:cubicBezTo>
                    <a:pt x="2" y="20"/>
                    <a:pt x="2" y="20"/>
                    <a:pt x="2" y="20"/>
                  </a:cubicBezTo>
                  <a:cubicBezTo>
                    <a:pt x="4" y="20"/>
                    <a:pt x="4" y="20"/>
                    <a:pt x="4" y="20"/>
                  </a:cubicBezTo>
                  <a:close/>
                  <a:moveTo>
                    <a:pt x="2" y="20"/>
                  </a:moveTo>
                  <a:cubicBezTo>
                    <a:pt x="2" y="20"/>
                    <a:pt x="2" y="20"/>
                    <a:pt x="2" y="20"/>
                  </a:cubicBezTo>
                  <a:cubicBezTo>
                    <a:pt x="3" y="18"/>
                    <a:pt x="3" y="18"/>
                    <a:pt x="3" y="18"/>
                  </a:cubicBezTo>
                  <a:cubicBezTo>
                    <a:pt x="2" y="20"/>
                    <a:pt x="2" y="20"/>
                    <a:pt x="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13">
              <a:extLst>
                <a:ext uri="{FF2B5EF4-FFF2-40B4-BE49-F238E27FC236}">
                  <a16:creationId xmlns:a16="http://schemas.microsoft.com/office/drawing/2014/main" id="{F9380AAA-56A8-4ABC-94F2-68B858C7556B}"/>
                </a:ext>
              </a:extLst>
            </p:cNvPr>
            <p:cNvSpPr>
              <a:spLocks noEditPoints="1"/>
            </p:cNvSpPr>
            <p:nvPr/>
          </p:nvSpPr>
          <p:spPr bwMode="auto">
            <a:xfrm>
              <a:off x="6105933" y="888339"/>
              <a:ext cx="57150" cy="169863"/>
            </a:xfrm>
            <a:custGeom>
              <a:avLst/>
              <a:gdLst>
                <a:gd name="T0" fmla="*/ 0 w 12"/>
                <a:gd name="T1" fmla="*/ 28 h 36"/>
                <a:gd name="T2" fmla="*/ 6 w 12"/>
                <a:gd name="T3" fmla="*/ 6 h 36"/>
                <a:gd name="T4" fmla="*/ 6 w 12"/>
                <a:gd name="T5" fmla="*/ 6 h 36"/>
                <a:gd name="T6" fmla="*/ 0 w 12"/>
                <a:gd name="T7" fmla="*/ 3 h 36"/>
                <a:gd name="T8" fmla="*/ 0 w 12"/>
                <a:gd name="T9" fmla="*/ 3 h 36"/>
                <a:gd name="T10" fmla="*/ 2 w 12"/>
                <a:gd name="T11" fmla="*/ 0 h 36"/>
                <a:gd name="T12" fmla="*/ 9 w 12"/>
                <a:gd name="T13" fmla="*/ 4 h 36"/>
                <a:gd name="T14" fmla="*/ 9 w 12"/>
                <a:gd name="T15" fmla="*/ 4 h 36"/>
                <a:gd name="T16" fmla="*/ 12 w 12"/>
                <a:gd name="T17" fmla="*/ 5 h 36"/>
                <a:gd name="T18" fmla="*/ 10 w 12"/>
                <a:gd name="T19" fmla="*/ 6 h 36"/>
                <a:gd name="T20" fmla="*/ 3 w 12"/>
                <a:gd name="T21" fmla="*/ 28 h 36"/>
                <a:gd name="T22" fmla="*/ 3 w 12"/>
                <a:gd name="T23" fmla="*/ 28 h 36"/>
                <a:gd name="T24" fmla="*/ 5 w 12"/>
                <a:gd name="T25" fmla="*/ 34 h 36"/>
                <a:gd name="T26" fmla="*/ 5 w 12"/>
                <a:gd name="T27" fmla="*/ 34 h 36"/>
                <a:gd name="T28" fmla="*/ 1 w 12"/>
                <a:gd name="T29" fmla="*/ 36 h 36"/>
                <a:gd name="T30" fmla="*/ 0 w 12"/>
                <a:gd name="T31" fmla="*/ 28 h 36"/>
                <a:gd name="T32" fmla="*/ 0 w 12"/>
                <a:gd name="T33" fmla="*/ 3 h 36"/>
                <a:gd name="T34" fmla="*/ 0 w 12"/>
                <a:gd name="T35" fmla="*/ 3 h 36"/>
                <a:gd name="T36" fmla="*/ 0 w 12"/>
                <a:gd name="T37" fmla="*/ 3 h 36"/>
                <a:gd name="T38" fmla="*/ 0 w 12"/>
                <a:gd name="T39" fmla="*/ 3 h 36"/>
                <a:gd name="T40" fmla="*/ 0 w 12"/>
                <a:gd name="T4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36">
                  <a:moveTo>
                    <a:pt x="0" y="28"/>
                  </a:moveTo>
                  <a:cubicBezTo>
                    <a:pt x="0" y="21"/>
                    <a:pt x="3" y="11"/>
                    <a:pt x="6" y="6"/>
                  </a:cubicBezTo>
                  <a:cubicBezTo>
                    <a:pt x="6" y="6"/>
                    <a:pt x="6" y="6"/>
                    <a:pt x="6" y="6"/>
                  </a:cubicBezTo>
                  <a:cubicBezTo>
                    <a:pt x="4" y="5"/>
                    <a:pt x="2" y="5"/>
                    <a:pt x="0" y="3"/>
                  </a:cubicBezTo>
                  <a:cubicBezTo>
                    <a:pt x="0" y="3"/>
                    <a:pt x="0" y="3"/>
                    <a:pt x="0" y="3"/>
                  </a:cubicBezTo>
                  <a:cubicBezTo>
                    <a:pt x="2" y="0"/>
                    <a:pt x="2" y="0"/>
                    <a:pt x="2" y="0"/>
                  </a:cubicBezTo>
                  <a:cubicBezTo>
                    <a:pt x="4" y="2"/>
                    <a:pt x="7" y="2"/>
                    <a:pt x="9" y="4"/>
                  </a:cubicBezTo>
                  <a:cubicBezTo>
                    <a:pt x="9" y="4"/>
                    <a:pt x="9" y="4"/>
                    <a:pt x="9" y="4"/>
                  </a:cubicBezTo>
                  <a:cubicBezTo>
                    <a:pt x="12" y="5"/>
                    <a:pt x="12" y="5"/>
                    <a:pt x="12" y="5"/>
                  </a:cubicBezTo>
                  <a:cubicBezTo>
                    <a:pt x="10" y="6"/>
                    <a:pt x="10" y="6"/>
                    <a:pt x="10" y="6"/>
                  </a:cubicBezTo>
                  <a:cubicBezTo>
                    <a:pt x="7" y="10"/>
                    <a:pt x="3" y="21"/>
                    <a:pt x="3" y="28"/>
                  </a:cubicBezTo>
                  <a:cubicBezTo>
                    <a:pt x="3" y="28"/>
                    <a:pt x="3" y="28"/>
                    <a:pt x="3" y="28"/>
                  </a:cubicBezTo>
                  <a:cubicBezTo>
                    <a:pt x="3" y="31"/>
                    <a:pt x="4" y="33"/>
                    <a:pt x="5" y="34"/>
                  </a:cubicBezTo>
                  <a:cubicBezTo>
                    <a:pt x="5" y="34"/>
                    <a:pt x="5" y="34"/>
                    <a:pt x="5" y="34"/>
                  </a:cubicBezTo>
                  <a:cubicBezTo>
                    <a:pt x="1" y="36"/>
                    <a:pt x="1" y="36"/>
                    <a:pt x="1" y="36"/>
                  </a:cubicBezTo>
                  <a:cubicBezTo>
                    <a:pt x="0" y="33"/>
                    <a:pt x="0" y="31"/>
                    <a:pt x="0" y="28"/>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14">
              <a:extLst>
                <a:ext uri="{FF2B5EF4-FFF2-40B4-BE49-F238E27FC236}">
                  <a16:creationId xmlns:a16="http://schemas.microsoft.com/office/drawing/2014/main" id="{726F3227-7A5C-497E-B472-FF3E05A6507D}"/>
                </a:ext>
              </a:extLst>
            </p:cNvPr>
            <p:cNvSpPr>
              <a:spLocks/>
            </p:cNvSpPr>
            <p:nvPr/>
          </p:nvSpPr>
          <p:spPr bwMode="auto">
            <a:xfrm>
              <a:off x="6163083" y="1005814"/>
              <a:ext cx="60325" cy="80963"/>
            </a:xfrm>
            <a:custGeom>
              <a:avLst/>
              <a:gdLst>
                <a:gd name="T0" fmla="*/ 0 w 13"/>
                <a:gd name="T1" fmla="*/ 3 h 17"/>
                <a:gd name="T2" fmla="*/ 2 w 13"/>
                <a:gd name="T3" fmla="*/ 0 h 17"/>
                <a:gd name="T4" fmla="*/ 13 w 13"/>
                <a:gd name="T5" fmla="*/ 15 h 17"/>
                <a:gd name="T6" fmla="*/ 13 w 13"/>
                <a:gd name="T7" fmla="*/ 15 h 17"/>
                <a:gd name="T8" fmla="*/ 10 w 13"/>
                <a:gd name="T9" fmla="*/ 17 h 17"/>
                <a:gd name="T10" fmla="*/ 0 w 13"/>
                <a:gd name="T11" fmla="*/ 3 h 17"/>
              </a:gdLst>
              <a:ahLst/>
              <a:cxnLst>
                <a:cxn ang="0">
                  <a:pos x="T0" y="T1"/>
                </a:cxn>
                <a:cxn ang="0">
                  <a:pos x="T2" y="T3"/>
                </a:cxn>
                <a:cxn ang="0">
                  <a:pos x="T4" y="T5"/>
                </a:cxn>
                <a:cxn ang="0">
                  <a:pos x="T6" y="T7"/>
                </a:cxn>
                <a:cxn ang="0">
                  <a:pos x="T8" y="T9"/>
                </a:cxn>
                <a:cxn ang="0">
                  <a:pos x="T10" y="T11"/>
                </a:cxn>
              </a:cxnLst>
              <a:rect l="0" t="0" r="r" b="b"/>
              <a:pathLst>
                <a:path w="13" h="17">
                  <a:moveTo>
                    <a:pt x="0" y="3"/>
                  </a:moveTo>
                  <a:cubicBezTo>
                    <a:pt x="2" y="0"/>
                    <a:pt x="2" y="0"/>
                    <a:pt x="2" y="0"/>
                  </a:cubicBezTo>
                  <a:cubicBezTo>
                    <a:pt x="9" y="5"/>
                    <a:pt x="9" y="8"/>
                    <a:pt x="13" y="15"/>
                  </a:cubicBezTo>
                  <a:cubicBezTo>
                    <a:pt x="13" y="15"/>
                    <a:pt x="13" y="15"/>
                    <a:pt x="13" y="15"/>
                  </a:cubicBezTo>
                  <a:cubicBezTo>
                    <a:pt x="10" y="17"/>
                    <a:pt x="10" y="17"/>
                    <a:pt x="10" y="17"/>
                  </a:cubicBezTo>
                  <a:cubicBezTo>
                    <a:pt x="6" y="9"/>
                    <a:pt x="6"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15">
              <a:extLst>
                <a:ext uri="{FF2B5EF4-FFF2-40B4-BE49-F238E27FC236}">
                  <a16:creationId xmlns:a16="http://schemas.microsoft.com/office/drawing/2014/main" id="{B7AF2A40-B873-4332-9DC8-033A119B01C6}"/>
                </a:ext>
              </a:extLst>
            </p:cNvPr>
            <p:cNvSpPr>
              <a:spLocks/>
            </p:cNvSpPr>
            <p:nvPr/>
          </p:nvSpPr>
          <p:spPr bwMode="auto">
            <a:xfrm>
              <a:off x="5734458" y="770864"/>
              <a:ext cx="263525" cy="325438"/>
            </a:xfrm>
            <a:custGeom>
              <a:avLst/>
              <a:gdLst>
                <a:gd name="T0" fmla="*/ 19 w 56"/>
                <a:gd name="T1" fmla="*/ 69 h 69"/>
                <a:gd name="T2" fmla="*/ 0 w 56"/>
                <a:gd name="T3" fmla="*/ 57 h 69"/>
                <a:gd name="T4" fmla="*/ 0 w 56"/>
                <a:gd name="T5" fmla="*/ 57 h 69"/>
                <a:gd name="T6" fmla="*/ 3 w 56"/>
                <a:gd name="T7" fmla="*/ 54 h 69"/>
                <a:gd name="T8" fmla="*/ 20 w 56"/>
                <a:gd name="T9" fmla="*/ 65 h 69"/>
                <a:gd name="T10" fmla="*/ 20 w 56"/>
                <a:gd name="T11" fmla="*/ 65 h 69"/>
                <a:gd name="T12" fmla="*/ 22 w 56"/>
                <a:gd name="T13" fmla="*/ 65 h 69"/>
                <a:gd name="T14" fmla="*/ 22 w 56"/>
                <a:gd name="T15" fmla="*/ 65 h 69"/>
                <a:gd name="T16" fmla="*/ 52 w 56"/>
                <a:gd name="T17" fmla="*/ 41 h 69"/>
                <a:gd name="T18" fmla="*/ 52 w 56"/>
                <a:gd name="T19" fmla="*/ 41 h 69"/>
                <a:gd name="T20" fmla="*/ 53 w 56"/>
                <a:gd name="T21" fmla="*/ 34 h 69"/>
                <a:gd name="T22" fmla="*/ 53 w 56"/>
                <a:gd name="T23" fmla="*/ 34 h 69"/>
                <a:gd name="T24" fmla="*/ 38 w 56"/>
                <a:gd name="T25" fmla="*/ 2 h 69"/>
                <a:gd name="T26" fmla="*/ 38 w 56"/>
                <a:gd name="T27" fmla="*/ 2 h 69"/>
                <a:gd name="T28" fmla="*/ 41 w 56"/>
                <a:gd name="T29" fmla="*/ 0 h 69"/>
                <a:gd name="T30" fmla="*/ 56 w 56"/>
                <a:gd name="T31" fmla="*/ 34 h 69"/>
                <a:gd name="T32" fmla="*/ 56 w 56"/>
                <a:gd name="T33" fmla="*/ 34 h 69"/>
                <a:gd name="T34" fmla="*/ 55 w 56"/>
                <a:gd name="T35" fmla="*/ 42 h 69"/>
                <a:gd name="T36" fmla="*/ 55 w 56"/>
                <a:gd name="T37" fmla="*/ 42 h 69"/>
                <a:gd name="T38" fmla="*/ 22 w 56"/>
                <a:gd name="T39" fmla="*/ 69 h 69"/>
                <a:gd name="T40" fmla="*/ 22 w 56"/>
                <a:gd name="T41" fmla="*/ 69 h 69"/>
                <a:gd name="T42" fmla="*/ 19 w 56"/>
                <a:gd name="T4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69">
                  <a:moveTo>
                    <a:pt x="19" y="69"/>
                  </a:moveTo>
                  <a:cubicBezTo>
                    <a:pt x="11" y="68"/>
                    <a:pt x="5" y="62"/>
                    <a:pt x="0" y="57"/>
                  </a:cubicBezTo>
                  <a:cubicBezTo>
                    <a:pt x="0" y="57"/>
                    <a:pt x="0" y="57"/>
                    <a:pt x="0" y="57"/>
                  </a:cubicBezTo>
                  <a:cubicBezTo>
                    <a:pt x="3" y="54"/>
                    <a:pt x="3" y="54"/>
                    <a:pt x="3" y="54"/>
                  </a:cubicBezTo>
                  <a:cubicBezTo>
                    <a:pt x="7" y="60"/>
                    <a:pt x="13" y="65"/>
                    <a:pt x="20" y="65"/>
                  </a:cubicBezTo>
                  <a:cubicBezTo>
                    <a:pt x="20" y="65"/>
                    <a:pt x="20" y="65"/>
                    <a:pt x="20" y="65"/>
                  </a:cubicBezTo>
                  <a:cubicBezTo>
                    <a:pt x="20" y="65"/>
                    <a:pt x="21" y="65"/>
                    <a:pt x="22" y="65"/>
                  </a:cubicBezTo>
                  <a:cubicBezTo>
                    <a:pt x="22" y="65"/>
                    <a:pt x="22" y="65"/>
                    <a:pt x="22" y="65"/>
                  </a:cubicBezTo>
                  <a:cubicBezTo>
                    <a:pt x="35" y="66"/>
                    <a:pt x="48" y="53"/>
                    <a:pt x="52" y="41"/>
                  </a:cubicBezTo>
                  <a:cubicBezTo>
                    <a:pt x="52" y="41"/>
                    <a:pt x="52" y="41"/>
                    <a:pt x="52" y="41"/>
                  </a:cubicBezTo>
                  <a:cubicBezTo>
                    <a:pt x="52" y="39"/>
                    <a:pt x="53" y="36"/>
                    <a:pt x="53" y="34"/>
                  </a:cubicBezTo>
                  <a:cubicBezTo>
                    <a:pt x="53" y="34"/>
                    <a:pt x="53" y="34"/>
                    <a:pt x="53" y="34"/>
                  </a:cubicBezTo>
                  <a:cubicBezTo>
                    <a:pt x="53" y="23"/>
                    <a:pt x="45" y="12"/>
                    <a:pt x="38" y="2"/>
                  </a:cubicBezTo>
                  <a:cubicBezTo>
                    <a:pt x="38" y="2"/>
                    <a:pt x="38" y="2"/>
                    <a:pt x="38" y="2"/>
                  </a:cubicBezTo>
                  <a:cubicBezTo>
                    <a:pt x="41" y="0"/>
                    <a:pt x="41" y="0"/>
                    <a:pt x="41" y="0"/>
                  </a:cubicBezTo>
                  <a:cubicBezTo>
                    <a:pt x="48" y="10"/>
                    <a:pt x="56" y="21"/>
                    <a:pt x="56" y="34"/>
                  </a:cubicBezTo>
                  <a:cubicBezTo>
                    <a:pt x="56" y="34"/>
                    <a:pt x="56" y="34"/>
                    <a:pt x="56" y="34"/>
                  </a:cubicBezTo>
                  <a:cubicBezTo>
                    <a:pt x="56" y="37"/>
                    <a:pt x="56" y="39"/>
                    <a:pt x="55" y="42"/>
                  </a:cubicBezTo>
                  <a:cubicBezTo>
                    <a:pt x="55" y="42"/>
                    <a:pt x="55" y="42"/>
                    <a:pt x="55" y="42"/>
                  </a:cubicBezTo>
                  <a:cubicBezTo>
                    <a:pt x="51" y="56"/>
                    <a:pt x="37" y="69"/>
                    <a:pt x="22" y="69"/>
                  </a:cubicBezTo>
                  <a:cubicBezTo>
                    <a:pt x="22" y="69"/>
                    <a:pt x="22" y="69"/>
                    <a:pt x="22" y="69"/>
                  </a:cubicBezTo>
                  <a:cubicBezTo>
                    <a:pt x="21" y="69"/>
                    <a:pt x="20" y="69"/>
                    <a:pt x="19"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16">
              <a:extLst>
                <a:ext uri="{FF2B5EF4-FFF2-40B4-BE49-F238E27FC236}">
                  <a16:creationId xmlns:a16="http://schemas.microsoft.com/office/drawing/2014/main" id="{6300158B-526F-489F-9D78-6A1881D1D13A}"/>
                </a:ext>
              </a:extLst>
            </p:cNvPr>
            <p:cNvSpPr>
              <a:spLocks/>
            </p:cNvSpPr>
            <p:nvPr/>
          </p:nvSpPr>
          <p:spPr bwMode="auto">
            <a:xfrm>
              <a:off x="5758270" y="828014"/>
              <a:ext cx="98425" cy="146050"/>
            </a:xfrm>
            <a:custGeom>
              <a:avLst/>
              <a:gdLst>
                <a:gd name="T0" fmla="*/ 4 w 21"/>
                <a:gd name="T1" fmla="*/ 31 h 31"/>
                <a:gd name="T2" fmla="*/ 2 w 21"/>
                <a:gd name="T3" fmla="*/ 30 h 31"/>
                <a:gd name="T4" fmla="*/ 2 w 21"/>
                <a:gd name="T5" fmla="*/ 30 h 31"/>
                <a:gd name="T6" fmla="*/ 2 w 21"/>
                <a:gd name="T7" fmla="*/ 30 h 31"/>
                <a:gd name="T8" fmla="*/ 1 w 21"/>
                <a:gd name="T9" fmla="*/ 30 h 31"/>
                <a:gd name="T10" fmla="*/ 0 w 21"/>
                <a:gd name="T11" fmla="*/ 24 h 31"/>
                <a:gd name="T12" fmla="*/ 0 w 21"/>
                <a:gd name="T13" fmla="*/ 24 h 31"/>
                <a:gd name="T14" fmla="*/ 5 w 21"/>
                <a:gd name="T15" fmla="*/ 9 h 31"/>
                <a:gd name="T16" fmla="*/ 5 w 21"/>
                <a:gd name="T17" fmla="*/ 9 h 31"/>
                <a:gd name="T18" fmla="*/ 17 w 21"/>
                <a:gd name="T19" fmla="*/ 0 h 31"/>
                <a:gd name="T20" fmla="*/ 17 w 21"/>
                <a:gd name="T21" fmla="*/ 0 h 31"/>
                <a:gd name="T22" fmla="*/ 21 w 21"/>
                <a:gd name="T23" fmla="*/ 2 h 31"/>
                <a:gd name="T24" fmla="*/ 21 w 21"/>
                <a:gd name="T25" fmla="*/ 2 h 31"/>
                <a:gd name="T26" fmla="*/ 19 w 21"/>
                <a:gd name="T27" fmla="*/ 4 h 31"/>
                <a:gd name="T28" fmla="*/ 17 w 21"/>
                <a:gd name="T29" fmla="*/ 4 h 31"/>
                <a:gd name="T30" fmla="*/ 17 w 21"/>
                <a:gd name="T31" fmla="*/ 4 h 31"/>
                <a:gd name="T32" fmla="*/ 8 w 21"/>
                <a:gd name="T33" fmla="*/ 10 h 31"/>
                <a:gd name="T34" fmla="*/ 8 w 21"/>
                <a:gd name="T35" fmla="*/ 10 h 31"/>
                <a:gd name="T36" fmla="*/ 4 w 21"/>
                <a:gd name="T37" fmla="*/ 24 h 31"/>
                <a:gd name="T38" fmla="*/ 4 w 21"/>
                <a:gd name="T39" fmla="*/ 24 h 31"/>
                <a:gd name="T40" fmla="*/ 4 w 21"/>
                <a:gd name="T41" fmla="*/ 26 h 31"/>
                <a:gd name="T42" fmla="*/ 4 w 21"/>
                <a:gd name="T43" fmla="*/ 26 h 31"/>
                <a:gd name="T44" fmla="*/ 6 w 21"/>
                <a:gd name="T45" fmla="*/ 29 h 31"/>
                <a:gd name="T46" fmla="*/ 5 w 21"/>
                <a:gd name="T47" fmla="*/ 29 h 31"/>
                <a:gd name="T48" fmla="*/ 6 w 21"/>
                <a:gd name="T49" fmla="*/ 29 h 31"/>
                <a:gd name="T50" fmla="*/ 6 w 21"/>
                <a:gd name="T51" fmla="*/ 29 h 31"/>
                <a:gd name="T52" fmla="*/ 4 w 21"/>
                <a:gd name="T53" fmla="*/ 31 h 31"/>
                <a:gd name="T54" fmla="*/ 4 w 21"/>
                <a:gd name="T55" fmla="*/ 31 h 31"/>
                <a:gd name="T56" fmla="*/ 4 w 21"/>
                <a:gd name="T5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31">
                  <a:moveTo>
                    <a:pt x="4" y="31"/>
                  </a:moveTo>
                  <a:cubicBezTo>
                    <a:pt x="3" y="31"/>
                    <a:pt x="3" y="30"/>
                    <a:pt x="2" y="30"/>
                  </a:cubicBezTo>
                  <a:cubicBezTo>
                    <a:pt x="2" y="30"/>
                    <a:pt x="2" y="30"/>
                    <a:pt x="2" y="30"/>
                  </a:cubicBezTo>
                  <a:cubicBezTo>
                    <a:pt x="2" y="30"/>
                    <a:pt x="2" y="30"/>
                    <a:pt x="2" y="30"/>
                  </a:cubicBezTo>
                  <a:cubicBezTo>
                    <a:pt x="1" y="30"/>
                    <a:pt x="1" y="30"/>
                    <a:pt x="1" y="30"/>
                  </a:cubicBezTo>
                  <a:cubicBezTo>
                    <a:pt x="0" y="28"/>
                    <a:pt x="0" y="26"/>
                    <a:pt x="0" y="24"/>
                  </a:cubicBezTo>
                  <a:cubicBezTo>
                    <a:pt x="0" y="24"/>
                    <a:pt x="0" y="24"/>
                    <a:pt x="0" y="24"/>
                  </a:cubicBezTo>
                  <a:cubicBezTo>
                    <a:pt x="0" y="19"/>
                    <a:pt x="2" y="13"/>
                    <a:pt x="5" y="9"/>
                  </a:cubicBezTo>
                  <a:cubicBezTo>
                    <a:pt x="5" y="9"/>
                    <a:pt x="5" y="9"/>
                    <a:pt x="5" y="9"/>
                  </a:cubicBezTo>
                  <a:cubicBezTo>
                    <a:pt x="8" y="4"/>
                    <a:pt x="12" y="0"/>
                    <a:pt x="17" y="0"/>
                  </a:cubicBezTo>
                  <a:cubicBezTo>
                    <a:pt x="17" y="0"/>
                    <a:pt x="17" y="0"/>
                    <a:pt x="17" y="0"/>
                  </a:cubicBezTo>
                  <a:cubicBezTo>
                    <a:pt x="18" y="0"/>
                    <a:pt x="20" y="1"/>
                    <a:pt x="21" y="2"/>
                  </a:cubicBezTo>
                  <a:cubicBezTo>
                    <a:pt x="21" y="2"/>
                    <a:pt x="21" y="2"/>
                    <a:pt x="21" y="2"/>
                  </a:cubicBezTo>
                  <a:cubicBezTo>
                    <a:pt x="19" y="4"/>
                    <a:pt x="19" y="4"/>
                    <a:pt x="19" y="4"/>
                  </a:cubicBezTo>
                  <a:cubicBezTo>
                    <a:pt x="18" y="4"/>
                    <a:pt x="17" y="4"/>
                    <a:pt x="17" y="4"/>
                  </a:cubicBezTo>
                  <a:cubicBezTo>
                    <a:pt x="17" y="4"/>
                    <a:pt x="17" y="4"/>
                    <a:pt x="17" y="4"/>
                  </a:cubicBezTo>
                  <a:cubicBezTo>
                    <a:pt x="14" y="4"/>
                    <a:pt x="11" y="6"/>
                    <a:pt x="8" y="10"/>
                  </a:cubicBezTo>
                  <a:cubicBezTo>
                    <a:pt x="8" y="10"/>
                    <a:pt x="8" y="10"/>
                    <a:pt x="8" y="10"/>
                  </a:cubicBezTo>
                  <a:cubicBezTo>
                    <a:pt x="6" y="15"/>
                    <a:pt x="4" y="20"/>
                    <a:pt x="4" y="24"/>
                  </a:cubicBezTo>
                  <a:cubicBezTo>
                    <a:pt x="4" y="24"/>
                    <a:pt x="4" y="24"/>
                    <a:pt x="4" y="24"/>
                  </a:cubicBezTo>
                  <a:cubicBezTo>
                    <a:pt x="4" y="25"/>
                    <a:pt x="4" y="25"/>
                    <a:pt x="4" y="26"/>
                  </a:cubicBezTo>
                  <a:cubicBezTo>
                    <a:pt x="4" y="26"/>
                    <a:pt x="4" y="26"/>
                    <a:pt x="4" y="26"/>
                  </a:cubicBezTo>
                  <a:cubicBezTo>
                    <a:pt x="6" y="29"/>
                    <a:pt x="6" y="29"/>
                    <a:pt x="6" y="29"/>
                  </a:cubicBezTo>
                  <a:cubicBezTo>
                    <a:pt x="5" y="29"/>
                    <a:pt x="5" y="29"/>
                    <a:pt x="5" y="29"/>
                  </a:cubicBezTo>
                  <a:cubicBezTo>
                    <a:pt x="6" y="29"/>
                    <a:pt x="6" y="29"/>
                    <a:pt x="6" y="29"/>
                  </a:cubicBezTo>
                  <a:cubicBezTo>
                    <a:pt x="6" y="29"/>
                    <a:pt x="6" y="29"/>
                    <a:pt x="6" y="29"/>
                  </a:cubicBezTo>
                  <a:cubicBezTo>
                    <a:pt x="6" y="29"/>
                    <a:pt x="5" y="31"/>
                    <a:pt x="4" y="31"/>
                  </a:cubicBezTo>
                  <a:cubicBezTo>
                    <a:pt x="4" y="31"/>
                    <a:pt x="4" y="31"/>
                    <a:pt x="4" y="31"/>
                  </a:cubicBezTo>
                  <a:cubicBezTo>
                    <a:pt x="4" y="31"/>
                    <a:pt x="4" y="31"/>
                    <a:pt x="4"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17">
              <a:extLst>
                <a:ext uri="{FF2B5EF4-FFF2-40B4-BE49-F238E27FC236}">
                  <a16:creationId xmlns:a16="http://schemas.microsoft.com/office/drawing/2014/main" id="{04F91795-A050-417C-9CDA-0932B92C6E5D}"/>
                </a:ext>
              </a:extLst>
            </p:cNvPr>
            <p:cNvSpPr>
              <a:spLocks/>
            </p:cNvSpPr>
            <p:nvPr/>
          </p:nvSpPr>
          <p:spPr bwMode="auto">
            <a:xfrm>
              <a:off x="5444738" y="503564"/>
              <a:ext cx="544513" cy="450850"/>
            </a:xfrm>
            <a:custGeom>
              <a:avLst/>
              <a:gdLst>
                <a:gd name="T0" fmla="*/ 0 w 116"/>
                <a:gd name="T1" fmla="*/ 92 h 96"/>
                <a:gd name="T2" fmla="*/ 25 w 116"/>
                <a:gd name="T3" fmla="*/ 81 h 96"/>
                <a:gd name="T4" fmla="*/ 25 w 116"/>
                <a:gd name="T5" fmla="*/ 81 h 96"/>
                <a:gd name="T6" fmla="*/ 70 w 116"/>
                <a:gd name="T7" fmla="*/ 46 h 96"/>
                <a:gd name="T8" fmla="*/ 70 w 116"/>
                <a:gd name="T9" fmla="*/ 46 h 96"/>
                <a:gd name="T10" fmla="*/ 111 w 116"/>
                <a:gd name="T11" fmla="*/ 5 h 96"/>
                <a:gd name="T12" fmla="*/ 111 w 116"/>
                <a:gd name="T13" fmla="*/ 5 h 96"/>
                <a:gd name="T14" fmla="*/ 107 w 116"/>
                <a:gd name="T15" fmla="*/ 3 h 96"/>
                <a:gd name="T16" fmla="*/ 107 w 116"/>
                <a:gd name="T17" fmla="*/ 3 h 96"/>
                <a:gd name="T18" fmla="*/ 108 w 116"/>
                <a:gd name="T19" fmla="*/ 0 h 96"/>
                <a:gd name="T20" fmla="*/ 115 w 116"/>
                <a:gd name="T21" fmla="*/ 3 h 96"/>
                <a:gd name="T22" fmla="*/ 115 w 116"/>
                <a:gd name="T23" fmla="*/ 3 h 96"/>
                <a:gd name="T24" fmla="*/ 116 w 116"/>
                <a:gd name="T25" fmla="*/ 4 h 96"/>
                <a:gd name="T26" fmla="*/ 115 w 116"/>
                <a:gd name="T27" fmla="*/ 6 h 96"/>
                <a:gd name="T28" fmla="*/ 73 w 116"/>
                <a:gd name="T29" fmla="*/ 48 h 96"/>
                <a:gd name="T30" fmla="*/ 73 w 116"/>
                <a:gd name="T31" fmla="*/ 48 h 96"/>
                <a:gd name="T32" fmla="*/ 27 w 116"/>
                <a:gd name="T33" fmla="*/ 84 h 96"/>
                <a:gd name="T34" fmla="*/ 27 w 116"/>
                <a:gd name="T35" fmla="*/ 84 h 96"/>
                <a:gd name="T36" fmla="*/ 1 w 116"/>
                <a:gd name="T37" fmla="*/ 96 h 96"/>
                <a:gd name="T38" fmla="*/ 1 w 116"/>
                <a:gd name="T39" fmla="*/ 96 h 96"/>
                <a:gd name="T40" fmla="*/ 0 w 116"/>
                <a:gd name="T4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6">
                  <a:moveTo>
                    <a:pt x="0" y="92"/>
                  </a:moveTo>
                  <a:cubicBezTo>
                    <a:pt x="10" y="89"/>
                    <a:pt x="16" y="88"/>
                    <a:pt x="25" y="81"/>
                  </a:cubicBezTo>
                  <a:cubicBezTo>
                    <a:pt x="25" y="81"/>
                    <a:pt x="25" y="81"/>
                    <a:pt x="25" y="81"/>
                  </a:cubicBezTo>
                  <a:cubicBezTo>
                    <a:pt x="40" y="69"/>
                    <a:pt x="57" y="59"/>
                    <a:pt x="70" y="46"/>
                  </a:cubicBezTo>
                  <a:cubicBezTo>
                    <a:pt x="70" y="46"/>
                    <a:pt x="70" y="46"/>
                    <a:pt x="70" y="46"/>
                  </a:cubicBezTo>
                  <a:cubicBezTo>
                    <a:pt x="84" y="33"/>
                    <a:pt x="101" y="20"/>
                    <a:pt x="111" y="5"/>
                  </a:cubicBezTo>
                  <a:cubicBezTo>
                    <a:pt x="111" y="5"/>
                    <a:pt x="111" y="5"/>
                    <a:pt x="111" y="5"/>
                  </a:cubicBezTo>
                  <a:cubicBezTo>
                    <a:pt x="110" y="4"/>
                    <a:pt x="108" y="3"/>
                    <a:pt x="107" y="3"/>
                  </a:cubicBezTo>
                  <a:cubicBezTo>
                    <a:pt x="107" y="3"/>
                    <a:pt x="107" y="3"/>
                    <a:pt x="107" y="3"/>
                  </a:cubicBezTo>
                  <a:cubicBezTo>
                    <a:pt x="108" y="0"/>
                    <a:pt x="108" y="0"/>
                    <a:pt x="108" y="0"/>
                  </a:cubicBezTo>
                  <a:cubicBezTo>
                    <a:pt x="110" y="0"/>
                    <a:pt x="113" y="1"/>
                    <a:pt x="115" y="3"/>
                  </a:cubicBezTo>
                  <a:cubicBezTo>
                    <a:pt x="115" y="3"/>
                    <a:pt x="115" y="3"/>
                    <a:pt x="115" y="3"/>
                  </a:cubicBezTo>
                  <a:cubicBezTo>
                    <a:pt x="116" y="4"/>
                    <a:pt x="116" y="4"/>
                    <a:pt x="116" y="4"/>
                  </a:cubicBezTo>
                  <a:cubicBezTo>
                    <a:pt x="115" y="6"/>
                    <a:pt x="115" y="6"/>
                    <a:pt x="115" y="6"/>
                  </a:cubicBezTo>
                  <a:cubicBezTo>
                    <a:pt x="104" y="22"/>
                    <a:pt x="87" y="35"/>
                    <a:pt x="73" y="48"/>
                  </a:cubicBezTo>
                  <a:cubicBezTo>
                    <a:pt x="73" y="48"/>
                    <a:pt x="73" y="48"/>
                    <a:pt x="73" y="48"/>
                  </a:cubicBezTo>
                  <a:cubicBezTo>
                    <a:pt x="59" y="62"/>
                    <a:pt x="42" y="72"/>
                    <a:pt x="27" y="84"/>
                  </a:cubicBezTo>
                  <a:cubicBezTo>
                    <a:pt x="27" y="84"/>
                    <a:pt x="27" y="84"/>
                    <a:pt x="27" y="84"/>
                  </a:cubicBezTo>
                  <a:cubicBezTo>
                    <a:pt x="18" y="91"/>
                    <a:pt x="11" y="92"/>
                    <a:pt x="1" y="96"/>
                  </a:cubicBezTo>
                  <a:cubicBezTo>
                    <a:pt x="1" y="96"/>
                    <a:pt x="1" y="96"/>
                    <a:pt x="1" y="96"/>
                  </a:cubicBezTo>
                  <a:cubicBezTo>
                    <a:pt x="0" y="92"/>
                    <a:pt x="0" y="92"/>
                    <a:pt x="0"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18">
              <a:extLst>
                <a:ext uri="{FF2B5EF4-FFF2-40B4-BE49-F238E27FC236}">
                  <a16:creationId xmlns:a16="http://schemas.microsoft.com/office/drawing/2014/main" id="{4737D3A6-E66F-4629-9B05-FB5542A8CC28}"/>
                </a:ext>
              </a:extLst>
            </p:cNvPr>
            <p:cNvSpPr>
              <a:spLocks/>
            </p:cNvSpPr>
            <p:nvPr/>
          </p:nvSpPr>
          <p:spPr bwMode="auto">
            <a:xfrm>
              <a:off x="5307420" y="681964"/>
              <a:ext cx="117475" cy="131763"/>
            </a:xfrm>
            <a:custGeom>
              <a:avLst/>
              <a:gdLst>
                <a:gd name="T0" fmla="*/ 0 w 25"/>
                <a:gd name="T1" fmla="*/ 25 h 28"/>
                <a:gd name="T2" fmla="*/ 24 w 25"/>
                <a:gd name="T3" fmla="*/ 0 h 28"/>
                <a:gd name="T4" fmla="*/ 24 w 25"/>
                <a:gd name="T5" fmla="*/ 0 h 28"/>
                <a:gd name="T6" fmla="*/ 25 w 25"/>
                <a:gd name="T7" fmla="*/ 3 h 28"/>
                <a:gd name="T8" fmla="*/ 1 w 25"/>
                <a:gd name="T9" fmla="*/ 28 h 28"/>
                <a:gd name="T10" fmla="*/ 1 w 25"/>
                <a:gd name="T11" fmla="*/ 28 h 28"/>
                <a:gd name="T12" fmla="*/ 1 w 25"/>
                <a:gd name="T13" fmla="*/ 28 h 28"/>
                <a:gd name="T14" fmla="*/ 0 w 25"/>
                <a:gd name="T15" fmla="*/ 2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0" y="25"/>
                  </a:moveTo>
                  <a:cubicBezTo>
                    <a:pt x="9" y="20"/>
                    <a:pt x="13" y="6"/>
                    <a:pt x="24" y="0"/>
                  </a:cubicBezTo>
                  <a:cubicBezTo>
                    <a:pt x="24" y="0"/>
                    <a:pt x="24" y="0"/>
                    <a:pt x="24" y="0"/>
                  </a:cubicBezTo>
                  <a:cubicBezTo>
                    <a:pt x="25" y="3"/>
                    <a:pt x="25" y="3"/>
                    <a:pt x="25" y="3"/>
                  </a:cubicBezTo>
                  <a:cubicBezTo>
                    <a:pt x="16" y="7"/>
                    <a:pt x="13" y="22"/>
                    <a:pt x="1" y="28"/>
                  </a:cubicBezTo>
                  <a:cubicBezTo>
                    <a:pt x="1" y="28"/>
                    <a:pt x="1" y="28"/>
                    <a:pt x="1" y="28"/>
                  </a:cubicBezTo>
                  <a:cubicBezTo>
                    <a:pt x="1" y="28"/>
                    <a:pt x="1" y="28"/>
                    <a:pt x="1" y="28"/>
                  </a:cubicBezTo>
                  <a:cubicBezTo>
                    <a:pt x="0" y="25"/>
                    <a:pt x="0" y="25"/>
                    <a:pt x="0"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19">
              <a:extLst>
                <a:ext uri="{FF2B5EF4-FFF2-40B4-BE49-F238E27FC236}">
                  <a16:creationId xmlns:a16="http://schemas.microsoft.com/office/drawing/2014/main" id="{709BAB5C-FC91-45F2-95F1-6E201B257DD5}"/>
                </a:ext>
              </a:extLst>
            </p:cNvPr>
            <p:cNvSpPr>
              <a:spLocks noEditPoints="1"/>
            </p:cNvSpPr>
            <p:nvPr/>
          </p:nvSpPr>
          <p:spPr bwMode="auto">
            <a:xfrm>
              <a:off x="5547133" y="480351"/>
              <a:ext cx="74613" cy="173038"/>
            </a:xfrm>
            <a:custGeom>
              <a:avLst/>
              <a:gdLst>
                <a:gd name="T0" fmla="*/ 0 w 16"/>
                <a:gd name="T1" fmla="*/ 36 h 37"/>
                <a:gd name="T2" fmla="*/ 13 w 16"/>
                <a:gd name="T3" fmla="*/ 4 h 37"/>
                <a:gd name="T4" fmla="*/ 13 w 16"/>
                <a:gd name="T5" fmla="*/ 4 h 37"/>
                <a:gd name="T6" fmla="*/ 11 w 16"/>
                <a:gd name="T7" fmla="*/ 4 h 37"/>
                <a:gd name="T8" fmla="*/ 11 w 16"/>
                <a:gd name="T9" fmla="*/ 4 h 37"/>
                <a:gd name="T10" fmla="*/ 11 w 16"/>
                <a:gd name="T11" fmla="*/ 4 h 37"/>
                <a:gd name="T12" fmla="*/ 11 w 16"/>
                <a:gd name="T13" fmla="*/ 4 h 37"/>
                <a:gd name="T14" fmla="*/ 10 w 16"/>
                <a:gd name="T15" fmla="*/ 0 h 37"/>
                <a:gd name="T16" fmla="*/ 11 w 16"/>
                <a:gd name="T17" fmla="*/ 0 h 37"/>
                <a:gd name="T18" fmla="*/ 11 w 16"/>
                <a:gd name="T19" fmla="*/ 0 h 37"/>
                <a:gd name="T20" fmla="*/ 16 w 16"/>
                <a:gd name="T21" fmla="*/ 2 h 37"/>
                <a:gd name="T22" fmla="*/ 16 w 16"/>
                <a:gd name="T23" fmla="*/ 2 h 37"/>
                <a:gd name="T24" fmla="*/ 16 w 16"/>
                <a:gd name="T25" fmla="*/ 2 h 37"/>
                <a:gd name="T26" fmla="*/ 16 w 16"/>
                <a:gd name="T27" fmla="*/ 3 h 37"/>
                <a:gd name="T28" fmla="*/ 3 w 16"/>
                <a:gd name="T29" fmla="*/ 36 h 37"/>
                <a:gd name="T30" fmla="*/ 3 w 16"/>
                <a:gd name="T31" fmla="*/ 36 h 37"/>
                <a:gd name="T32" fmla="*/ 3 w 16"/>
                <a:gd name="T33" fmla="*/ 36 h 37"/>
                <a:gd name="T34" fmla="*/ 3 w 16"/>
                <a:gd name="T35" fmla="*/ 36 h 37"/>
                <a:gd name="T36" fmla="*/ 0 w 16"/>
                <a:gd name="T37" fmla="*/ 37 h 37"/>
                <a:gd name="T38" fmla="*/ 0 w 16"/>
                <a:gd name="T39" fmla="*/ 36 h 37"/>
                <a:gd name="T40" fmla="*/ 11 w 16"/>
                <a:gd name="T41" fmla="*/ 4 h 37"/>
                <a:gd name="T42" fmla="*/ 11 w 16"/>
                <a:gd name="T43" fmla="*/ 4 h 37"/>
                <a:gd name="T44" fmla="*/ 11 w 16"/>
                <a:gd name="T45" fmla="*/ 4 h 37"/>
                <a:gd name="T46" fmla="*/ 11 w 16"/>
                <a:gd name="T47" fmla="*/ 4 h 37"/>
                <a:gd name="T48" fmla="*/ 11 w 16"/>
                <a:gd name="T4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0" y="36"/>
                  </a:moveTo>
                  <a:cubicBezTo>
                    <a:pt x="0" y="24"/>
                    <a:pt x="12" y="15"/>
                    <a:pt x="13" y="4"/>
                  </a:cubicBezTo>
                  <a:cubicBezTo>
                    <a:pt x="13" y="4"/>
                    <a:pt x="13" y="4"/>
                    <a:pt x="13" y="4"/>
                  </a:cubicBezTo>
                  <a:cubicBezTo>
                    <a:pt x="12" y="4"/>
                    <a:pt x="12" y="4"/>
                    <a:pt x="11" y="4"/>
                  </a:cubicBezTo>
                  <a:cubicBezTo>
                    <a:pt x="11" y="4"/>
                    <a:pt x="11" y="4"/>
                    <a:pt x="11" y="4"/>
                  </a:cubicBezTo>
                  <a:cubicBezTo>
                    <a:pt x="11" y="4"/>
                    <a:pt x="11" y="4"/>
                    <a:pt x="11" y="4"/>
                  </a:cubicBezTo>
                  <a:cubicBezTo>
                    <a:pt x="11" y="4"/>
                    <a:pt x="11" y="4"/>
                    <a:pt x="11" y="4"/>
                  </a:cubicBezTo>
                  <a:cubicBezTo>
                    <a:pt x="10" y="0"/>
                    <a:pt x="10" y="0"/>
                    <a:pt x="10" y="0"/>
                  </a:cubicBezTo>
                  <a:cubicBezTo>
                    <a:pt x="10" y="0"/>
                    <a:pt x="11" y="0"/>
                    <a:pt x="11" y="0"/>
                  </a:cubicBezTo>
                  <a:cubicBezTo>
                    <a:pt x="11" y="0"/>
                    <a:pt x="11" y="0"/>
                    <a:pt x="11" y="0"/>
                  </a:cubicBezTo>
                  <a:cubicBezTo>
                    <a:pt x="13" y="0"/>
                    <a:pt x="14" y="1"/>
                    <a:pt x="16" y="2"/>
                  </a:cubicBezTo>
                  <a:cubicBezTo>
                    <a:pt x="16" y="2"/>
                    <a:pt x="16" y="2"/>
                    <a:pt x="16" y="2"/>
                  </a:cubicBezTo>
                  <a:cubicBezTo>
                    <a:pt x="16" y="2"/>
                    <a:pt x="16" y="2"/>
                    <a:pt x="16" y="2"/>
                  </a:cubicBezTo>
                  <a:cubicBezTo>
                    <a:pt x="16" y="3"/>
                    <a:pt x="16" y="3"/>
                    <a:pt x="16" y="3"/>
                  </a:cubicBezTo>
                  <a:cubicBezTo>
                    <a:pt x="15" y="16"/>
                    <a:pt x="3" y="26"/>
                    <a:pt x="3" y="36"/>
                  </a:cubicBezTo>
                  <a:cubicBezTo>
                    <a:pt x="3" y="36"/>
                    <a:pt x="3" y="36"/>
                    <a:pt x="3" y="36"/>
                  </a:cubicBezTo>
                  <a:cubicBezTo>
                    <a:pt x="3" y="36"/>
                    <a:pt x="3" y="36"/>
                    <a:pt x="3" y="36"/>
                  </a:cubicBezTo>
                  <a:cubicBezTo>
                    <a:pt x="3" y="36"/>
                    <a:pt x="3" y="36"/>
                    <a:pt x="3" y="36"/>
                  </a:cubicBezTo>
                  <a:cubicBezTo>
                    <a:pt x="0" y="37"/>
                    <a:pt x="0" y="37"/>
                    <a:pt x="0" y="37"/>
                  </a:cubicBezTo>
                  <a:cubicBezTo>
                    <a:pt x="0" y="36"/>
                    <a:pt x="0" y="36"/>
                    <a:pt x="0" y="36"/>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20">
              <a:extLst>
                <a:ext uri="{FF2B5EF4-FFF2-40B4-BE49-F238E27FC236}">
                  <a16:creationId xmlns:a16="http://schemas.microsoft.com/office/drawing/2014/main" id="{43BF0A42-A3C3-4296-875E-6DA30B4179DF}"/>
                </a:ext>
              </a:extLst>
            </p:cNvPr>
            <p:cNvSpPr>
              <a:spLocks noEditPoints="1"/>
            </p:cNvSpPr>
            <p:nvPr/>
          </p:nvSpPr>
          <p:spPr bwMode="auto">
            <a:xfrm>
              <a:off x="5466170" y="169201"/>
              <a:ext cx="165100" cy="352425"/>
            </a:xfrm>
            <a:custGeom>
              <a:avLst/>
              <a:gdLst>
                <a:gd name="T0" fmla="*/ 0 w 35"/>
                <a:gd name="T1" fmla="*/ 75 h 75"/>
                <a:gd name="T2" fmla="*/ 13 w 35"/>
                <a:gd name="T3" fmla="*/ 37 h 75"/>
                <a:gd name="T4" fmla="*/ 13 w 35"/>
                <a:gd name="T5" fmla="*/ 37 h 75"/>
                <a:gd name="T6" fmla="*/ 32 w 35"/>
                <a:gd name="T7" fmla="*/ 4 h 75"/>
                <a:gd name="T8" fmla="*/ 32 w 35"/>
                <a:gd name="T9" fmla="*/ 4 h 75"/>
                <a:gd name="T10" fmla="*/ 32 w 35"/>
                <a:gd name="T11" fmla="*/ 4 h 75"/>
                <a:gd name="T12" fmla="*/ 32 w 35"/>
                <a:gd name="T13" fmla="*/ 4 h 75"/>
                <a:gd name="T14" fmla="*/ 25 w 35"/>
                <a:gd name="T15" fmla="*/ 6 h 75"/>
                <a:gd name="T16" fmla="*/ 25 w 35"/>
                <a:gd name="T17" fmla="*/ 6 h 75"/>
                <a:gd name="T18" fmla="*/ 24 w 35"/>
                <a:gd name="T19" fmla="*/ 3 h 75"/>
                <a:gd name="T20" fmla="*/ 33 w 35"/>
                <a:gd name="T21" fmla="*/ 0 h 75"/>
                <a:gd name="T22" fmla="*/ 33 w 35"/>
                <a:gd name="T23" fmla="*/ 0 h 75"/>
                <a:gd name="T24" fmla="*/ 35 w 35"/>
                <a:gd name="T25" fmla="*/ 0 h 75"/>
                <a:gd name="T26" fmla="*/ 35 w 35"/>
                <a:gd name="T27" fmla="*/ 1 h 75"/>
                <a:gd name="T28" fmla="*/ 35 w 35"/>
                <a:gd name="T29" fmla="*/ 4 h 75"/>
                <a:gd name="T30" fmla="*/ 35 w 35"/>
                <a:gd name="T31" fmla="*/ 4 h 75"/>
                <a:gd name="T32" fmla="*/ 16 w 35"/>
                <a:gd name="T33" fmla="*/ 39 h 75"/>
                <a:gd name="T34" fmla="*/ 16 w 35"/>
                <a:gd name="T35" fmla="*/ 39 h 75"/>
                <a:gd name="T36" fmla="*/ 4 w 35"/>
                <a:gd name="T37" fmla="*/ 75 h 75"/>
                <a:gd name="T38" fmla="*/ 4 w 35"/>
                <a:gd name="T39" fmla="*/ 75 h 75"/>
                <a:gd name="T40" fmla="*/ 0 w 35"/>
                <a:gd name="T41" fmla="*/ 75 h 75"/>
                <a:gd name="T42" fmla="*/ 25 w 35"/>
                <a:gd name="T43" fmla="*/ 6 h 75"/>
                <a:gd name="T44" fmla="*/ 25 w 35"/>
                <a:gd name="T45" fmla="*/ 6 h 75"/>
                <a:gd name="T46" fmla="*/ 25 w 35"/>
                <a:gd name="T47" fmla="*/ 6 h 75"/>
                <a:gd name="T48" fmla="*/ 26 w 35"/>
                <a:gd name="T49" fmla="*/ 7 h 75"/>
                <a:gd name="T50" fmla="*/ 25 w 35"/>
                <a:gd name="T51"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75">
                  <a:moveTo>
                    <a:pt x="0" y="75"/>
                  </a:moveTo>
                  <a:cubicBezTo>
                    <a:pt x="0" y="63"/>
                    <a:pt x="8" y="48"/>
                    <a:pt x="13" y="37"/>
                  </a:cubicBezTo>
                  <a:cubicBezTo>
                    <a:pt x="13" y="37"/>
                    <a:pt x="13" y="37"/>
                    <a:pt x="13" y="37"/>
                  </a:cubicBezTo>
                  <a:cubicBezTo>
                    <a:pt x="17" y="29"/>
                    <a:pt x="32" y="13"/>
                    <a:pt x="32" y="4"/>
                  </a:cubicBezTo>
                  <a:cubicBezTo>
                    <a:pt x="32" y="4"/>
                    <a:pt x="32" y="4"/>
                    <a:pt x="32" y="4"/>
                  </a:cubicBezTo>
                  <a:cubicBezTo>
                    <a:pt x="32" y="4"/>
                    <a:pt x="32" y="4"/>
                    <a:pt x="32" y="4"/>
                  </a:cubicBezTo>
                  <a:cubicBezTo>
                    <a:pt x="32" y="4"/>
                    <a:pt x="32" y="4"/>
                    <a:pt x="32" y="4"/>
                  </a:cubicBezTo>
                  <a:cubicBezTo>
                    <a:pt x="30" y="4"/>
                    <a:pt x="27" y="5"/>
                    <a:pt x="25" y="6"/>
                  </a:cubicBezTo>
                  <a:cubicBezTo>
                    <a:pt x="25" y="6"/>
                    <a:pt x="25" y="6"/>
                    <a:pt x="25" y="6"/>
                  </a:cubicBezTo>
                  <a:cubicBezTo>
                    <a:pt x="24" y="3"/>
                    <a:pt x="24" y="3"/>
                    <a:pt x="24" y="3"/>
                  </a:cubicBezTo>
                  <a:cubicBezTo>
                    <a:pt x="26" y="2"/>
                    <a:pt x="30" y="0"/>
                    <a:pt x="33" y="0"/>
                  </a:cubicBezTo>
                  <a:cubicBezTo>
                    <a:pt x="33" y="0"/>
                    <a:pt x="33" y="0"/>
                    <a:pt x="33" y="0"/>
                  </a:cubicBezTo>
                  <a:cubicBezTo>
                    <a:pt x="35" y="0"/>
                    <a:pt x="35" y="0"/>
                    <a:pt x="35" y="0"/>
                  </a:cubicBezTo>
                  <a:cubicBezTo>
                    <a:pt x="35" y="1"/>
                    <a:pt x="35" y="1"/>
                    <a:pt x="35" y="1"/>
                  </a:cubicBezTo>
                  <a:cubicBezTo>
                    <a:pt x="35" y="2"/>
                    <a:pt x="35" y="3"/>
                    <a:pt x="35" y="4"/>
                  </a:cubicBezTo>
                  <a:cubicBezTo>
                    <a:pt x="35" y="4"/>
                    <a:pt x="35" y="4"/>
                    <a:pt x="35" y="4"/>
                  </a:cubicBezTo>
                  <a:cubicBezTo>
                    <a:pt x="35" y="16"/>
                    <a:pt x="20" y="31"/>
                    <a:pt x="16" y="39"/>
                  </a:cubicBezTo>
                  <a:cubicBezTo>
                    <a:pt x="16" y="39"/>
                    <a:pt x="16" y="39"/>
                    <a:pt x="16" y="39"/>
                  </a:cubicBezTo>
                  <a:cubicBezTo>
                    <a:pt x="11" y="49"/>
                    <a:pt x="4" y="64"/>
                    <a:pt x="4" y="75"/>
                  </a:cubicBezTo>
                  <a:cubicBezTo>
                    <a:pt x="4" y="75"/>
                    <a:pt x="4" y="75"/>
                    <a:pt x="4" y="75"/>
                  </a:cubicBezTo>
                  <a:cubicBezTo>
                    <a:pt x="0" y="75"/>
                    <a:pt x="0" y="75"/>
                    <a:pt x="0" y="75"/>
                  </a:cubicBezTo>
                  <a:close/>
                  <a:moveTo>
                    <a:pt x="25" y="6"/>
                  </a:moveTo>
                  <a:cubicBezTo>
                    <a:pt x="25" y="6"/>
                    <a:pt x="25" y="6"/>
                    <a:pt x="25" y="6"/>
                  </a:cubicBezTo>
                  <a:cubicBezTo>
                    <a:pt x="25" y="6"/>
                    <a:pt x="25" y="6"/>
                    <a:pt x="25" y="6"/>
                  </a:cubicBezTo>
                  <a:cubicBezTo>
                    <a:pt x="26" y="7"/>
                    <a:pt x="26" y="7"/>
                    <a:pt x="26" y="7"/>
                  </a:cubicBezTo>
                  <a:cubicBezTo>
                    <a:pt x="25" y="6"/>
                    <a:pt x="25" y="6"/>
                    <a:pt x="2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21">
              <a:extLst>
                <a:ext uri="{FF2B5EF4-FFF2-40B4-BE49-F238E27FC236}">
                  <a16:creationId xmlns:a16="http://schemas.microsoft.com/office/drawing/2014/main" id="{7ACE9DCA-CBBF-4AB4-895F-FBBC98E852F8}"/>
                </a:ext>
              </a:extLst>
            </p:cNvPr>
            <p:cNvSpPr>
              <a:spLocks/>
            </p:cNvSpPr>
            <p:nvPr/>
          </p:nvSpPr>
          <p:spPr bwMode="auto">
            <a:xfrm>
              <a:off x="5453470" y="108876"/>
              <a:ext cx="163513" cy="65088"/>
            </a:xfrm>
            <a:custGeom>
              <a:avLst/>
              <a:gdLst>
                <a:gd name="T0" fmla="*/ 18 w 35"/>
                <a:gd name="T1" fmla="*/ 7 h 14"/>
                <a:gd name="T2" fmla="*/ 11 w 35"/>
                <a:gd name="T3" fmla="*/ 4 h 14"/>
                <a:gd name="T4" fmla="*/ 11 w 35"/>
                <a:gd name="T5" fmla="*/ 4 h 14"/>
                <a:gd name="T6" fmla="*/ 9 w 35"/>
                <a:gd name="T7" fmla="*/ 4 h 14"/>
                <a:gd name="T8" fmla="*/ 9 w 35"/>
                <a:gd name="T9" fmla="*/ 4 h 14"/>
                <a:gd name="T10" fmla="*/ 5 w 35"/>
                <a:gd name="T11" fmla="*/ 4 h 14"/>
                <a:gd name="T12" fmla="*/ 5 w 35"/>
                <a:gd name="T13" fmla="*/ 4 h 14"/>
                <a:gd name="T14" fmla="*/ 0 w 35"/>
                <a:gd name="T15" fmla="*/ 3 h 14"/>
                <a:gd name="T16" fmla="*/ 0 w 35"/>
                <a:gd name="T17" fmla="*/ 3 h 14"/>
                <a:gd name="T18" fmla="*/ 2 w 35"/>
                <a:gd name="T19" fmla="*/ 0 h 14"/>
                <a:gd name="T20" fmla="*/ 5 w 35"/>
                <a:gd name="T21" fmla="*/ 0 h 14"/>
                <a:gd name="T22" fmla="*/ 5 w 35"/>
                <a:gd name="T23" fmla="*/ 0 h 14"/>
                <a:gd name="T24" fmla="*/ 9 w 35"/>
                <a:gd name="T25" fmla="*/ 0 h 14"/>
                <a:gd name="T26" fmla="*/ 9 w 35"/>
                <a:gd name="T27" fmla="*/ 0 h 14"/>
                <a:gd name="T28" fmla="*/ 11 w 35"/>
                <a:gd name="T29" fmla="*/ 0 h 14"/>
                <a:gd name="T30" fmla="*/ 11 w 35"/>
                <a:gd name="T31" fmla="*/ 0 h 14"/>
                <a:gd name="T32" fmla="*/ 20 w 35"/>
                <a:gd name="T33" fmla="*/ 4 h 14"/>
                <a:gd name="T34" fmla="*/ 20 w 35"/>
                <a:gd name="T35" fmla="*/ 4 h 14"/>
                <a:gd name="T36" fmla="*/ 35 w 35"/>
                <a:gd name="T37" fmla="*/ 12 h 14"/>
                <a:gd name="T38" fmla="*/ 35 w 35"/>
                <a:gd name="T39" fmla="*/ 12 h 14"/>
                <a:gd name="T40" fmla="*/ 32 w 35"/>
                <a:gd name="T41" fmla="*/ 14 h 14"/>
                <a:gd name="T42" fmla="*/ 18 w 35"/>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4">
                  <a:moveTo>
                    <a:pt x="18" y="7"/>
                  </a:moveTo>
                  <a:cubicBezTo>
                    <a:pt x="14" y="5"/>
                    <a:pt x="14" y="4"/>
                    <a:pt x="11" y="4"/>
                  </a:cubicBezTo>
                  <a:cubicBezTo>
                    <a:pt x="11" y="4"/>
                    <a:pt x="11" y="4"/>
                    <a:pt x="11" y="4"/>
                  </a:cubicBezTo>
                  <a:cubicBezTo>
                    <a:pt x="10" y="4"/>
                    <a:pt x="10" y="4"/>
                    <a:pt x="9" y="4"/>
                  </a:cubicBezTo>
                  <a:cubicBezTo>
                    <a:pt x="9" y="4"/>
                    <a:pt x="9" y="4"/>
                    <a:pt x="9" y="4"/>
                  </a:cubicBezTo>
                  <a:cubicBezTo>
                    <a:pt x="8" y="4"/>
                    <a:pt x="6" y="4"/>
                    <a:pt x="5" y="4"/>
                  </a:cubicBezTo>
                  <a:cubicBezTo>
                    <a:pt x="5" y="4"/>
                    <a:pt x="5" y="4"/>
                    <a:pt x="5" y="4"/>
                  </a:cubicBezTo>
                  <a:cubicBezTo>
                    <a:pt x="3" y="4"/>
                    <a:pt x="2" y="4"/>
                    <a:pt x="0" y="3"/>
                  </a:cubicBezTo>
                  <a:cubicBezTo>
                    <a:pt x="0" y="3"/>
                    <a:pt x="0" y="3"/>
                    <a:pt x="0" y="3"/>
                  </a:cubicBezTo>
                  <a:cubicBezTo>
                    <a:pt x="2" y="0"/>
                    <a:pt x="2" y="0"/>
                    <a:pt x="2" y="0"/>
                  </a:cubicBezTo>
                  <a:cubicBezTo>
                    <a:pt x="3" y="0"/>
                    <a:pt x="4" y="0"/>
                    <a:pt x="5" y="0"/>
                  </a:cubicBezTo>
                  <a:cubicBezTo>
                    <a:pt x="5" y="0"/>
                    <a:pt x="5" y="0"/>
                    <a:pt x="5" y="0"/>
                  </a:cubicBezTo>
                  <a:cubicBezTo>
                    <a:pt x="6" y="0"/>
                    <a:pt x="8" y="0"/>
                    <a:pt x="9" y="0"/>
                  </a:cubicBezTo>
                  <a:cubicBezTo>
                    <a:pt x="9" y="0"/>
                    <a:pt x="9" y="0"/>
                    <a:pt x="9" y="0"/>
                  </a:cubicBezTo>
                  <a:cubicBezTo>
                    <a:pt x="10" y="0"/>
                    <a:pt x="10" y="0"/>
                    <a:pt x="11" y="0"/>
                  </a:cubicBezTo>
                  <a:cubicBezTo>
                    <a:pt x="11" y="0"/>
                    <a:pt x="11" y="0"/>
                    <a:pt x="11" y="0"/>
                  </a:cubicBezTo>
                  <a:cubicBezTo>
                    <a:pt x="15" y="1"/>
                    <a:pt x="16" y="2"/>
                    <a:pt x="20" y="4"/>
                  </a:cubicBezTo>
                  <a:cubicBezTo>
                    <a:pt x="20" y="4"/>
                    <a:pt x="20" y="4"/>
                    <a:pt x="20" y="4"/>
                  </a:cubicBezTo>
                  <a:cubicBezTo>
                    <a:pt x="24" y="6"/>
                    <a:pt x="31" y="8"/>
                    <a:pt x="35" y="12"/>
                  </a:cubicBezTo>
                  <a:cubicBezTo>
                    <a:pt x="35" y="12"/>
                    <a:pt x="35" y="12"/>
                    <a:pt x="35" y="12"/>
                  </a:cubicBezTo>
                  <a:cubicBezTo>
                    <a:pt x="32" y="14"/>
                    <a:pt x="32" y="14"/>
                    <a:pt x="32" y="14"/>
                  </a:cubicBezTo>
                  <a:cubicBezTo>
                    <a:pt x="30" y="12"/>
                    <a:pt x="22" y="9"/>
                    <a:pt x="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22">
              <a:extLst>
                <a:ext uri="{FF2B5EF4-FFF2-40B4-BE49-F238E27FC236}">
                  <a16:creationId xmlns:a16="http://schemas.microsoft.com/office/drawing/2014/main" id="{2B522404-D011-461C-ABE5-0B26F5A5938A}"/>
                </a:ext>
              </a:extLst>
            </p:cNvPr>
            <p:cNvSpPr>
              <a:spLocks noEditPoints="1"/>
            </p:cNvSpPr>
            <p:nvPr/>
          </p:nvSpPr>
          <p:spPr bwMode="auto">
            <a:xfrm>
              <a:off x="6285320" y="1029626"/>
              <a:ext cx="122238" cy="57150"/>
            </a:xfrm>
            <a:custGeom>
              <a:avLst/>
              <a:gdLst>
                <a:gd name="T0" fmla="*/ 1 w 26"/>
                <a:gd name="T1" fmla="*/ 3 h 12"/>
                <a:gd name="T2" fmla="*/ 0 w 26"/>
                <a:gd name="T3" fmla="*/ 3 h 12"/>
                <a:gd name="T4" fmla="*/ 0 w 26"/>
                <a:gd name="T5" fmla="*/ 3 h 12"/>
                <a:gd name="T6" fmla="*/ 0 w 26"/>
                <a:gd name="T7" fmla="*/ 0 h 12"/>
                <a:gd name="T8" fmla="*/ 1 w 26"/>
                <a:gd name="T9" fmla="*/ 0 h 12"/>
                <a:gd name="T10" fmla="*/ 1 w 26"/>
                <a:gd name="T11" fmla="*/ 0 h 12"/>
                <a:gd name="T12" fmla="*/ 26 w 26"/>
                <a:gd name="T13" fmla="*/ 11 h 12"/>
                <a:gd name="T14" fmla="*/ 26 w 26"/>
                <a:gd name="T15" fmla="*/ 11 h 12"/>
                <a:gd name="T16" fmla="*/ 22 w 26"/>
                <a:gd name="T17" fmla="*/ 12 h 12"/>
                <a:gd name="T18" fmla="*/ 1 w 26"/>
                <a:gd name="T19" fmla="*/ 3 h 12"/>
                <a:gd name="T20" fmla="*/ 0 w 26"/>
                <a:gd name="T21" fmla="*/ 3 h 12"/>
                <a:gd name="T22" fmla="*/ 0 w 26"/>
                <a:gd name="T23" fmla="*/ 3 h 12"/>
                <a:gd name="T24" fmla="*/ 0 w 26"/>
                <a:gd name="T25" fmla="*/ 3 h 12"/>
                <a:gd name="T26" fmla="*/ 0 w 26"/>
                <a:gd name="T27" fmla="*/ 3 h 12"/>
                <a:gd name="T28" fmla="*/ 0 w 26"/>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 y="3"/>
                  </a:moveTo>
                  <a:cubicBezTo>
                    <a:pt x="1" y="3"/>
                    <a:pt x="1" y="3"/>
                    <a:pt x="0" y="3"/>
                  </a:cubicBezTo>
                  <a:cubicBezTo>
                    <a:pt x="0" y="3"/>
                    <a:pt x="0" y="3"/>
                    <a:pt x="0" y="3"/>
                  </a:cubicBezTo>
                  <a:cubicBezTo>
                    <a:pt x="0" y="0"/>
                    <a:pt x="0" y="0"/>
                    <a:pt x="0" y="0"/>
                  </a:cubicBezTo>
                  <a:cubicBezTo>
                    <a:pt x="0" y="0"/>
                    <a:pt x="1" y="0"/>
                    <a:pt x="1" y="0"/>
                  </a:cubicBezTo>
                  <a:cubicBezTo>
                    <a:pt x="1" y="0"/>
                    <a:pt x="1" y="0"/>
                    <a:pt x="1" y="0"/>
                  </a:cubicBezTo>
                  <a:cubicBezTo>
                    <a:pt x="9" y="0"/>
                    <a:pt x="22" y="2"/>
                    <a:pt x="26" y="11"/>
                  </a:cubicBezTo>
                  <a:cubicBezTo>
                    <a:pt x="26" y="11"/>
                    <a:pt x="26" y="11"/>
                    <a:pt x="26" y="11"/>
                  </a:cubicBezTo>
                  <a:cubicBezTo>
                    <a:pt x="22" y="12"/>
                    <a:pt x="22" y="12"/>
                    <a:pt x="22" y="12"/>
                  </a:cubicBezTo>
                  <a:cubicBezTo>
                    <a:pt x="21" y="6"/>
                    <a:pt x="8" y="3"/>
                    <a:pt x="1" y="3"/>
                  </a:cubicBezTo>
                  <a:close/>
                  <a:moveTo>
                    <a:pt x="0" y="3"/>
                  </a:moveTo>
                  <a:cubicBezTo>
                    <a:pt x="0" y="3"/>
                    <a:pt x="0" y="3"/>
                    <a:pt x="0" y="3"/>
                  </a:cubicBezTo>
                  <a:cubicBezTo>
                    <a:pt x="0" y="3"/>
                    <a:pt x="0" y="3"/>
                    <a:pt x="0" y="3"/>
                  </a:cubicBezTo>
                  <a:cubicBezTo>
                    <a:pt x="0" y="3"/>
                    <a:pt x="0" y="3"/>
                    <a:pt x="0" y="3"/>
                  </a:cubicBezTo>
                  <a:cubicBezTo>
                    <a:pt x="0" y="3"/>
                    <a:pt x="0"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群組 119">
            <a:extLst>
              <a:ext uri="{FF2B5EF4-FFF2-40B4-BE49-F238E27FC236}">
                <a16:creationId xmlns:a16="http://schemas.microsoft.com/office/drawing/2014/main" id="{DDD0C05D-C918-4EBC-BB26-81448B2EAF33}"/>
              </a:ext>
            </a:extLst>
          </p:cNvPr>
          <p:cNvGrpSpPr/>
          <p:nvPr/>
        </p:nvGrpSpPr>
        <p:grpSpPr>
          <a:xfrm>
            <a:off x="6644320" y="752454"/>
            <a:ext cx="836612" cy="709613"/>
            <a:chOff x="6644320" y="752454"/>
            <a:chExt cx="836612" cy="709613"/>
          </a:xfrm>
        </p:grpSpPr>
        <p:sp>
          <p:nvSpPr>
            <p:cNvPr id="121" name="Freeform 166">
              <a:extLst>
                <a:ext uri="{FF2B5EF4-FFF2-40B4-BE49-F238E27FC236}">
                  <a16:creationId xmlns:a16="http://schemas.microsoft.com/office/drawing/2014/main" id="{453EAAAD-DEFE-49A3-A744-5AAB0523696B}"/>
                </a:ext>
              </a:extLst>
            </p:cNvPr>
            <p:cNvSpPr>
              <a:spLocks noEditPoints="1"/>
            </p:cNvSpPr>
            <p:nvPr/>
          </p:nvSpPr>
          <p:spPr bwMode="auto">
            <a:xfrm>
              <a:off x="6644320" y="1155679"/>
              <a:ext cx="285750" cy="306388"/>
            </a:xfrm>
            <a:custGeom>
              <a:avLst/>
              <a:gdLst>
                <a:gd name="T0" fmla="*/ 14 w 61"/>
                <a:gd name="T1" fmla="*/ 59 h 65"/>
                <a:gd name="T2" fmla="*/ 0 w 61"/>
                <a:gd name="T3" fmla="*/ 31 h 65"/>
                <a:gd name="T4" fmla="*/ 0 w 61"/>
                <a:gd name="T5" fmla="*/ 31 h 65"/>
                <a:gd name="T6" fmla="*/ 7 w 61"/>
                <a:gd name="T7" fmla="*/ 11 h 65"/>
                <a:gd name="T8" fmla="*/ 7 w 61"/>
                <a:gd name="T9" fmla="*/ 11 h 65"/>
                <a:gd name="T10" fmla="*/ 20 w 61"/>
                <a:gd name="T11" fmla="*/ 3 h 65"/>
                <a:gd name="T12" fmla="*/ 20 w 61"/>
                <a:gd name="T13" fmla="*/ 3 h 65"/>
                <a:gd name="T14" fmla="*/ 23 w 61"/>
                <a:gd name="T15" fmla="*/ 1 h 65"/>
                <a:gd name="T16" fmla="*/ 23 w 61"/>
                <a:gd name="T17" fmla="*/ 1 h 65"/>
                <a:gd name="T18" fmla="*/ 32 w 61"/>
                <a:gd name="T19" fmla="*/ 0 h 65"/>
                <a:gd name="T20" fmla="*/ 32 w 61"/>
                <a:gd name="T21" fmla="*/ 0 h 65"/>
                <a:gd name="T22" fmla="*/ 56 w 61"/>
                <a:gd name="T23" fmla="*/ 14 h 65"/>
                <a:gd name="T24" fmla="*/ 56 w 61"/>
                <a:gd name="T25" fmla="*/ 14 h 65"/>
                <a:gd name="T26" fmla="*/ 61 w 61"/>
                <a:gd name="T27" fmla="*/ 32 h 65"/>
                <a:gd name="T28" fmla="*/ 61 w 61"/>
                <a:gd name="T29" fmla="*/ 32 h 65"/>
                <a:gd name="T30" fmla="*/ 32 w 61"/>
                <a:gd name="T31" fmla="*/ 65 h 65"/>
                <a:gd name="T32" fmla="*/ 32 w 61"/>
                <a:gd name="T33" fmla="*/ 65 h 65"/>
                <a:gd name="T34" fmla="*/ 14 w 61"/>
                <a:gd name="T35" fmla="*/ 59 h 65"/>
                <a:gd name="T36" fmla="*/ 8 w 61"/>
                <a:gd name="T37" fmla="*/ 31 h 65"/>
                <a:gd name="T38" fmla="*/ 19 w 61"/>
                <a:gd name="T39" fmla="*/ 52 h 65"/>
                <a:gd name="T40" fmla="*/ 19 w 61"/>
                <a:gd name="T41" fmla="*/ 52 h 65"/>
                <a:gd name="T42" fmla="*/ 32 w 61"/>
                <a:gd name="T43" fmla="*/ 57 h 65"/>
                <a:gd name="T44" fmla="*/ 32 w 61"/>
                <a:gd name="T45" fmla="*/ 57 h 65"/>
                <a:gd name="T46" fmla="*/ 47 w 61"/>
                <a:gd name="T47" fmla="*/ 50 h 65"/>
                <a:gd name="T48" fmla="*/ 47 w 61"/>
                <a:gd name="T49" fmla="*/ 50 h 65"/>
                <a:gd name="T50" fmla="*/ 53 w 61"/>
                <a:gd name="T51" fmla="*/ 32 h 65"/>
                <a:gd name="T52" fmla="*/ 53 w 61"/>
                <a:gd name="T53" fmla="*/ 32 h 65"/>
                <a:gd name="T54" fmla="*/ 49 w 61"/>
                <a:gd name="T55" fmla="*/ 18 h 65"/>
                <a:gd name="T56" fmla="*/ 49 w 61"/>
                <a:gd name="T57" fmla="*/ 18 h 65"/>
                <a:gd name="T58" fmla="*/ 36 w 61"/>
                <a:gd name="T59" fmla="*/ 9 h 65"/>
                <a:gd name="T60" fmla="*/ 36 w 61"/>
                <a:gd name="T61" fmla="*/ 9 h 65"/>
                <a:gd name="T62" fmla="*/ 31 w 61"/>
                <a:gd name="T63" fmla="*/ 11 h 65"/>
                <a:gd name="T64" fmla="*/ 31 w 61"/>
                <a:gd name="T65" fmla="*/ 11 h 65"/>
                <a:gd name="T66" fmla="*/ 27 w 61"/>
                <a:gd name="T67" fmla="*/ 10 h 65"/>
                <a:gd name="T68" fmla="*/ 27 w 61"/>
                <a:gd name="T69" fmla="*/ 10 h 65"/>
                <a:gd name="T70" fmla="*/ 8 w 61"/>
                <a:gd name="T7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 h="65">
                  <a:moveTo>
                    <a:pt x="14" y="59"/>
                  </a:moveTo>
                  <a:cubicBezTo>
                    <a:pt x="4" y="53"/>
                    <a:pt x="0" y="42"/>
                    <a:pt x="0" y="31"/>
                  </a:cubicBezTo>
                  <a:cubicBezTo>
                    <a:pt x="0" y="31"/>
                    <a:pt x="0" y="31"/>
                    <a:pt x="0" y="31"/>
                  </a:cubicBezTo>
                  <a:cubicBezTo>
                    <a:pt x="0" y="24"/>
                    <a:pt x="2" y="17"/>
                    <a:pt x="7" y="11"/>
                  </a:cubicBezTo>
                  <a:cubicBezTo>
                    <a:pt x="7" y="11"/>
                    <a:pt x="7" y="11"/>
                    <a:pt x="7" y="11"/>
                  </a:cubicBezTo>
                  <a:cubicBezTo>
                    <a:pt x="10" y="7"/>
                    <a:pt x="15" y="4"/>
                    <a:pt x="20" y="3"/>
                  </a:cubicBezTo>
                  <a:cubicBezTo>
                    <a:pt x="20" y="3"/>
                    <a:pt x="20" y="3"/>
                    <a:pt x="20" y="3"/>
                  </a:cubicBezTo>
                  <a:cubicBezTo>
                    <a:pt x="21" y="2"/>
                    <a:pt x="22" y="2"/>
                    <a:pt x="23" y="1"/>
                  </a:cubicBezTo>
                  <a:cubicBezTo>
                    <a:pt x="23" y="1"/>
                    <a:pt x="23" y="1"/>
                    <a:pt x="23" y="1"/>
                  </a:cubicBezTo>
                  <a:cubicBezTo>
                    <a:pt x="26" y="1"/>
                    <a:pt x="29" y="0"/>
                    <a:pt x="32" y="0"/>
                  </a:cubicBezTo>
                  <a:cubicBezTo>
                    <a:pt x="32" y="0"/>
                    <a:pt x="32" y="0"/>
                    <a:pt x="32" y="0"/>
                  </a:cubicBezTo>
                  <a:cubicBezTo>
                    <a:pt x="42" y="0"/>
                    <a:pt x="51" y="4"/>
                    <a:pt x="56" y="14"/>
                  </a:cubicBezTo>
                  <a:cubicBezTo>
                    <a:pt x="56" y="14"/>
                    <a:pt x="56" y="14"/>
                    <a:pt x="56" y="14"/>
                  </a:cubicBezTo>
                  <a:cubicBezTo>
                    <a:pt x="60" y="20"/>
                    <a:pt x="61" y="26"/>
                    <a:pt x="61" y="32"/>
                  </a:cubicBezTo>
                  <a:cubicBezTo>
                    <a:pt x="61" y="32"/>
                    <a:pt x="61" y="32"/>
                    <a:pt x="61" y="32"/>
                  </a:cubicBezTo>
                  <a:cubicBezTo>
                    <a:pt x="61" y="49"/>
                    <a:pt x="49" y="65"/>
                    <a:pt x="32" y="65"/>
                  </a:cubicBezTo>
                  <a:cubicBezTo>
                    <a:pt x="32" y="65"/>
                    <a:pt x="32" y="65"/>
                    <a:pt x="32" y="65"/>
                  </a:cubicBezTo>
                  <a:cubicBezTo>
                    <a:pt x="27" y="65"/>
                    <a:pt x="20" y="63"/>
                    <a:pt x="14" y="59"/>
                  </a:cubicBezTo>
                  <a:close/>
                  <a:moveTo>
                    <a:pt x="8" y="31"/>
                  </a:moveTo>
                  <a:cubicBezTo>
                    <a:pt x="8" y="39"/>
                    <a:pt x="11" y="47"/>
                    <a:pt x="19" y="52"/>
                  </a:cubicBezTo>
                  <a:cubicBezTo>
                    <a:pt x="19" y="52"/>
                    <a:pt x="19" y="52"/>
                    <a:pt x="19" y="52"/>
                  </a:cubicBezTo>
                  <a:cubicBezTo>
                    <a:pt x="24" y="56"/>
                    <a:pt x="28" y="57"/>
                    <a:pt x="32" y="57"/>
                  </a:cubicBezTo>
                  <a:cubicBezTo>
                    <a:pt x="32" y="57"/>
                    <a:pt x="32" y="57"/>
                    <a:pt x="32" y="57"/>
                  </a:cubicBezTo>
                  <a:cubicBezTo>
                    <a:pt x="38" y="57"/>
                    <a:pt x="43" y="54"/>
                    <a:pt x="47" y="50"/>
                  </a:cubicBezTo>
                  <a:cubicBezTo>
                    <a:pt x="47" y="50"/>
                    <a:pt x="47" y="50"/>
                    <a:pt x="47" y="50"/>
                  </a:cubicBezTo>
                  <a:cubicBezTo>
                    <a:pt x="51" y="45"/>
                    <a:pt x="53" y="39"/>
                    <a:pt x="53" y="32"/>
                  </a:cubicBezTo>
                  <a:cubicBezTo>
                    <a:pt x="53" y="32"/>
                    <a:pt x="53" y="32"/>
                    <a:pt x="53" y="32"/>
                  </a:cubicBezTo>
                  <a:cubicBezTo>
                    <a:pt x="53" y="28"/>
                    <a:pt x="52" y="23"/>
                    <a:pt x="49" y="18"/>
                  </a:cubicBezTo>
                  <a:cubicBezTo>
                    <a:pt x="49" y="18"/>
                    <a:pt x="49" y="18"/>
                    <a:pt x="49" y="18"/>
                  </a:cubicBezTo>
                  <a:cubicBezTo>
                    <a:pt x="46" y="12"/>
                    <a:pt x="41" y="9"/>
                    <a:pt x="36" y="9"/>
                  </a:cubicBezTo>
                  <a:cubicBezTo>
                    <a:pt x="36" y="9"/>
                    <a:pt x="36" y="9"/>
                    <a:pt x="36" y="9"/>
                  </a:cubicBezTo>
                  <a:cubicBezTo>
                    <a:pt x="35" y="10"/>
                    <a:pt x="33" y="11"/>
                    <a:pt x="31" y="11"/>
                  </a:cubicBezTo>
                  <a:cubicBezTo>
                    <a:pt x="31" y="11"/>
                    <a:pt x="31" y="11"/>
                    <a:pt x="31" y="11"/>
                  </a:cubicBezTo>
                  <a:cubicBezTo>
                    <a:pt x="30" y="10"/>
                    <a:pt x="28" y="10"/>
                    <a:pt x="27" y="10"/>
                  </a:cubicBezTo>
                  <a:cubicBezTo>
                    <a:pt x="27" y="10"/>
                    <a:pt x="27" y="10"/>
                    <a:pt x="27" y="10"/>
                  </a:cubicBezTo>
                  <a:cubicBezTo>
                    <a:pt x="14" y="10"/>
                    <a:pt x="8" y="20"/>
                    <a:pt x="8"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67">
              <a:extLst>
                <a:ext uri="{FF2B5EF4-FFF2-40B4-BE49-F238E27FC236}">
                  <a16:creationId xmlns:a16="http://schemas.microsoft.com/office/drawing/2014/main" id="{C42056F7-B903-4B02-92A6-E7234C95B44E}"/>
                </a:ext>
              </a:extLst>
            </p:cNvPr>
            <p:cNvSpPr>
              <a:spLocks noEditPoints="1"/>
            </p:cNvSpPr>
            <p:nvPr/>
          </p:nvSpPr>
          <p:spPr bwMode="auto">
            <a:xfrm>
              <a:off x="7038020" y="1090591"/>
              <a:ext cx="296863" cy="287338"/>
            </a:xfrm>
            <a:custGeom>
              <a:avLst/>
              <a:gdLst>
                <a:gd name="T0" fmla="*/ 14 w 63"/>
                <a:gd name="T1" fmla="*/ 56 h 61"/>
                <a:gd name="T2" fmla="*/ 0 w 63"/>
                <a:gd name="T3" fmla="*/ 33 h 61"/>
                <a:gd name="T4" fmla="*/ 0 w 63"/>
                <a:gd name="T5" fmla="*/ 33 h 61"/>
                <a:gd name="T6" fmla="*/ 22 w 63"/>
                <a:gd name="T7" fmla="*/ 3 h 61"/>
                <a:gd name="T8" fmla="*/ 22 w 63"/>
                <a:gd name="T9" fmla="*/ 3 h 61"/>
                <a:gd name="T10" fmla="*/ 27 w 63"/>
                <a:gd name="T11" fmla="*/ 0 h 61"/>
                <a:gd name="T12" fmla="*/ 27 w 63"/>
                <a:gd name="T13" fmla="*/ 0 h 61"/>
                <a:gd name="T14" fmla="*/ 59 w 63"/>
                <a:gd name="T15" fmla="*/ 20 h 61"/>
                <a:gd name="T16" fmla="*/ 59 w 63"/>
                <a:gd name="T17" fmla="*/ 20 h 61"/>
                <a:gd name="T18" fmla="*/ 63 w 63"/>
                <a:gd name="T19" fmla="*/ 34 h 61"/>
                <a:gd name="T20" fmla="*/ 63 w 63"/>
                <a:gd name="T21" fmla="*/ 34 h 61"/>
                <a:gd name="T22" fmla="*/ 32 w 63"/>
                <a:gd name="T23" fmla="*/ 61 h 61"/>
                <a:gd name="T24" fmla="*/ 32 w 63"/>
                <a:gd name="T25" fmla="*/ 61 h 61"/>
                <a:gd name="T26" fmla="*/ 14 w 63"/>
                <a:gd name="T27" fmla="*/ 56 h 61"/>
                <a:gd name="T28" fmla="*/ 8 w 63"/>
                <a:gd name="T29" fmla="*/ 33 h 61"/>
                <a:gd name="T30" fmla="*/ 18 w 63"/>
                <a:gd name="T31" fmla="*/ 49 h 61"/>
                <a:gd name="T32" fmla="*/ 18 w 63"/>
                <a:gd name="T33" fmla="*/ 49 h 61"/>
                <a:gd name="T34" fmla="*/ 32 w 63"/>
                <a:gd name="T35" fmla="*/ 53 h 61"/>
                <a:gd name="T36" fmla="*/ 32 w 63"/>
                <a:gd name="T37" fmla="*/ 53 h 61"/>
                <a:gd name="T38" fmla="*/ 48 w 63"/>
                <a:gd name="T39" fmla="*/ 47 h 61"/>
                <a:gd name="T40" fmla="*/ 48 w 63"/>
                <a:gd name="T41" fmla="*/ 47 h 61"/>
                <a:gd name="T42" fmla="*/ 55 w 63"/>
                <a:gd name="T43" fmla="*/ 34 h 61"/>
                <a:gd name="T44" fmla="*/ 55 w 63"/>
                <a:gd name="T45" fmla="*/ 34 h 61"/>
                <a:gd name="T46" fmla="*/ 52 w 63"/>
                <a:gd name="T47" fmla="*/ 24 h 61"/>
                <a:gd name="T48" fmla="*/ 52 w 63"/>
                <a:gd name="T49" fmla="*/ 24 h 61"/>
                <a:gd name="T50" fmla="*/ 29 w 63"/>
                <a:gd name="T51" fmla="*/ 9 h 61"/>
                <a:gd name="T52" fmla="*/ 29 w 63"/>
                <a:gd name="T53" fmla="*/ 9 h 61"/>
                <a:gd name="T54" fmla="*/ 8 w 63"/>
                <a:gd name="T55" fmla="*/ 3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61">
                  <a:moveTo>
                    <a:pt x="14" y="56"/>
                  </a:moveTo>
                  <a:cubicBezTo>
                    <a:pt x="5" y="50"/>
                    <a:pt x="0" y="41"/>
                    <a:pt x="0" y="33"/>
                  </a:cubicBezTo>
                  <a:cubicBezTo>
                    <a:pt x="0" y="33"/>
                    <a:pt x="0" y="33"/>
                    <a:pt x="0" y="33"/>
                  </a:cubicBezTo>
                  <a:cubicBezTo>
                    <a:pt x="0" y="20"/>
                    <a:pt x="9" y="7"/>
                    <a:pt x="22" y="3"/>
                  </a:cubicBezTo>
                  <a:cubicBezTo>
                    <a:pt x="22" y="3"/>
                    <a:pt x="22" y="3"/>
                    <a:pt x="22" y="3"/>
                  </a:cubicBezTo>
                  <a:cubicBezTo>
                    <a:pt x="23" y="1"/>
                    <a:pt x="25" y="0"/>
                    <a:pt x="27" y="0"/>
                  </a:cubicBezTo>
                  <a:cubicBezTo>
                    <a:pt x="27" y="0"/>
                    <a:pt x="27" y="0"/>
                    <a:pt x="27" y="0"/>
                  </a:cubicBezTo>
                  <a:cubicBezTo>
                    <a:pt x="39" y="3"/>
                    <a:pt x="52" y="7"/>
                    <a:pt x="59" y="20"/>
                  </a:cubicBezTo>
                  <a:cubicBezTo>
                    <a:pt x="59" y="20"/>
                    <a:pt x="59" y="20"/>
                    <a:pt x="59" y="20"/>
                  </a:cubicBezTo>
                  <a:cubicBezTo>
                    <a:pt x="62" y="24"/>
                    <a:pt x="63" y="29"/>
                    <a:pt x="63" y="34"/>
                  </a:cubicBezTo>
                  <a:cubicBezTo>
                    <a:pt x="63" y="34"/>
                    <a:pt x="63" y="34"/>
                    <a:pt x="63" y="34"/>
                  </a:cubicBezTo>
                  <a:cubicBezTo>
                    <a:pt x="63" y="50"/>
                    <a:pt x="48" y="61"/>
                    <a:pt x="32" y="61"/>
                  </a:cubicBezTo>
                  <a:cubicBezTo>
                    <a:pt x="32" y="61"/>
                    <a:pt x="32" y="61"/>
                    <a:pt x="32" y="61"/>
                  </a:cubicBezTo>
                  <a:cubicBezTo>
                    <a:pt x="26" y="61"/>
                    <a:pt x="20" y="60"/>
                    <a:pt x="14" y="56"/>
                  </a:cubicBezTo>
                  <a:close/>
                  <a:moveTo>
                    <a:pt x="8" y="33"/>
                  </a:moveTo>
                  <a:cubicBezTo>
                    <a:pt x="8" y="39"/>
                    <a:pt x="11" y="45"/>
                    <a:pt x="18" y="49"/>
                  </a:cubicBezTo>
                  <a:cubicBezTo>
                    <a:pt x="18" y="49"/>
                    <a:pt x="18" y="49"/>
                    <a:pt x="18" y="49"/>
                  </a:cubicBezTo>
                  <a:cubicBezTo>
                    <a:pt x="22" y="52"/>
                    <a:pt x="27" y="53"/>
                    <a:pt x="32" y="53"/>
                  </a:cubicBezTo>
                  <a:cubicBezTo>
                    <a:pt x="32" y="53"/>
                    <a:pt x="32" y="53"/>
                    <a:pt x="32" y="53"/>
                  </a:cubicBezTo>
                  <a:cubicBezTo>
                    <a:pt x="38" y="53"/>
                    <a:pt x="44" y="51"/>
                    <a:pt x="48" y="47"/>
                  </a:cubicBezTo>
                  <a:cubicBezTo>
                    <a:pt x="48" y="47"/>
                    <a:pt x="48" y="47"/>
                    <a:pt x="48" y="47"/>
                  </a:cubicBezTo>
                  <a:cubicBezTo>
                    <a:pt x="53" y="44"/>
                    <a:pt x="55" y="39"/>
                    <a:pt x="55" y="34"/>
                  </a:cubicBezTo>
                  <a:cubicBezTo>
                    <a:pt x="55" y="34"/>
                    <a:pt x="55" y="34"/>
                    <a:pt x="55" y="34"/>
                  </a:cubicBezTo>
                  <a:cubicBezTo>
                    <a:pt x="55" y="31"/>
                    <a:pt x="54" y="27"/>
                    <a:pt x="52" y="24"/>
                  </a:cubicBezTo>
                  <a:cubicBezTo>
                    <a:pt x="52" y="24"/>
                    <a:pt x="52" y="24"/>
                    <a:pt x="52" y="24"/>
                  </a:cubicBezTo>
                  <a:cubicBezTo>
                    <a:pt x="48" y="15"/>
                    <a:pt x="39" y="11"/>
                    <a:pt x="29" y="9"/>
                  </a:cubicBezTo>
                  <a:cubicBezTo>
                    <a:pt x="29" y="9"/>
                    <a:pt x="29" y="9"/>
                    <a:pt x="29" y="9"/>
                  </a:cubicBezTo>
                  <a:cubicBezTo>
                    <a:pt x="17" y="11"/>
                    <a:pt x="8" y="22"/>
                    <a:pt x="8"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68">
              <a:extLst>
                <a:ext uri="{FF2B5EF4-FFF2-40B4-BE49-F238E27FC236}">
                  <a16:creationId xmlns:a16="http://schemas.microsoft.com/office/drawing/2014/main" id="{E276D61D-5028-48A6-8870-A87B3B868D16}"/>
                </a:ext>
              </a:extLst>
            </p:cNvPr>
            <p:cNvSpPr>
              <a:spLocks/>
            </p:cNvSpPr>
            <p:nvPr/>
          </p:nvSpPr>
          <p:spPr bwMode="auto">
            <a:xfrm>
              <a:off x="6864982" y="1174729"/>
              <a:ext cx="220663" cy="80963"/>
            </a:xfrm>
            <a:custGeom>
              <a:avLst/>
              <a:gdLst>
                <a:gd name="T0" fmla="*/ 1 w 47"/>
                <a:gd name="T1" fmla="*/ 15 h 17"/>
                <a:gd name="T2" fmla="*/ 3 w 47"/>
                <a:gd name="T3" fmla="*/ 10 h 17"/>
                <a:gd name="T4" fmla="*/ 3 w 47"/>
                <a:gd name="T5" fmla="*/ 10 h 17"/>
                <a:gd name="T6" fmla="*/ 41 w 47"/>
                <a:gd name="T7" fmla="*/ 1 h 17"/>
                <a:gd name="T8" fmla="*/ 41 w 47"/>
                <a:gd name="T9" fmla="*/ 1 h 17"/>
                <a:gd name="T10" fmla="*/ 46 w 47"/>
                <a:gd name="T11" fmla="*/ 3 h 17"/>
                <a:gd name="T12" fmla="*/ 46 w 47"/>
                <a:gd name="T13" fmla="*/ 3 h 17"/>
                <a:gd name="T14" fmla="*/ 45 w 47"/>
                <a:gd name="T15" fmla="*/ 8 h 17"/>
                <a:gd name="T16" fmla="*/ 45 w 47"/>
                <a:gd name="T17" fmla="*/ 8 h 17"/>
                <a:gd name="T18" fmla="*/ 6 w 47"/>
                <a:gd name="T19" fmla="*/ 17 h 17"/>
                <a:gd name="T20" fmla="*/ 6 w 47"/>
                <a:gd name="T21" fmla="*/ 17 h 17"/>
                <a:gd name="T22" fmla="*/ 4 w 47"/>
                <a:gd name="T23" fmla="*/ 17 h 17"/>
                <a:gd name="T24" fmla="*/ 4 w 47"/>
                <a:gd name="T25" fmla="*/ 17 h 17"/>
                <a:gd name="T26" fmla="*/ 1 w 47"/>
                <a:gd name="T2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7">
                  <a:moveTo>
                    <a:pt x="1" y="15"/>
                  </a:moveTo>
                  <a:cubicBezTo>
                    <a:pt x="0" y="13"/>
                    <a:pt x="1" y="11"/>
                    <a:pt x="3" y="10"/>
                  </a:cubicBezTo>
                  <a:cubicBezTo>
                    <a:pt x="3" y="10"/>
                    <a:pt x="3" y="10"/>
                    <a:pt x="3" y="10"/>
                  </a:cubicBezTo>
                  <a:cubicBezTo>
                    <a:pt x="16" y="4"/>
                    <a:pt x="32" y="7"/>
                    <a:pt x="41" y="1"/>
                  </a:cubicBezTo>
                  <a:cubicBezTo>
                    <a:pt x="41" y="1"/>
                    <a:pt x="41" y="1"/>
                    <a:pt x="41" y="1"/>
                  </a:cubicBezTo>
                  <a:cubicBezTo>
                    <a:pt x="43" y="0"/>
                    <a:pt x="45" y="1"/>
                    <a:pt x="46" y="3"/>
                  </a:cubicBezTo>
                  <a:cubicBezTo>
                    <a:pt x="46" y="3"/>
                    <a:pt x="46" y="3"/>
                    <a:pt x="46" y="3"/>
                  </a:cubicBezTo>
                  <a:cubicBezTo>
                    <a:pt x="47" y="5"/>
                    <a:pt x="47" y="7"/>
                    <a:pt x="45" y="8"/>
                  </a:cubicBezTo>
                  <a:cubicBezTo>
                    <a:pt x="45" y="8"/>
                    <a:pt x="45" y="8"/>
                    <a:pt x="45" y="8"/>
                  </a:cubicBezTo>
                  <a:cubicBezTo>
                    <a:pt x="32" y="15"/>
                    <a:pt x="16" y="12"/>
                    <a:pt x="6" y="17"/>
                  </a:cubicBezTo>
                  <a:cubicBezTo>
                    <a:pt x="6" y="17"/>
                    <a:pt x="6" y="17"/>
                    <a:pt x="6" y="17"/>
                  </a:cubicBezTo>
                  <a:cubicBezTo>
                    <a:pt x="6" y="17"/>
                    <a:pt x="5" y="17"/>
                    <a:pt x="4" y="17"/>
                  </a:cubicBezTo>
                  <a:cubicBezTo>
                    <a:pt x="4" y="17"/>
                    <a:pt x="4" y="17"/>
                    <a:pt x="4" y="17"/>
                  </a:cubicBezTo>
                  <a:cubicBezTo>
                    <a:pt x="3" y="17"/>
                    <a:pt x="1" y="16"/>
                    <a:pt x="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69">
              <a:extLst>
                <a:ext uri="{FF2B5EF4-FFF2-40B4-BE49-F238E27FC236}">
                  <a16:creationId xmlns:a16="http://schemas.microsoft.com/office/drawing/2014/main" id="{99E92013-332B-48C8-AD87-9B7F1B8D4264}"/>
                </a:ext>
              </a:extLst>
            </p:cNvPr>
            <p:cNvSpPr>
              <a:spLocks/>
            </p:cNvSpPr>
            <p:nvPr/>
          </p:nvSpPr>
          <p:spPr bwMode="auto">
            <a:xfrm>
              <a:off x="7255507" y="752454"/>
              <a:ext cx="225425" cy="427038"/>
            </a:xfrm>
            <a:custGeom>
              <a:avLst/>
              <a:gdLst>
                <a:gd name="T0" fmla="*/ 3 w 48"/>
                <a:gd name="T1" fmla="*/ 91 h 91"/>
                <a:gd name="T2" fmla="*/ 0 w 48"/>
                <a:gd name="T3" fmla="*/ 87 h 91"/>
                <a:gd name="T4" fmla="*/ 0 w 48"/>
                <a:gd name="T5" fmla="*/ 87 h 91"/>
                <a:gd name="T6" fmla="*/ 15 w 48"/>
                <a:gd name="T7" fmla="*/ 20 h 91"/>
                <a:gd name="T8" fmla="*/ 15 w 48"/>
                <a:gd name="T9" fmla="*/ 20 h 91"/>
                <a:gd name="T10" fmla="*/ 22 w 48"/>
                <a:gd name="T11" fmla="*/ 9 h 91"/>
                <a:gd name="T12" fmla="*/ 22 w 48"/>
                <a:gd name="T13" fmla="*/ 9 h 91"/>
                <a:gd name="T14" fmla="*/ 35 w 48"/>
                <a:gd name="T15" fmla="*/ 0 h 91"/>
                <a:gd name="T16" fmla="*/ 35 w 48"/>
                <a:gd name="T17" fmla="*/ 0 h 91"/>
                <a:gd name="T18" fmla="*/ 39 w 48"/>
                <a:gd name="T19" fmla="*/ 1 h 91"/>
                <a:gd name="T20" fmla="*/ 39 w 48"/>
                <a:gd name="T21" fmla="*/ 1 h 91"/>
                <a:gd name="T22" fmla="*/ 47 w 48"/>
                <a:gd name="T23" fmla="*/ 8 h 91"/>
                <a:gd name="T24" fmla="*/ 47 w 48"/>
                <a:gd name="T25" fmla="*/ 8 h 91"/>
                <a:gd name="T26" fmla="*/ 48 w 48"/>
                <a:gd name="T27" fmla="*/ 18 h 91"/>
                <a:gd name="T28" fmla="*/ 48 w 48"/>
                <a:gd name="T29" fmla="*/ 18 h 91"/>
                <a:gd name="T30" fmla="*/ 47 w 48"/>
                <a:gd name="T31" fmla="*/ 26 h 91"/>
                <a:gd name="T32" fmla="*/ 47 w 48"/>
                <a:gd name="T33" fmla="*/ 26 h 91"/>
                <a:gd name="T34" fmla="*/ 43 w 48"/>
                <a:gd name="T35" fmla="*/ 30 h 91"/>
                <a:gd name="T36" fmla="*/ 43 w 48"/>
                <a:gd name="T37" fmla="*/ 30 h 91"/>
                <a:gd name="T38" fmla="*/ 39 w 48"/>
                <a:gd name="T39" fmla="*/ 25 h 91"/>
                <a:gd name="T40" fmla="*/ 39 w 48"/>
                <a:gd name="T41" fmla="*/ 25 h 91"/>
                <a:gd name="T42" fmla="*/ 40 w 48"/>
                <a:gd name="T43" fmla="*/ 18 h 91"/>
                <a:gd name="T44" fmla="*/ 40 w 48"/>
                <a:gd name="T45" fmla="*/ 18 h 91"/>
                <a:gd name="T46" fmla="*/ 39 w 48"/>
                <a:gd name="T47" fmla="*/ 12 h 91"/>
                <a:gd name="T48" fmla="*/ 39 w 48"/>
                <a:gd name="T49" fmla="*/ 12 h 91"/>
                <a:gd name="T50" fmla="*/ 36 w 48"/>
                <a:gd name="T51" fmla="*/ 9 h 91"/>
                <a:gd name="T52" fmla="*/ 36 w 48"/>
                <a:gd name="T53" fmla="*/ 9 h 91"/>
                <a:gd name="T54" fmla="*/ 35 w 48"/>
                <a:gd name="T55" fmla="*/ 8 h 91"/>
                <a:gd name="T56" fmla="*/ 35 w 48"/>
                <a:gd name="T57" fmla="*/ 8 h 91"/>
                <a:gd name="T58" fmla="*/ 28 w 48"/>
                <a:gd name="T59" fmla="*/ 13 h 91"/>
                <a:gd name="T60" fmla="*/ 28 w 48"/>
                <a:gd name="T61" fmla="*/ 13 h 91"/>
                <a:gd name="T62" fmla="*/ 23 w 48"/>
                <a:gd name="T63" fmla="*/ 23 h 91"/>
                <a:gd name="T64" fmla="*/ 23 w 48"/>
                <a:gd name="T65" fmla="*/ 23 h 91"/>
                <a:gd name="T66" fmla="*/ 8 w 48"/>
                <a:gd name="T67" fmla="*/ 88 h 91"/>
                <a:gd name="T68" fmla="*/ 8 w 48"/>
                <a:gd name="T69" fmla="*/ 88 h 91"/>
                <a:gd name="T70" fmla="*/ 8 w 48"/>
                <a:gd name="T71" fmla="*/ 88 h 91"/>
                <a:gd name="T72" fmla="*/ 4 w 48"/>
                <a:gd name="T73" fmla="*/ 91 h 91"/>
                <a:gd name="T74" fmla="*/ 4 w 48"/>
                <a:gd name="T75" fmla="*/ 91 h 91"/>
                <a:gd name="T76" fmla="*/ 3 w 48"/>
                <a:gd name="T7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91">
                  <a:moveTo>
                    <a:pt x="3" y="91"/>
                  </a:moveTo>
                  <a:cubicBezTo>
                    <a:pt x="1" y="91"/>
                    <a:pt x="0" y="89"/>
                    <a:pt x="0" y="87"/>
                  </a:cubicBezTo>
                  <a:cubicBezTo>
                    <a:pt x="0" y="87"/>
                    <a:pt x="0" y="87"/>
                    <a:pt x="0" y="87"/>
                  </a:cubicBezTo>
                  <a:cubicBezTo>
                    <a:pt x="3" y="65"/>
                    <a:pt x="7" y="41"/>
                    <a:pt x="15" y="20"/>
                  </a:cubicBezTo>
                  <a:cubicBezTo>
                    <a:pt x="15" y="20"/>
                    <a:pt x="15" y="20"/>
                    <a:pt x="15" y="20"/>
                  </a:cubicBezTo>
                  <a:cubicBezTo>
                    <a:pt x="17" y="17"/>
                    <a:pt x="19" y="13"/>
                    <a:pt x="22" y="9"/>
                  </a:cubicBezTo>
                  <a:cubicBezTo>
                    <a:pt x="22" y="9"/>
                    <a:pt x="22" y="9"/>
                    <a:pt x="22" y="9"/>
                  </a:cubicBezTo>
                  <a:cubicBezTo>
                    <a:pt x="25" y="5"/>
                    <a:pt x="29" y="1"/>
                    <a:pt x="35" y="0"/>
                  </a:cubicBezTo>
                  <a:cubicBezTo>
                    <a:pt x="35" y="0"/>
                    <a:pt x="35" y="0"/>
                    <a:pt x="35" y="0"/>
                  </a:cubicBezTo>
                  <a:cubicBezTo>
                    <a:pt x="36" y="0"/>
                    <a:pt x="38" y="1"/>
                    <a:pt x="39" y="1"/>
                  </a:cubicBezTo>
                  <a:cubicBezTo>
                    <a:pt x="39" y="1"/>
                    <a:pt x="39" y="1"/>
                    <a:pt x="39" y="1"/>
                  </a:cubicBezTo>
                  <a:cubicBezTo>
                    <a:pt x="43" y="3"/>
                    <a:pt x="45" y="5"/>
                    <a:pt x="47" y="8"/>
                  </a:cubicBezTo>
                  <a:cubicBezTo>
                    <a:pt x="47" y="8"/>
                    <a:pt x="47" y="8"/>
                    <a:pt x="47" y="8"/>
                  </a:cubicBezTo>
                  <a:cubicBezTo>
                    <a:pt x="48" y="12"/>
                    <a:pt x="48" y="15"/>
                    <a:pt x="48" y="18"/>
                  </a:cubicBezTo>
                  <a:cubicBezTo>
                    <a:pt x="48" y="18"/>
                    <a:pt x="48" y="18"/>
                    <a:pt x="48" y="18"/>
                  </a:cubicBezTo>
                  <a:cubicBezTo>
                    <a:pt x="48" y="21"/>
                    <a:pt x="48" y="24"/>
                    <a:pt x="47" y="26"/>
                  </a:cubicBezTo>
                  <a:cubicBezTo>
                    <a:pt x="47" y="26"/>
                    <a:pt x="47" y="26"/>
                    <a:pt x="47" y="26"/>
                  </a:cubicBezTo>
                  <a:cubicBezTo>
                    <a:pt x="47" y="28"/>
                    <a:pt x="45" y="30"/>
                    <a:pt x="43" y="30"/>
                  </a:cubicBezTo>
                  <a:cubicBezTo>
                    <a:pt x="43" y="30"/>
                    <a:pt x="43" y="30"/>
                    <a:pt x="43" y="30"/>
                  </a:cubicBezTo>
                  <a:cubicBezTo>
                    <a:pt x="41" y="29"/>
                    <a:pt x="39" y="27"/>
                    <a:pt x="39" y="25"/>
                  </a:cubicBezTo>
                  <a:cubicBezTo>
                    <a:pt x="39" y="25"/>
                    <a:pt x="39" y="25"/>
                    <a:pt x="39" y="25"/>
                  </a:cubicBezTo>
                  <a:cubicBezTo>
                    <a:pt x="40" y="23"/>
                    <a:pt x="40" y="20"/>
                    <a:pt x="40" y="18"/>
                  </a:cubicBezTo>
                  <a:cubicBezTo>
                    <a:pt x="40" y="18"/>
                    <a:pt x="40" y="18"/>
                    <a:pt x="40" y="18"/>
                  </a:cubicBezTo>
                  <a:cubicBezTo>
                    <a:pt x="40" y="15"/>
                    <a:pt x="40" y="13"/>
                    <a:pt x="39" y="12"/>
                  </a:cubicBezTo>
                  <a:cubicBezTo>
                    <a:pt x="39" y="12"/>
                    <a:pt x="39" y="12"/>
                    <a:pt x="39" y="12"/>
                  </a:cubicBezTo>
                  <a:cubicBezTo>
                    <a:pt x="38" y="10"/>
                    <a:pt x="38" y="9"/>
                    <a:pt x="36" y="9"/>
                  </a:cubicBezTo>
                  <a:cubicBezTo>
                    <a:pt x="36" y="9"/>
                    <a:pt x="36" y="9"/>
                    <a:pt x="36" y="9"/>
                  </a:cubicBezTo>
                  <a:cubicBezTo>
                    <a:pt x="36" y="9"/>
                    <a:pt x="35" y="8"/>
                    <a:pt x="35" y="8"/>
                  </a:cubicBezTo>
                  <a:cubicBezTo>
                    <a:pt x="35" y="8"/>
                    <a:pt x="35" y="8"/>
                    <a:pt x="35" y="8"/>
                  </a:cubicBezTo>
                  <a:cubicBezTo>
                    <a:pt x="33" y="8"/>
                    <a:pt x="30" y="10"/>
                    <a:pt x="28" y="13"/>
                  </a:cubicBezTo>
                  <a:cubicBezTo>
                    <a:pt x="28" y="13"/>
                    <a:pt x="28" y="13"/>
                    <a:pt x="28" y="13"/>
                  </a:cubicBezTo>
                  <a:cubicBezTo>
                    <a:pt x="26" y="16"/>
                    <a:pt x="24" y="20"/>
                    <a:pt x="23" y="23"/>
                  </a:cubicBezTo>
                  <a:cubicBezTo>
                    <a:pt x="23" y="23"/>
                    <a:pt x="23" y="23"/>
                    <a:pt x="23" y="23"/>
                  </a:cubicBezTo>
                  <a:cubicBezTo>
                    <a:pt x="15" y="43"/>
                    <a:pt x="11" y="66"/>
                    <a:pt x="8" y="88"/>
                  </a:cubicBezTo>
                  <a:cubicBezTo>
                    <a:pt x="8" y="88"/>
                    <a:pt x="8" y="88"/>
                    <a:pt x="8" y="88"/>
                  </a:cubicBezTo>
                  <a:cubicBezTo>
                    <a:pt x="8" y="88"/>
                    <a:pt x="8" y="88"/>
                    <a:pt x="8" y="88"/>
                  </a:cubicBezTo>
                  <a:cubicBezTo>
                    <a:pt x="8" y="90"/>
                    <a:pt x="6" y="91"/>
                    <a:pt x="4" y="91"/>
                  </a:cubicBezTo>
                  <a:cubicBezTo>
                    <a:pt x="4" y="91"/>
                    <a:pt x="4" y="91"/>
                    <a:pt x="4" y="91"/>
                  </a:cubicBezTo>
                  <a:cubicBezTo>
                    <a:pt x="4" y="91"/>
                    <a:pt x="4" y="91"/>
                    <a:pt x="3"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70">
              <a:extLst>
                <a:ext uri="{FF2B5EF4-FFF2-40B4-BE49-F238E27FC236}">
                  <a16:creationId xmlns:a16="http://schemas.microsoft.com/office/drawing/2014/main" id="{CA2E15B5-095C-41E8-913B-B62291CF2C22}"/>
                </a:ext>
              </a:extLst>
            </p:cNvPr>
            <p:cNvSpPr>
              <a:spLocks/>
            </p:cNvSpPr>
            <p:nvPr/>
          </p:nvSpPr>
          <p:spPr bwMode="auto">
            <a:xfrm>
              <a:off x="6695120" y="793729"/>
              <a:ext cx="296863" cy="419100"/>
            </a:xfrm>
            <a:custGeom>
              <a:avLst/>
              <a:gdLst>
                <a:gd name="T0" fmla="*/ 3 w 63"/>
                <a:gd name="T1" fmla="*/ 89 h 89"/>
                <a:gd name="T2" fmla="*/ 1 w 63"/>
                <a:gd name="T3" fmla="*/ 83 h 89"/>
                <a:gd name="T4" fmla="*/ 1 w 63"/>
                <a:gd name="T5" fmla="*/ 83 h 89"/>
                <a:gd name="T6" fmla="*/ 20 w 63"/>
                <a:gd name="T7" fmla="*/ 36 h 89"/>
                <a:gd name="T8" fmla="*/ 20 w 63"/>
                <a:gd name="T9" fmla="*/ 36 h 89"/>
                <a:gd name="T10" fmla="*/ 29 w 63"/>
                <a:gd name="T11" fmla="*/ 16 h 89"/>
                <a:gd name="T12" fmla="*/ 29 w 63"/>
                <a:gd name="T13" fmla="*/ 16 h 89"/>
                <a:gd name="T14" fmla="*/ 47 w 63"/>
                <a:gd name="T15" fmla="*/ 0 h 89"/>
                <a:gd name="T16" fmla="*/ 47 w 63"/>
                <a:gd name="T17" fmla="*/ 0 h 89"/>
                <a:gd name="T18" fmla="*/ 58 w 63"/>
                <a:gd name="T19" fmla="*/ 6 h 89"/>
                <a:gd name="T20" fmla="*/ 58 w 63"/>
                <a:gd name="T21" fmla="*/ 6 h 89"/>
                <a:gd name="T22" fmla="*/ 63 w 63"/>
                <a:gd name="T23" fmla="*/ 20 h 89"/>
                <a:gd name="T24" fmla="*/ 63 w 63"/>
                <a:gd name="T25" fmla="*/ 20 h 89"/>
                <a:gd name="T26" fmla="*/ 60 w 63"/>
                <a:gd name="T27" fmla="*/ 35 h 89"/>
                <a:gd name="T28" fmla="*/ 60 w 63"/>
                <a:gd name="T29" fmla="*/ 35 h 89"/>
                <a:gd name="T30" fmla="*/ 56 w 63"/>
                <a:gd name="T31" fmla="*/ 37 h 89"/>
                <a:gd name="T32" fmla="*/ 56 w 63"/>
                <a:gd name="T33" fmla="*/ 37 h 89"/>
                <a:gd name="T34" fmla="*/ 55 w 63"/>
                <a:gd name="T35" fmla="*/ 37 h 89"/>
                <a:gd name="T36" fmla="*/ 55 w 63"/>
                <a:gd name="T37" fmla="*/ 37 h 89"/>
                <a:gd name="T38" fmla="*/ 53 w 63"/>
                <a:gd name="T39" fmla="*/ 37 h 89"/>
                <a:gd name="T40" fmla="*/ 53 w 63"/>
                <a:gd name="T41" fmla="*/ 37 h 89"/>
                <a:gd name="T42" fmla="*/ 50 w 63"/>
                <a:gd name="T43" fmla="*/ 33 h 89"/>
                <a:gd name="T44" fmla="*/ 50 w 63"/>
                <a:gd name="T45" fmla="*/ 33 h 89"/>
                <a:gd name="T46" fmla="*/ 51 w 63"/>
                <a:gd name="T47" fmla="*/ 31 h 89"/>
                <a:gd name="T48" fmla="*/ 51 w 63"/>
                <a:gd name="T49" fmla="*/ 31 h 89"/>
                <a:gd name="T50" fmla="*/ 54 w 63"/>
                <a:gd name="T51" fmla="*/ 28 h 89"/>
                <a:gd name="T52" fmla="*/ 54 w 63"/>
                <a:gd name="T53" fmla="*/ 28 h 89"/>
                <a:gd name="T54" fmla="*/ 55 w 63"/>
                <a:gd name="T55" fmla="*/ 20 h 89"/>
                <a:gd name="T56" fmla="*/ 55 w 63"/>
                <a:gd name="T57" fmla="*/ 20 h 89"/>
                <a:gd name="T58" fmla="*/ 52 w 63"/>
                <a:gd name="T59" fmla="*/ 11 h 89"/>
                <a:gd name="T60" fmla="*/ 52 w 63"/>
                <a:gd name="T61" fmla="*/ 11 h 89"/>
                <a:gd name="T62" fmla="*/ 47 w 63"/>
                <a:gd name="T63" fmla="*/ 8 h 89"/>
                <a:gd name="T64" fmla="*/ 47 w 63"/>
                <a:gd name="T65" fmla="*/ 8 h 89"/>
                <a:gd name="T66" fmla="*/ 36 w 63"/>
                <a:gd name="T67" fmla="*/ 20 h 89"/>
                <a:gd name="T68" fmla="*/ 36 w 63"/>
                <a:gd name="T69" fmla="*/ 20 h 89"/>
                <a:gd name="T70" fmla="*/ 28 w 63"/>
                <a:gd name="T71" fmla="*/ 38 h 89"/>
                <a:gd name="T72" fmla="*/ 28 w 63"/>
                <a:gd name="T73" fmla="*/ 38 h 89"/>
                <a:gd name="T74" fmla="*/ 9 w 63"/>
                <a:gd name="T75" fmla="*/ 87 h 89"/>
                <a:gd name="T76" fmla="*/ 9 w 63"/>
                <a:gd name="T77" fmla="*/ 87 h 89"/>
                <a:gd name="T78" fmla="*/ 9 w 63"/>
                <a:gd name="T79" fmla="*/ 87 h 89"/>
                <a:gd name="T80" fmla="*/ 5 w 63"/>
                <a:gd name="T81" fmla="*/ 89 h 89"/>
                <a:gd name="T82" fmla="*/ 5 w 63"/>
                <a:gd name="T83" fmla="*/ 89 h 89"/>
                <a:gd name="T84" fmla="*/ 3 w 63"/>
                <a:gd name="T85"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89">
                  <a:moveTo>
                    <a:pt x="3" y="89"/>
                  </a:moveTo>
                  <a:cubicBezTo>
                    <a:pt x="1" y="88"/>
                    <a:pt x="0" y="85"/>
                    <a:pt x="1" y="83"/>
                  </a:cubicBezTo>
                  <a:cubicBezTo>
                    <a:pt x="1" y="83"/>
                    <a:pt x="1" y="83"/>
                    <a:pt x="1" y="83"/>
                  </a:cubicBezTo>
                  <a:cubicBezTo>
                    <a:pt x="8" y="68"/>
                    <a:pt x="15" y="52"/>
                    <a:pt x="20" y="36"/>
                  </a:cubicBezTo>
                  <a:cubicBezTo>
                    <a:pt x="20" y="36"/>
                    <a:pt x="20" y="36"/>
                    <a:pt x="20" y="36"/>
                  </a:cubicBezTo>
                  <a:cubicBezTo>
                    <a:pt x="22" y="32"/>
                    <a:pt x="25" y="23"/>
                    <a:pt x="29" y="16"/>
                  </a:cubicBezTo>
                  <a:cubicBezTo>
                    <a:pt x="29" y="16"/>
                    <a:pt x="29" y="16"/>
                    <a:pt x="29" y="16"/>
                  </a:cubicBezTo>
                  <a:cubicBezTo>
                    <a:pt x="33" y="8"/>
                    <a:pt x="38" y="1"/>
                    <a:pt x="47" y="0"/>
                  </a:cubicBezTo>
                  <a:cubicBezTo>
                    <a:pt x="47" y="0"/>
                    <a:pt x="47" y="0"/>
                    <a:pt x="47" y="0"/>
                  </a:cubicBezTo>
                  <a:cubicBezTo>
                    <a:pt x="51" y="0"/>
                    <a:pt x="55" y="3"/>
                    <a:pt x="58" y="6"/>
                  </a:cubicBezTo>
                  <a:cubicBezTo>
                    <a:pt x="58" y="6"/>
                    <a:pt x="58" y="6"/>
                    <a:pt x="58" y="6"/>
                  </a:cubicBezTo>
                  <a:cubicBezTo>
                    <a:pt x="62" y="10"/>
                    <a:pt x="63" y="15"/>
                    <a:pt x="63" y="20"/>
                  </a:cubicBezTo>
                  <a:cubicBezTo>
                    <a:pt x="63" y="20"/>
                    <a:pt x="63" y="20"/>
                    <a:pt x="63" y="20"/>
                  </a:cubicBezTo>
                  <a:cubicBezTo>
                    <a:pt x="63" y="25"/>
                    <a:pt x="61" y="30"/>
                    <a:pt x="60" y="35"/>
                  </a:cubicBezTo>
                  <a:cubicBezTo>
                    <a:pt x="60" y="35"/>
                    <a:pt x="60" y="35"/>
                    <a:pt x="60" y="35"/>
                  </a:cubicBezTo>
                  <a:cubicBezTo>
                    <a:pt x="59" y="36"/>
                    <a:pt x="58" y="37"/>
                    <a:pt x="56" y="37"/>
                  </a:cubicBezTo>
                  <a:cubicBezTo>
                    <a:pt x="56" y="37"/>
                    <a:pt x="56" y="37"/>
                    <a:pt x="56" y="37"/>
                  </a:cubicBezTo>
                  <a:cubicBezTo>
                    <a:pt x="56" y="37"/>
                    <a:pt x="55" y="37"/>
                    <a:pt x="55" y="37"/>
                  </a:cubicBezTo>
                  <a:cubicBezTo>
                    <a:pt x="55" y="37"/>
                    <a:pt x="55" y="37"/>
                    <a:pt x="55" y="37"/>
                  </a:cubicBezTo>
                  <a:cubicBezTo>
                    <a:pt x="55" y="37"/>
                    <a:pt x="54" y="37"/>
                    <a:pt x="53" y="37"/>
                  </a:cubicBezTo>
                  <a:cubicBezTo>
                    <a:pt x="53" y="37"/>
                    <a:pt x="53" y="37"/>
                    <a:pt x="53" y="37"/>
                  </a:cubicBezTo>
                  <a:cubicBezTo>
                    <a:pt x="52" y="37"/>
                    <a:pt x="50" y="35"/>
                    <a:pt x="50" y="33"/>
                  </a:cubicBezTo>
                  <a:cubicBezTo>
                    <a:pt x="50" y="33"/>
                    <a:pt x="50" y="33"/>
                    <a:pt x="50" y="33"/>
                  </a:cubicBezTo>
                  <a:cubicBezTo>
                    <a:pt x="50" y="32"/>
                    <a:pt x="51" y="31"/>
                    <a:pt x="51" y="31"/>
                  </a:cubicBezTo>
                  <a:cubicBezTo>
                    <a:pt x="51" y="31"/>
                    <a:pt x="51" y="31"/>
                    <a:pt x="51" y="31"/>
                  </a:cubicBezTo>
                  <a:cubicBezTo>
                    <a:pt x="51" y="30"/>
                    <a:pt x="52" y="28"/>
                    <a:pt x="54" y="28"/>
                  </a:cubicBezTo>
                  <a:cubicBezTo>
                    <a:pt x="54" y="28"/>
                    <a:pt x="54" y="28"/>
                    <a:pt x="54" y="28"/>
                  </a:cubicBezTo>
                  <a:cubicBezTo>
                    <a:pt x="54" y="25"/>
                    <a:pt x="55" y="22"/>
                    <a:pt x="55" y="20"/>
                  </a:cubicBezTo>
                  <a:cubicBezTo>
                    <a:pt x="55" y="20"/>
                    <a:pt x="55" y="20"/>
                    <a:pt x="55" y="20"/>
                  </a:cubicBezTo>
                  <a:cubicBezTo>
                    <a:pt x="55" y="16"/>
                    <a:pt x="54" y="14"/>
                    <a:pt x="52" y="11"/>
                  </a:cubicBezTo>
                  <a:cubicBezTo>
                    <a:pt x="52" y="11"/>
                    <a:pt x="52" y="11"/>
                    <a:pt x="52" y="11"/>
                  </a:cubicBezTo>
                  <a:cubicBezTo>
                    <a:pt x="50" y="9"/>
                    <a:pt x="48" y="8"/>
                    <a:pt x="47" y="8"/>
                  </a:cubicBezTo>
                  <a:cubicBezTo>
                    <a:pt x="47" y="8"/>
                    <a:pt x="47" y="8"/>
                    <a:pt x="47" y="8"/>
                  </a:cubicBezTo>
                  <a:cubicBezTo>
                    <a:pt x="45" y="8"/>
                    <a:pt x="40" y="13"/>
                    <a:pt x="36" y="20"/>
                  </a:cubicBezTo>
                  <a:cubicBezTo>
                    <a:pt x="36" y="20"/>
                    <a:pt x="36" y="20"/>
                    <a:pt x="36" y="20"/>
                  </a:cubicBezTo>
                  <a:cubicBezTo>
                    <a:pt x="32" y="27"/>
                    <a:pt x="29" y="35"/>
                    <a:pt x="28" y="38"/>
                  </a:cubicBezTo>
                  <a:cubicBezTo>
                    <a:pt x="28" y="38"/>
                    <a:pt x="28" y="38"/>
                    <a:pt x="28" y="38"/>
                  </a:cubicBezTo>
                  <a:cubicBezTo>
                    <a:pt x="22" y="55"/>
                    <a:pt x="16" y="71"/>
                    <a:pt x="9" y="87"/>
                  </a:cubicBezTo>
                  <a:cubicBezTo>
                    <a:pt x="9" y="87"/>
                    <a:pt x="9" y="87"/>
                    <a:pt x="9" y="87"/>
                  </a:cubicBezTo>
                  <a:cubicBezTo>
                    <a:pt x="9" y="87"/>
                    <a:pt x="9" y="87"/>
                    <a:pt x="9" y="87"/>
                  </a:cubicBezTo>
                  <a:cubicBezTo>
                    <a:pt x="8" y="88"/>
                    <a:pt x="7" y="89"/>
                    <a:pt x="5" y="89"/>
                  </a:cubicBezTo>
                  <a:cubicBezTo>
                    <a:pt x="5" y="89"/>
                    <a:pt x="5" y="89"/>
                    <a:pt x="5" y="89"/>
                  </a:cubicBezTo>
                  <a:cubicBezTo>
                    <a:pt x="4" y="89"/>
                    <a:pt x="4" y="89"/>
                    <a:pt x="3"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157">
            <a:extLst>
              <a:ext uri="{FF2B5EF4-FFF2-40B4-BE49-F238E27FC236}">
                <a16:creationId xmlns:a16="http://schemas.microsoft.com/office/drawing/2014/main" id="{D759DF2A-4679-4740-AE84-40F34C431172}"/>
              </a:ext>
            </a:extLst>
          </p:cNvPr>
          <p:cNvSpPr>
            <a:spLocks noEditPoints="1"/>
          </p:cNvSpPr>
          <p:nvPr/>
        </p:nvSpPr>
        <p:spPr bwMode="auto">
          <a:xfrm>
            <a:off x="3647728" y="1954139"/>
            <a:ext cx="4921375" cy="2987029"/>
          </a:xfrm>
          <a:custGeom>
            <a:avLst/>
            <a:gdLst>
              <a:gd name="T0" fmla="*/ 74 w 358"/>
              <a:gd name="T1" fmla="*/ 230 h 250"/>
              <a:gd name="T2" fmla="*/ 60 w 358"/>
              <a:gd name="T3" fmla="*/ 228 h 250"/>
              <a:gd name="T4" fmla="*/ 43 w 358"/>
              <a:gd name="T5" fmla="*/ 231 h 250"/>
              <a:gd name="T6" fmla="*/ 40 w 358"/>
              <a:gd name="T7" fmla="*/ 232 h 250"/>
              <a:gd name="T8" fmla="*/ 1 w 358"/>
              <a:gd name="T9" fmla="*/ 78 h 250"/>
              <a:gd name="T10" fmla="*/ 0 w 358"/>
              <a:gd name="T11" fmla="*/ 74 h 250"/>
              <a:gd name="T12" fmla="*/ 12 w 358"/>
              <a:gd name="T13" fmla="*/ 79 h 250"/>
              <a:gd name="T14" fmla="*/ 36 w 358"/>
              <a:gd name="T15" fmla="*/ 64 h 250"/>
              <a:gd name="T16" fmla="*/ 47 w 358"/>
              <a:gd name="T17" fmla="*/ 35 h 250"/>
              <a:gd name="T18" fmla="*/ 46 w 358"/>
              <a:gd name="T19" fmla="*/ 28 h 250"/>
              <a:gd name="T20" fmla="*/ 50 w 358"/>
              <a:gd name="T21" fmla="*/ 26 h 250"/>
              <a:gd name="T22" fmla="*/ 51 w 358"/>
              <a:gd name="T23" fmla="*/ 30 h 250"/>
              <a:gd name="T24" fmla="*/ 62 w 358"/>
              <a:gd name="T25" fmla="*/ 26 h 250"/>
              <a:gd name="T26" fmla="*/ 86 w 358"/>
              <a:gd name="T27" fmla="*/ 22 h 250"/>
              <a:gd name="T28" fmla="*/ 155 w 358"/>
              <a:gd name="T29" fmla="*/ 14 h 250"/>
              <a:gd name="T30" fmla="*/ 275 w 358"/>
              <a:gd name="T31" fmla="*/ 1 h 250"/>
              <a:gd name="T32" fmla="*/ 277 w 358"/>
              <a:gd name="T33" fmla="*/ 2 h 250"/>
              <a:gd name="T34" fmla="*/ 304 w 358"/>
              <a:gd name="T35" fmla="*/ 30 h 250"/>
              <a:gd name="T36" fmla="*/ 317 w 358"/>
              <a:gd name="T37" fmla="*/ 28 h 250"/>
              <a:gd name="T38" fmla="*/ 319 w 358"/>
              <a:gd name="T39" fmla="*/ 29 h 250"/>
              <a:gd name="T40" fmla="*/ 358 w 358"/>
              <a:gd name="T41" fmla="*/ 134 h 250"/>
              <a:gd name="T42" fmla="*/ 358 w 358"/>
              <a:gd name="T43" fmla="*/ 135 h 250"/>
              <a:gd name="T44" fmla="*/ 348 w 358"/>
              <a:gd name="T45" fmla="*/ 155 h 250"/>
              <a:gd name="T46" fmla="*/ 339 w 358"/>
              <a:gd name="T47" fmla="*/ 176 h 250"/>
              <a:gd name="T48" fmla="*/ 343 w 358"/>
              <a:gd name="T49" fmla="*/ 186 h 250"/>
              <a:gd name="T50" fmla="*/ 342 w 358"/>
              <a:gd name="T51" fmla="*/ 190 h 250"/>
              <a:gd name="T52" fmla="*/ 134 w 358"/>
              <a:gd name="T53" fmla="*/ 238 h 250"/>
              <a:gd name="T54" fmla="*/ 98 w 358"/>
              <a:gd name="T55" fmla="*/ 249 h 250"/>
              <a:gd name="T56" fmla="*/ 95 w 358"/>
              <a:gd name="T57" fmla="*/ 249 h 250"/>
              <a:gd name="T58" fmla="*/ 75 w 358"/>
              <a:gd name="T59" fmla="*/ 226 h 250"/>
              <a:gd name="T60" fmla="*/ 97 w 358"/>
              <a:gd name="T61" fmla="*/ 245 h 250"/>
              <a:gd name="T62" fmla="*/ 133 w 358"/>
              <a:gd name="T63" fmla="*/ 234 h 250"/>
              <a:gd name="T64" fmla="*/ 207 w 358"/>
              <a:gd name="T65" fmla="*/ 215 h 250"/>
              <a:gd name="T66" fmla="*/ 338 w 358"/>
              <a:gd name="T67" fmla="*/ 186 h 250"/>
              <a:gd name="T68" fmla="*/ 335 w 358"/>
              <a:gd name="T69" fmla="*/ 176 h 250"/>
              <a:gd name="T70" fmla="*/ 345 w 358"/>
              <a:gd name="T71" fmla="*/ 153 h 250"/>
              <a:gd name="T72" fmla="*/ 354 w 358"/>
              <a:gd name="T73" fmla="*/ 135 h 250"/>
              <a:gd name="T74" fmla="*/ 354 w 358"/>
              <a:gd name="T75" fmla="*/ 135 h 250"/>
              <a:gd name="T76" fmla="*/ 317 w 358"/>
              <a:gd name="T77" fmla="*/ 33 h 250"/>
              <a:gd name="T78" fmla="*/ 304 w 358"/>
              <a:gd name="T79" fmla="*/ 34 h 250"/>
              <a:gd name="T80" fmla="*/ 274 w 358"/>
              <a:gd name="T81" fmla="*/ 5 h 250"/>
              <a:gd name="T82" fmla="*/ 63 w 358"/>
              <a:gd name="T83" fmla="*/ 29 h 250"/>
              <a:gd name="T84" fmla="*/ 54 w 358"/>
              <a:gd name="T85" fmla="*/ 32 h 250"/>
              <a:gd name="T86" fmla="*/ 51 w 358"/>
              <a:gd name="T87" fmla="*/ 30 h 250"/>
              <a:gd name="T88" fmla="*/ 51 w 358"/>
              <a:gd name="T89" fmla="*/ 35 h 250"/>
              <a:gd name="T90" fmla="*/ 12 w 358"/>
              <a:gd name="T91" fmla="*/ 83 h 250"/>
              <a:gd name="T92" fmla="*/ 5 w 358"/>
              <a:gd name="T93" fmla="*/ 82 h 250"/>
              <a:gd name="T94" fmla="*/ 44 w 358"/>
              <a:gd name="T95" fmla="*/ 227 h 250"/>
              <a:gd name="T96" fmla="*/ 60 w 358"/>
              <a:gd name="T97" fmla="*/ 22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250">
                <a:moveTo>
                  <a:pt x="95" y="249"/>
                </a:moveTo>
                <a:cubicBezTo>
                  <a:pt x="87" y="236"/>
                  <a:pt x="88" y="233"/>
                  <a:pt x="74" y="230"/>
                </a:cubicBezTo>
                <a:cubicBezTo>
                  <a:pt x="74" y="230"/>
                  <a:pt x="74" y="230"/>
                  <a:pt x="74" y="230"/>
                </a:cubicBezTo>
                <a:cubicBezTo>
                  <a:pt x="69" y="228"/>
                  <a:pt x="65" y="228"/>
                  <a:pt x="60" y="228"/>
                </a:cubicBezTo>
                <a:cubicBezTo>
                  <a:pt x="60" y="228"/>
                  <a:pt x="60" y="228"/>
                  <a:pt x="60" y="228"/>
                </a:cubicBezTo>
                <a:cubicBezTo>
                  <a:pt x="55" y="228"/>
                  <a:pt x="50" y="229"/>
                  <a:pt x="43" y="231"/>
                </a:cubicBezTo>
                <a:cubicBezTo>
                  <a:pt x="43" y="231"/>
                  <a:pt x="43" y="231"/>
                  <a:pt x="43" y="231"/>
                </a:cubicBezTo>
                <a:cubicBezTo>
                  <a:pt x="40" y="232"/>
                  <a:pt x="40" y="232"/>
                  <a:pt x="40" y="232"/>
                </a:cubicBezTo>
                <a:cubicBezTo>
                  <a:pt x="40" y="230"/>
                  <a:pt x="40" y="230"/>
                  <a:pt x="40" y="230"/>
                </a:cubicBezTo>
                <a:cubicBezTo>
                  <a:pt x="37" y="212"/>
                  <a:pt x="3" y="96"/>
                  <a:pt x="1" y="78"/>
                </a:cubicBezTo>
                <a:cubicBezTo>
                  <a:pt x="1" y="78"/>
                  <a:pt x="1" y="78"/>
                  <a:pt x="1" y="78"/>
                </a:cubicBezTo>
                <a:cubicBezTo>
                  <a:pt x="0" y="74"/>
                  <a:pt x="0" y="74"/>
                  <a:pt x="0" y="74"/>
                </a:cubicBezTo>
                <a:cubicBezTo>
                  <a:pt x="4" y="76"/>
                  <a:pt x="4" y="76"/>
                  <a:pt x="4" y="76"/>
                </a:cubicBezTo>
                <a:cubicBezTo>
                  <a:pt x="7" y="78"/>
                  <a:pt x="9" y="79"/>
                  <a:pt x="12" y="79"/>
                </a:cubicBezTo>
                <a:cubicBezTo>
                  <a:pt x="12" y="79"/>
                  <a:pt x="12" y="79"/>
                  <a:pt x="12" y="79"/>
                </a:cubicBezTo>
                <a:cubicBezTo>
                  <a:pt x="20" y="79"/>
                  <a:pt x="29" y="73"/>
                  <a:pt x="36" y="64"/>
                </a:cubicBezTo>
                <a:cubicBezTo>
                  <a:pt x="36" y="64"/>
                  <a:pt x="36" y="64"/>
                  <a:pt x="36" y="64"/>
                </a:cubicBezTo>
                <a:cubicBezTo>
                  <a:pt x="43" y="55"/>
                  <a:pt x="47" y="43"/>
                  <a:pt x="47" y="35"/>
                </a:cubicBezTo>
                <a:cubicBezTo>
                  <a:pt x="47" y="35"/>
                  <a:pt x="47" y="35"/>
                  <a:pt x="47" y="35"/>
                </a:cubicBezTo>
                <a:cubicBezTo>
                  <a:pt x="47" y="32"/>
                  <a:pt x="47" y="30"/>
                  <a:pt x="46" y="28"/>
                </a:cubicBezTo>
                <a:cubicBezTo>
                  <a:pt x="46" y="28"/>
                  <a:pt x="46" y="28"/>
                  <a:pt x="46" y="28"/>
                </a:cubicBezTo>
                <a:cubicBezTo>
                  <a:pt x="50" y="26"/>
                  <a:pt x="50" y="26"/>
                  <a:pt x="50" y="26"/>
                </a:cubicBezTo>
                <a:cubicBezTo>
                  <a:pt x="50" y="28"/>
                  <a:pt x="50" y="29"/>
                  <a:pt x="51" y="30"/>
                </a:cubicBezTo>
                <a:cubicBezTo>
                  <a:pt x="51" y="30"/>
                  <a:pt x="51" y="30"/>
                  <a:pt x="51" y="30"/>
                </a:cubicBezTo>
                <a:cubicBezTo>
                  <a:pt x="53" y="28"/>
                  <a:pt x="56" y="27"/>
                  <a:pt x="62" y="26"/>
                </a:cubicBezTo>
                <a:cubicBezTo>
                  <a:pt x="62" y="26"/>
                  <a:pt x="62" y="26"/>
                  <a:pt x="62" y="26"/>
                </a:cubicBezTo>
                <a:cubicBezTo>
                  <a:pt x="68" y="24"/>
                  <a:pt x="76" y="23"/>
                  <a:pt x="86" y="22"/>
                </a:cubicBezTo>
                <a:cubicBezTo>
                  <a:pt x="86" y="22"/>
                  <a:pt x="86" y="22"/>
                  <a:pt x="86" y="22"/>
                </a:cubicBezTo>
                <a:cubicBezTo>
                  <a:pt x="105" y="19"/>
                  <a:pt x="129" y="17"/>
                  <a:pt x="155" y="14"/>
                </a:cubicBezTo>
                <a:cubicBezTo>
                  <a:pt x="155" y="14"/>
                  <a:pt x="155" y="14"/>
                  <a:pt x="155" y="14"/>
                </a:cubicBezTo>
                <a:cubicBezTo>
                  <a:pt x="205" y="9"/>
                  <a:pt x="259" y="5"/>
                  <a:pt x="275" y="1"/>
                </a:cubicBezTo>
                <a:cubicBezTo>
                  <a:pt x="275" y="1"/>
                  <a:pt x="275" y="1"/>
                  <a:pt x="275" y="1"/>
                </a:cubicBezTo>
                <a:cubicBezTo>
                  <a:pt x="277" y="0"/>
                  <a:pt x="277" y="0"/>
                  <a:pt x="277" y="0"/>
                </a:cubicBezTo>
                <a:cubicBezTo>
                  <a:pt x="277" y="2"/>
                  <a:pt x="277" y="2"/>
                  <a:pt x="277" y="2"/>
                </a:cubicBezTo>
                <a:cubicBezTo>
                  <a:pt x="280" y="22"/>
                  <a:pt x="289" y="30"/>
                  <a:pt x="304" y="30"/>
                </a:cubicBezTo>
                <a:cubicBezTo>
                  <a:pt x="304" y="30"/>
                  <a:pt x="304" y="30"/>
                  <a:pt x="304" y="30"/>
                </a:cubicBezTo>
                <a:cubicBezTo>
                  <a:pt x="308" y="30"/>
                  <a:pt x="312" y="30"/>
                  <a:pt x="317" y="28"/>
                </a:cubicBezTo>
                <a:cubicBezTo>
                  <a:pt x="317" y="28"/>
                  <a:pt x="317" y="28"/>
                  <a:pt x="317" y="28"/>
                </a:cubicBezTo>
                <a:cubicBezTo>
                  <a:pt x="318" y="28"/>
                  <a:pt x="318" y="28"/>
                  <a:pt x="318" y="28"/>
                </a:cubicBezTo>
                <a:cubicBezTo>
                  <a:pt x="319" y="29"/>
                  <a:pt x="319" y="29"/>
                  <a:pt x="319" y="29"/>
                </a:cubicBezTo>
                <a:cubicBezTo>
                  <a:pt x="335" y="54"/>
                  <a:pt x="357" y="130"/>
                  <a:pt x="358" y="134"/>
                </a:cubicBezTo>
                <a:cubicBezTo>
                  <a:pt x="358" y="134"/>
                  <a:pt x="358" y="134"/>
                  <a:pt x="358" y="134"/>
                </a:cubicBezTo>
                <a:cubicBezTo>
                  <a:pt x="358" y="135"/>
                  <a:pt x="358" y="135"/>
                  <a:pt x="358" y="135"/>
                </a:cubicBezTo>
                <a:cubicBezTo>
                  <a:pt x="358" y="135"/>
                  <a:pt x="358" y="135"/>
                  <a:pt x="358" y="135"/>
                </a:cubicBezTo>
                <a:cubicBezTo>
                  <a:pt x="357" y="141"/>
                  <a:pt x="350" y="150"/>
                  <a:pt x="348" y="155"/>
                </a:cubicBezTo>
                <a:cubicBezTo>
                  <a:pt x="348" y="155"/>
                  <a:pt x="348" y="155"/>
                  <a:pt x="348" y="155"/>
                </a:cubicBezTo>
                <a:cubicBezTo>
                  <a:pt x="344" y="164"/>
                  <a:pt x="339" y="170"/>
                  <a:pt x="339" y="176"/>
                </a:cubicBezTo>
                <a:cubicBezTo>
                  <a:pt x="339" y="176"/>
                  <a:pt x="339" y="176"/>
                  <a:pt x="339" y="176"/>
                </a:cubicBezTo>
                <a:cubicBezTo>
                  <a:pt x="339" y="179"/>
                  <a:pt x="340" y="182"/>
                  <a:pt x="343" y="186"/>
                </a:cubicBezTo>
                <a:cubicBezTo>
                  <a:pt x="343" y="186"/>
                  <a:pt x="343" y="186"/>
                  <a:pt x="343" y="186"/>
                </a:cubicBezTo>
                <a:cubicBezTo>
                  <a:pt x="345" y="189"/>
                  <a:pt x="345" y="189"/>
                  <a:pt x="345" y="189"/>
                </a:cubicBezTo>
                <a:cubicBezTo>
                  <a:pt x="342" y="190"/>
                  <a:pt x="342" y="190"/>
                  <a:pt x="342" y="190"/>
                </a:cubicBezTo>
                <a:cubicBezTo>
                  <a:pt x="309" y="194"/>
                  <a:pt x="194" y="221"/>
                  <a:pt x="134" y="238"/>
                </a:cubicBezTo>
                <a:cubicBezTo>
                  <a:pt x="134" y="238"/>
                  <a:pt x="134" y="238"/>
                  <a:pt x="134" y="238"/>
                </a:cubicBezTo>
                <a:cubicBezTo>
                  <a:pt x="114" y="243"/>
                  <a:pt x="100" y="248"/>
                  <a:pt x="98" y="249"/>
                </a:cubicBezTo>
                <a:cubicBezTo>
                  <a:pt x="98" y="249"/>
                  <a:pt x="98" y="249"/>
                  <a:pt x="98" y="249"/>
                </a:cubicBezTo>
                <a:cubicBezTo>
                  <a:pt x="96" y="250"/>
                  <a:pt x="96" y="250"/>
                  <a:pt x="96" y="250"/>
                </a:cubicBezTo>
                <a:cubicBezTo>
                  <a:pt x="95" y="249"/>
                  <a:pt x="95" y="249"/>
                  <a:pt x="95" y="249"/>
                </a:cubicBezTo>
                <a:close/>
                <a:moveTo>
                  <a:pt x="60" y="224"/>
                </a:moveTo>
                <a:cubicBezTo>
                  <a:pt x="65" y="224"/>
                  <a:pt x="70" y="224"/>
                  <a:pt x="75" y="226"/>
                </a:cubicBezTo>
                <a:cubicBezTo>
                  <a:pt x="75" y="226"/>
                  <a:pt x="75" y="226"/>
                  <a:pt x="75" y="226"/>
                </a:cubicBezTo>
                <a:cubicBezTo>
                  <a:pt x="90" y="229"/>
                  <a:pt x="91" y="234"/>
                  <a:pt x="97" y="245"/>
                </a:cubicBezTo>
                <a:cubicBezTo>
                  <a:pt x="97" y="245"/>
                  <a:pt x="97" y="245"/>
                  <a:pt x="97" y="245"/>
                </a:cubicBezTo>
                <a:cubicBezTo>
                  <a:pt x="103" y="243"/>
                  <a:pt x="116" y="239"/>
                  <a:pt x="133" y="234"/>
                </a:cubicBezTo>
                <a:cubicBezTo>
                  <a:pt x="133" y="234"/>
                  <a:pt x="133" y="234"/>
                  <a:pt x="133" y="234"/>
                </a:cubicBezTo>
                <a:cubicBezTo>
                  <a:pt x="153" y="229"/>
                  <a:pt x="179" y="222"/>
                  <a:pt x="207" y="215"/>
                </a:cubicBezTo>
                <a:cubicBezTo>
                  <a:pt x="207" y="215"/>
                  <a:pt x="207" y="215"/>
                  <a:pt x="207" y="215"/>
                </a:cubicBezTo>
                <a:cubicBezTo>
                  <a:pt x="258" y="203"/>
                  <a:pt x="314" y="190"/>
                  <a:pt x="338" y="186"/>
                </a:cubicBezTo>
                <a:cubicBezTo>
                  <a:pt x="338" y="186"/>
                  <a:pt x="338" y="186"/>
                  <a:pt x="338" y="186"/>
                </a:cubicBezTo>
                <a:cubicBezTo>
                  <a:pt x="336" y="183"/>
                  <a:pt x="335" y="179"/>
                  <a:pt x="335" y="176"/>
                </a:cubicBezTo>
                <a:cubicBezTo>
                  <a:pt x="335" y="176"/>
                  <a:pt x="335" y="176"/>
                  <a:pt x="335" y="176"/>
                </a:cubicBezTo>
                <a:cubicBezTo>
                  <a:pt x="335" y="168"/>
                  <a:pt x="340" y="162"/>
                  <a:pt x="345" y="153"/>
                </a:cubicBezTo>
                <a:cubicBezTo>
                  <a:pt x="345" y="153"/>
                  <a:pt x="345" y="153"/>
                  <a:pt x="345" y="153"/>
                </a:cubicBezTo>
                <a:cubicBezTo>
                  <a:pt x="347" y="148"/>
                  <a:pt x="354" y="139"/>
                  <a:pt x="354" y="135"/>
                </a:cubicBezTo>
                <a:cubicBezTo>
                  <a:pt x="354" y="135"/>
                  <a:pt x="354" y="135"/>
                  <a:pt x="354" y="135"/>
                </a:cubicBezTo>
                <a:cubicBezTo>
                  <a:pt x="354" y="135"/>
                  <a:pt x="354" y="135"/>
                  <a:pt x="354" y="135"/>
                </a:cubicBezTo>
                <a:cubicBezTo>
                  <a:pt x="354" y="135"/>
                  <a:pt x="354" y="135"/>
                  <a:pt x="354" y="135"/>
                </a:cubicBezTo>
                <a:cubicBezTo>
                  <a:pt x="354" y="132"/>
                  <a:pt x="331" y="57"/>
                  <a:pt x="317" y="33"/>
                </a:cubicBezTo>
                <a:cubicBezTo>
                  <a:pt x="317" y="33"/>
                  <a:pt x="317" y="33"/>
                  <a:pt x="317" y="33"/>
                </a:cubicBezTo>
                <a:cubicBezTo>
                  <a:pt x="312" y="34"/>
                  <a:pt x="308" y="34"/>
                  <a:pt x="304" y="34"/>
                </a:cubicBezTo>
                <a:cubicBezTo>
                  <a:pt x="304" y="34"/>
                  <a:pt x="304" y="34"/>
                  <a:pt x="304" y="34"/>
                </a:cubicBezTo>
                <a:cubicBezTo>
                  <a:pt x="288" y="35"/>
                  <a:pt x="276" y="24"/>
                  <a:pt x="274" y="5"/>
                </a:cubicBezTo>
                <a:cubicBezTo>
                  <a:pt x="274" y="5"/>
                  <a:pt x="274" y="5"/>
                  <a:pt x="274" y="5"/>
                </a:cubicBezTo>
                <a:cubicBezTo>
                  <a:pt x="241" y="12"/>
                  <a:pt x="103" y="21"/>
                  <a:pt x="63" y="29"/>
                </a:cubicBezTo>
                <a:cubicBezTo>
                  <a:pt x="63" y="29"/>
                  <a:pt x="63" y="29"/>
                  <a:pt x="63" y="29"/>
                </a:cubicBezTo>
                <a:cubicBezTo>
                  <a:pt x="57" y="31"/>
                  <a:pt x="54" y="32"/>
                  <a:pt x="54" y="32"/>
                </a:cubicBezTo>
                <a:cubicBezTo>
                  <a:pt x="54" y="32"/>
                  <a:pt x="54" y="32"/>
                  <a:pt x="54" y="32"/>
                </a:cubicBezTo>
                <a:cubicBezTo>
                  <a:pt x="51" y="30"/>
                  <a:pt x="51" y="30"/>
                  <a:pt x="51" y="30"/>
                </a:cubicBezTo>
                <a:cubicBezTo>
                  <a:pt x="51" y="32"/>
                  <a:pt x="51" y="33"/>
                  <a:pt x="51" y="35"/>
                </a:cubicBezTo>
                <a:cubicBezTo>
                  <a:pt x="51" y="35"/>
                  <a:pt x="51" y="35"/>
                  <a:pt x="51" y="35"/>
                </a:cubicBezTo>
                <a:cubicBezTo>
                  <a:pt x="51" y="54"/>
                  <a:pt x="32" y="83"/>
                  <a:pt x="12" y="83"/>
                </a:cubicBezTo>
                <a:cubicBezTo>
                  <a:pt x="12" y="83"/>
                  <a:pt x="12" y="83"/>
                  <a:pt x="12" y="83"/>
                </a:cubicBezTo>
                <a:cubicBezTo>
                  <a:pt x="10" y="83"/>
                  <a:pt x="8" y="83"/>
                  <a:pt x="5" y="82"/>
                </a:cubicBezTo>
                <a:cubicBezTo>
                  <a:pt x="5" y="82"/>
                  <a:pt x="5" y="82"/>
                  <a:pt x="5" y="82"/>
                </a:cubicBezTo>
                <a:cubicBezTo>
                  <a:pt x="10" y="106"/>
                  <a:pt x="39" y="204"/>
                  <a:pt x="44" y="227"/>
                </a:cubicBezTo>
                <a:cubicBezTo>
                  <a:pt x="44" y="227"/>
                  <a:pt x="44" y="227"/>
                  <a:pt x="44" y="227"/>
                </a:cubicBezTo>
                <a:cubicBezTo>
                  <a:pt x="50" y="225"/>
                  <a:pt x="55" y="224"/>
                  <a:pt x="60" y="224"/>
                </a:cubicBezTo>
                <a:cubicBezTo>
                  <a:pt x="60" y="224"/>
                  <a:pt x="60" y="224"/>
                  <a:pt x="60" y="224"/>
                </a:cubicBezTo>
                <a:cubicBezTo>
                  <a:pt x="60" y="224"/>
                  <a:pt x="60" y="224"/>
                  <a:pt x="60"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ln w="9525">
                <a:solidFill>
                  <a:schemeClr val="bg1"/>
                </a:solidFill>
                <a:prstDash val="solid"/>
              </a:ln>
              <a:effectLst>
                <a:outerShdw blurRad="12700" dist="38100" dir="2700000" algn="tl" rotWithShape="0">
                  <a:schemeClr val="bg1">
                    <a:lumMod val="50000"/>
                  </a:schemeClr>
                </a:outerShdw>
              </a:effectLst>
            </a:endParaRPr>
          </a:p>
        </p:txBody>
      </p:sp>
      <p:sp>
        <p:nvSpPr>
          <p:cNvPr id="127" name="Freeform 27">
            <a:extLst>
              <a:ext uri="{FF2B5EF4-FFF2-40B4-BE49-F238E27FC236}">
                <a16:creationId xmlns:a16="http://schemas.microsoft.com/office/drawing/2014/main" id="{7C55B3C0-8197-4430-8D7B-C3D337079A87}"/>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87478" y="1218522"/>
            <a:ext cx="9372600" cy="1143000"/>
          </a:xfrm>
        </p:spPr>
        <p:txBody>
          <a:bodyPr>
            <a:normAutofit/>
          </a:bodyPr>
          <a:lstStyle/>
          <a:p>
            <a:r>
              <a:rPr lang="zh-TW" altLang="en-US" b="1" dirty="0">
                <a:solidFill>
                  <a:srgbClr val="C00000"/>
                </a:solidFill>
                <a:latin typeface="微軟正黑體" panose="020B0604030504040204" pitchFamily="34" charset="-120"/>
                <a:ea typeface="微軟正黑體" panose="020B0604030504040204" pitchFamily="34" charset="-120"/>
              </a:rPr>
              <a:t>國中畢業生適性入學宣導網站</a:t>
            </a:r>
            <a:r>
              <a:rPr lang="en-US" altLang="zh-TW" b="1" dirty="0">
                <a:solidFill>
                  <a:srgbClr val="C00000"/>
                </a:solidFill>
                <a:latin typeface="微軟正黑體" panose="020B0604030504040204" pitchFamily="34" charset="-120"/>
                <a:ea typeface="微軟正黑體" panose="020B0604030504040204" pitchFamily="34" charset="-120"/>
              </a:rPr>
              <a:t>https://https://shs.k12ea.gov.tw/site/adapt-k12ea</a:t>
            </a:r>
          </a:p>
        </p:txBody>
      </p:sp>
      <p:sp>
        <p:nvSpPr>
          <p:cNvPr id="6" name="標題 1"/>
          <p:cNvSpPr>
            <a:spLocks noGrp="1"/>
          </p:cNvSpPr>
          <p:nvPr>
            <p:ph type="title"/>
          </p:nvPr>
        </p:nvSpPr>
        <p:spPr>
          <a:xfrm>
            <a:off x="1002123" y="230844"/>
            <a:ext cx="10515600" cy="1047651"/>
          </a:xfrm>
        </p:spPr>
        <p:txBody>
          <a:bodyPr/>
          <a:lstStyle/>
          <a:p>
            <a:r>
              <a:rPr lang="zh-TW" altLang="en-US" b="1" dirty="0">
                <a:latin typeface="微軟正黑體" panose="020B0604030504040204" pitchFamily="34" charset="-120"/>
                <a:ea typeface="微軟正黑體" panose="020B0604030504040204" pitchFamily="34" charset="-120"/>
              </a:rPr>
              <a:t>宣導輔助資源</a:t>
            </a:r>
            <a:r>
              <a:rPr lang="en-US" altLang="zh-TW" b="1" dirty="0">
                <a:latin typeface="微軟正黑體" panose="020B0604030504040204" pitchFamily="34" charset="-120"/>
                <a:ea typeface="微軟正黑體" panose="020B0604030504040204" pitchFamily="34" charset="-120"/>
              </a:rPr>
              <a:t>(1)</a:t>
            </a:r>
            <a:endParaRPr lang="zh-TW" altLang="en-US" b="1" dirty="0">
              <a:latin typeface="微軟正黑體" panose="020B0604030504040204" pitchFamily="34" charset="-120"/>
              <a:ea typeface="微軟正黑體" panose="020B0604030504040204" pitchFamily="34" charset="-120"/>
            </a:endParaRPr>
          </a:p>
        </p:txBody>
      </p:sp>
      <p:pic>
        <p:nvPicPr>
          <p:cNvPr id="4" name="圖片 3">
            <a:extLst>
              <a:ext uri="{FF2B5EF4-FFF2-40B4-BE49-F238E27FC236}">
                <a16:creationId xmlns:a16="http://schemas.microsoft.com/office/drawing/2014/main" id="{AC4B5BD3-30E1-4F12-AF28-C88996CA44AF}"/>
              </a:ext>
            </a:extLst>
          </p:cNvPr>
          <p:cNvPicPr>
            <a:picLocks noChangeAspect="1"/>
          </p:cNvPicPr>
          <p:nvPr/>
        </p:nvPicPr>
        <p:blipFill>
          <a:blip r:embed="rId2"/>
          <a:stretch>
            <a:fillRect/>
          </a:stretch>
        </p:blipFill>
        <p:spPr>
          <a:xfrm>
            <a:off x="695400" y="2161879"/>
            <a:ext cx="11197111" cy="4587111"/>
          </a:xfrm>
          <a:prstGeom prst="rect">
            <a:avLst/>
          </a:prstGeom>
        </p:spPr>
      </p:pic>
      <p:sp>
        <p:nvSpPr>
          <p:cNvPr id="5" name="Freeform 27">
            <a:extLst>
              <a:ext uri="{FF2B5EF4-FFF2-40B4-BE49-F238E27FC236}">
                <a16:creationId xmlns:a16="http://schemas.microsoft.com/office/drawing/2014/main" id="{4C90E2B5-E64A-42B0-911F-B1623C8D4BDB}"/>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pic>
        <p:nvPicPr>
          <p:cNvPr id="2" name="圖片 1">
            <a:extLst>
              <a:ext uri="{FF2B5EF4-FFF2-40B4-BE49-F238E27FC236}">
                <a16:creationId xmlns:a16="http://schemas.microsoft.com/office/drawing/2014/main" id="{F60E54CD-52F5-42E9-8EB4-F17CD6A9B4CA}"/>
              </a:ext>
            </a:extLst>
          </p:cNvPr>
          <p:cNvPicPr>
            <a:picLocks noChangeAspect="1"/>
          </p:cNvPicPr>
          <p:nvPr/>
        </p:nvPicPr>
        <p:blipFill>
          <a:blip r:embed="rId4"/>
          <a:stretch>
            <a:fillRect/>
          </a:stretch>
        </p:blipFill>
        <p:spPr>
          <a:xfrm>
            <a:off x="9763434" y="85959"/>
            <a:ext cx="1953027" cy="1974889"/>
          </a:xfrm>
          <a:prstGeom prst="rect">
            <a:avLst/>
          </a:prstGeom>
        </p:spPr>
      </p:pic>
    </p:spTree>
    <p:extLst>
      <p:ext uri="{BB962C8B-B14F-4D97-AF65-F5344CB8AC3E}">
        <p14:creationId xmlns:p14="http://schemas.microsoft.com/office/powerpoint/2010/main" val="3339563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330511959"/>
              </p:ext>
            </p:extLst>
          </p:nvPr>
        </p:nvGraphicFramePr>
        <p:xfrm>
          <a:off x="6101025" y="3701334"/>
          <a:ext cx="4628427" cy="2189276"/>
        </p:xfrm>
        <a:graphic>
          <a:graphicData uri="http://schemas.openxmlformats.org/drawingml/2006/table">
            <a:tbl>
              <a:tblPr>
                <a:effectLst>
                  <a:outerShdw blurRad="50800" dist="63500" dir="2700000" algn="tl" rotWithShape="0">
                    <a:prstClr val="black">
                      <a:alpha val="40000"/>
                    </a:prstClr>
                  </a:outerShdw>
                </a:effectLst>
                <a:tableStyleId>{5C22544A-7EE6-4342-B048-85BDC9FD1C3A}</a:tableStyleId>
              </a:tblPr>
              <a:tblGrid>
                <a:gridCol w="2042011">
                  <a:extLst>
                    <a:ext uri="{9D8B030D-6E8A-4147-A177-3AD203B41FA5}">
                      <a16:colId xmlns:a16="http://schemas.microsoft.com/office/drawing/2014/main" val="20000"/>
                    </a:ext>
                  </a:extLst>
                </a:gridCol>
                <a:gridCol w="2586416">
                  <a:extLst>
                    <a:ext uri="{9D8B030D-6E8A-4147-A177-3AD203B41FA5}">
                      <a16:colId xmlns:a16="http://schemas.microsoft.com/office/drawing/2014/main" val="20001"/>
                    </a:ext>
                  </a:extLst>
                </a:gridCol>
              </a:tblGrid>
              <a:tr h="547319">
                <a:tc rowSpan="4">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其他</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實用技能學程</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7319">
                <a:tc vMerge="1">
                  <a:txBody>
                    <a:bodyPr/>
                    <a:lstStyle/>
                    <a:p>
                      <a:endParaRPr lang="zh-TW" altLang="en-US"/>
                    </a:p>
                  </a:txBody>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建教合作班</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7319">
                <a:tc vMerge="1">
                  <a:txBody>
                    <a:bodyPr/>
                    <a:lstStyle/>
                    <a:p>
                      <a:endParaRPr lang="zh-TW" altLang="en-US"/>
                    </a:p>
                  </a:txBody>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運動績優生</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7319">
                <a:tc vMerge="1">
                  <a:txBody>
                    <a:bodyPr/>
                    <a:lstStyle/>
                    <a:p>
                      <a:pPr marL="0" lvl="0" algn="ctr" defTabSz="1422400" rtl="0" eaLnBrk="1" fontAlgn="ctr" latinLnBrk="0" hangingPunct="1">
                        <a:lnSpc>
                          <a:spcPct val="90000"/>
                        </a:lnSpc>
                        <a:spcBef>
                          <a:spcPct val="0"/>
                        </a:spcBef>
                        <a:spcAft>
                          <a:spcPct val="35000"/>
                        </a:spcAft>
                      </a:pPr>
                      <a:endParaRPr lang="zh-TW" altLang="en-US" sz="2800" b="1" kern="1200" dirty="0">
                        <a:solidFill>
                          <a:srgbClr val="0000FF"/>
                        </a:solidFill>
                        <a:latin typeface="微軟正黑體" pitchFamily="34" charset="-120"/>
                        <a:ea typeface="微軟正黑體" pitchFamily="34" charset="-120"/>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私校獨招</a:t>
                      </a:r>
                    </a:p>
                  </a:txBody>
                  <a:tcPr marL="10160" marR="1016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標題 1"/>
          <p:cNvSpPr txBox="1">
            <a:spLocks/>
          </p:cNvSpPr>
          <p:nvPr/>
        </p:nvSpPr>
        <p:spPr>
          <a:xfrm>
            <a:off x="1463675" y="174968"/>
            <a:ext cx="9264650" cy="941388"/>
          </a:xfrm>
          <a:prstGeom prst="rect">
            <a:avLst/>
          </a:prstGeom>
        </p:spPr>
        <p:txBody>
          <a:bodyPr lIns="121920" tIns="60960" rIns="121920" bIns="60960" anchor="ctr">
            <a:normAutofit fontScale="85000" lnSpcReduction="10000"/>
          </a:bodyPr>
          <a:lstStyle/>
          <a:p>
            <a:pPr algn="ctr" eaLnBrk="1" hangingPunct="1">
              <a:defRPr/>
            </a:pPr>
            <a:r>
              <a:rPr kumimoji="0" lang="en-US" altLang="zh-TW" sz="5867" b="1" dirty="0">
                <a:latin typeface="微軟正黑體" panose="020B0604030504040204" pitchFamily="34" charset="-120"/>
                <a:ea typeface="微軟正黑體" panose="020B0604030504040204" pitchFamily="34" charset="-120"/>
              </a:rPr>
              <a:t>115</a:t>
            </a:r>
            <a:r>
              <a:rPr kumimoji="0" lang="zh-TW" altLang="zh-TW" sz="5867" b="1" dirty="0">
                <a:latin typeface="微軟正黑體" panose="020B0604030504040204" pitchFamily="34" charset="-120"/>
                <a:ea typeface="微軟正黑體" panose="020B0604030504040204" pitchFamily="34" charset="-120"/>
              </a:rPr>
              <a:t>學年度</a:t>
            </a:r>
            <a:r>
              <a:rPr kumimoji="0" lang="zh-TW" altLang="en-US" sz="5867" b="1" dirty="0">
                <a:latin typeface="微軟正黑體" panose="020B0604030504040204" pitchFamily="34" charset="-120"/>
                <a:ea typeface="微軟正黑體" panose="020B0604030504040204" pitchFamily="34" charset="-120"/>
              </a:rPr>
              <a:t>竹苗區</a:t>
            </a:r>
            <a:r>
              <a:rPr kumimoji="0" lang="zh-TW" altLang="zh-TW" sz="5867" b="1" dirty="0">
                <a:latin typeface="微軟正黑體" panose="020B0604030504040204" pitchFamily="34" charset="-120"/>
                <a:ea typeface="微軟正黑體" panose="020B0604030504040204" pitchFamily="34" charset="-120"/>
              </a:rPr>
              <a:t>適性入學管道</a:t>
            </a:r>
            <a:endParaRPr lang="zh-TW" altLang="en-US" sz="5867" b="1" dirty="0">
              <a:latin typeface="微軟正黑體" pitchFamily="34" charset="-120"/>
              <a:ea typeface="微軟正黑體" pitchFamily="34" charset="-120"/>
            </a:endParaRPr>
          </a:p>
        </p:txBody>
      </p:sp>
      <p:graphicFrame>
        <p:nvGraphicFramePr>
          <p:cNvPr id="9" name="表格 8">
            <a:extLst>
              <a:ext uri="{FF2B5EF4-FFF2-40B4-BE49-F238E27FC236}">
                <a16:creationId xmlns:a16="http://schemas.microsoft.com/office/drawing/2014/main" id="{D9C923B6-9816-474D-BC64-1C4F3CF6AD74}"/>
              </a:ext>
            </a:extLst>
          </p:cNvPr>
          <p:cNvGraphicFramePr>
            <a:graphicFrameLocks noGrp="1"/>
          </p:cNvGraphicFramePr>
          <p:nvPr>
            <p:extLst>
              <p:ext uri="{D42A27DB-BD31-4B8C-83A1-F6EECF244321}">
                <p14:modId xmlns:p14="http://schemas.microsoft.com/office/powerpoint/2010/main" val="2165926117"/>
              </p:ext>
            </p:extLst>
          </p:nvPr>
        </p:nvGraphicFramePr>
        <p:xfrm>
          <a:off x="6095999" y="1168678"/>
          <a:ext cx="4612760" cy="2304000"/>
        </p:xfrm>
        <a:graphic>
          <a:graphicData uri="http://schemas.openxmlformats.org/drawingml/2006/table">
            <a:tbl>
              <a:tblPr>
                <a:effectLst>
                  <a:outerShdw blurRad="50800" dist="63500" dir="2700000" algn="tl" rotWithShape="0">
                    <a:prstClr val="black">
                      <a:alpha val="40000"/>
                    </a:prstClr>
                  </a:outerShdw>
                </a:effectLst>
                <a:tableStyleId>{5C22544A-7EE6-4342-B048-85BDC9FD1C3A}</a:tableStyleId>
              </a:tblPr>
              <a:tblGrid>
                <a:gridCol w="2025921">
                  <a:extLst>
                    <a:ext uri="{9D8B030D-6E8A-4147-A177-3AD203B41FA5}">
                      <a16:colId xmlns:a16="http://schemas.microsoft.com/office/drawing/2014/main" val="20000"/>
                    </a:ext>
                  </a:extLst>
                </a:gridCol>
                <a:gridCol w="2586839">
                  <a:extLst>
                    <a:ext uri="{9D8B030D-6E8A-4147-A177-3AD203B41FA5}">
                      <a16:colId xmlns:a16="http://schemas.microsoft.com/office/drawing/2014/main" val="20001"/>
                    </a:ext>
                  </a:extLst>
                </a:gridCol>
              </a:tblGrid>
              <a:tr h="576000">
                <a:tc rowSpan="4">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特色招生</a:t>
                      </a:r>
                    </a:p>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甄選入學</a:t>
                      </a:r>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藝術才能班</a:t>
                      </a:r>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76000">
                <a:tc vMerge="1">
                  <a:txBody>
                    <a:bodyPr/>
                    <a:lstStyle/>
                    <a:p>
                      <a:pPr marL="0" lvl="0" algn="ctr" defTabSz="1422400" rtl="0" eaLnBrk="1" fontAlgn="ctr" latinLnBrk="0" hangingPunct="1">
                        <a:lnSpc>
                          <a:spcPct val="90000"/>
                        </a:lnSpc>
                        <a:spcBef>
                          <a:spcPct val="0"/>
                        </a:spcBef>
                        <a:spcAft>
                          <a:spcPct val="35000"/>
                        </a:spcAft>
                      </a:pPr>
                      <a:endParaRPr lang="zh-TW" altLang="en-US" sz="2800" b="1" kern="1200" dirty="0">
                        <a:solidFill>
                          <a:srgbClr val="0000FF"/>
                        </a:solidFill>
                        <a:latin typeface="微軟正黑體" pitchFamily="34" charset="-120"/>
                        <a:ea typeface="微軟正黑體" pitchFamily="34" charset="-120"/>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體育班</a:t>
                      </a:r>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76000">
                <a:tc vMerge="1">
                  <a:txBody>
                    <a:bodyPr/>
                    <a:lstStyle/>
                    <a:p>
                      <a:endParaRPr lang="zh-TW" altLang="en-US"/>
                    </a:p>
                  </a:txBody>
                  <a:tcPr/>
                </a:tc>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科學班</a:t>
                      </a:r>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76000">
                <a:tc vMerge="1">
                  <a:txBody>
                    <a:bodyPr/>
                    <a:lstStyle/>
                    <a:p>
                      <a:endParaRPr lang="zh-TW"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800" b="1" kern="1200" dirty="0">
                          <a:solidFill>
                            <a:srgbClr val="0000FF"/>
                          </a:solidFill>
                          <a:latin typeface="微軟正黑體" pitchFamily="34" charset="-120"/>
                          <a:ea typeface="微軟正黑體" pitchFamily="34" charset="-120"/>
                          <a:cs typeface="+mn-cs"/>
                        </a:rPr>
                        <a:t>專業群科</a:t>
                      </a:r>
                      <a:endParaRPr lang="zh-TW" altLang="en-US" sz="2800" dirty="0"/>
                    </a:p>
                  </a:txBody>
                  <a:tcPr marL="8933" marR="8933"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10" name="表格 9">
            <a:extLst>
              <a:ext uri="{FF2B5EF4-FFF2-40B4-BE49-F238E27FC236}">
                <a16:creationId xmlns:a16="http://schemas.microsoft.com/office/drawing/2014/main" id="{62DCEE30-BF24-4712-B140-EC4EF0F7838C}"/>
              </a:ext>
            </a:extLst>
          </p:cNvPr>
          <p:cNvGraphicFramePr>
            <a:graphicFrameLocks noGrp="1"/>
          </p:cNvGraphicFramePr>
          <p:nvPr>
            <p:extLst>
              <p:ext uri="{D42A27DB-BD31-4B8C-83A1-F6EECF244321}">
                <p14:modId xmlns:p14="http://schemas.microsoft.com/office/powerpoint/2010/main" val="1095240012"/>
              </p:ext>
            </p:extLst>
          </p:nvPr>
        </p:nvGraphicFramePr>
        <p:xfrm>
          <a:off x="6096000" y="6057656"/>
          <a:ext cx="4612759" cy="576000"/>
        </p:xfrm>
        <a:graphic>
          <a:graphicData uri="http://schemas.openxmlformats.org/drawingml/2006/table">
            <a:tbl>
              <a:tblPr>
                <a:effectLst>
                  <a:outerShdw blurRad="50800" dist="63500" dir="2700000" algn="tl" rotWithShape="0">
                    <a:prstClr val="black">
                      <a:alpha val="40000"/>
                    </a:prstClr>
                  </a:outerShdw>
                </a:effectLst>
                <a:tableStyleId>{5C22544A-7EE6-4342-B048-85BDC9FD1C3A}</a:tableStyleId>
              </a:tblPr>
              <a:tblGrid>
                <a:gridCol w="4612759">
                  <a:extLst>
                    <a:ext uri="{9D8B030D-6E8A-4147-A177-3AD203B41FA5}">
                      <a16:colId xmlns:a16="http://schemas.microsoft.com/office/drawing/2014/main" val="20000"/>
                    </a:ext>
                  </a:extLst>
                </a:gridCol>
              </a:tblGrid>
              <a:tr h="576000">
                <a:tc>
                  <a:txBody>
                    <a:bodyPr/>
                    <a:lstStyle/>
                    <a:p>
                      <a:pPr marL="0" lvl="0" algn="ctr" defTabSz="1422400" rtl="0" eaLnBrk="1" fontAlgn="ctr" latinLnBrk="0" hangingPunct="1">
                        <a:lnSpc>
                          <a:spcPct val="90000"/>
                        </a:lnSpc>
                        <a:spcBef>
                          <a:spcPct val="0"/>
                        </a:spcBef>
                        <a:spcAft>
                          <a:spcPct val="35000"/>
                        </a:spcAft>
                      </a:pPr>
                      <a:r>
                        <a:rPr lang="zh-TW" altLang="en-US" sz="2800" b="1" kern="1200" dirty="0">
                          <a:solidFill>
                            <a:srgbClr val="0000FF"/>
                          </a:solidFill>
                          <a:latin typeface="微軟正黑體" pitchFamily="34" charset="-120"/>
                          <a:ea typeface="微軟正黑體" pitchFamily="34" charset="-120"/>
                          <a:cs typeface="+mn-cs"/>
                        </a:rPr>
                        <a:t>身障適性輔導就學安置</a:t>
                      </a:r>
                    </a:p>
                  </a:txBody>
                  <a:tcPr marL="8388" marR="8388"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8" name="Group 159">
            <a:extLst>
              <a:ext uri="{FF2B5EF4-FFF2-40B4-BE49-F238E27FC236}">
                <a16:creationId xmlns:a16="http://schemas.microsoft.com/office/drawing/2014/main" id="{9844A69F-C07C-4C2D-BD88-65B39013A4D6}"/>
              </a:ext>
            </a:extLst>
          </p:cNvPr>
          <p:cNvGraphicFramePr>
            <a:graphicFrameLocks noGrp="1"/>
          </p:cNvGraphicFramePr>
          <p:nvPr>
            <p:extLst>
              <p:ext uri="{D42A27DB-BD31-4B8C-83A1-F6EECF244321}">
                <p14:modId xmlns:p14="http://schemas.microsoft.com/office/powerpoint/2010/main" val="1354996593"/>
              </p:ext>
            </p:extLst>
          </p:nvPr>
        </p:nvGraphicFramePr>
        <p:xfrm>
          <a:off x="1271464" y="1232869"/>
          <a:ext cx="4225333" cy="5270256"/>
        </p:xfrm>
        <a:graphic>
          <a:graphicData uri="http://schemas.openxmlformats.org/drawingml/2006/table">
            <a:tbl>
              <a:tblPr/>
              <a:tblGrid>
                <a:gridCol w="1303947">
                  <a:extLst>
                    <a:ext uri="{9D8B030D-6E8A-4147-A177-3AD203B41FA5}">
                      <a16:colId xmlns:a16="http://schemas.microsoft.com/office/drawing/2014/main" val="20000"/>
                    </a:ext>
                  </a:extLst>
                </a:gridCol>
                <a:gridCol w="2921386">
                  <a:extLst>
                    <a:ext uri="{9D8B030D-6E8A-4147-A177-3AD203B41FA5}">
                      <a16:colId xmlns:a16="http://schemas.microsoft.com/office/drawing/2014/main" val="20001"/>
                    </a:ext>
                  </a:extLst>
                </a:gridCol>
              </a:tblGrid>
              <a:tr h="585584">
                <a:tc rowSpan="9">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pPr>
                      <a:r>
                        <a:rPr kumimoji="0" lang="zh-TW" altLang="en-US" sz="3000" b="1" i="0" u="none" strike="noStrike" cap="none" normalizeH="0" baseline="0" dirty="0">
                          <a:ln>
                            <a:noFill/>
                          </a:ln>
                          <a:solidFill>
                            <a:srgbClr val="100BEB"/>
                          </a:solidFill>
                          <a:effectLst/>
                          <a:latin typeface="標楷體" panose="03000509000000000000" pitchFamily="65" charset="-120"/>
                          <a:ea typeface="微軟正黑體" panose="020B0604030504040204" pitchFamily="34" charset="-120"/>
                          <a:cs typeface="华文细黑"/>
                        </a:rPr>
                        <a:t>免試入學</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BF703"/>
                    </a:solidFill>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學習區完全免試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0"/>
                  </a:ext>
                </a:extLst>
              </a:tr>
              <a:tr h="585584">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技優甄審入學</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585584">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直升入學</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2"/>
                  </a:ext>
                </a:extLst>
              </a:tr>
              <a:tr h="585584">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園區生免試獨招</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585584">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優先免試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4"/>
                  </a:ext>
                </a:extLst>
              </a:tr>
              <a:tr h="585584">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chemeClr val="bg2">
                              <a:lumMod val="50000"/>
                            </a:schemeClr>
                          </a:solidFill>
                          <a:effectLst/>
                          <a:latin typeface="华文细黑"/>
                          <a:ea typeface="微軟正黑體" panose="020B0604030504040204" pitchFamily="34" charset="-120"/>
                          <a:cs typeface="华文细黑"/>
                        </a:rPr>
                        <a:t>分區免試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585584">
                <a:tc vMerge="1">
                  <a:txBody>
                    <a:bodyPr/>
                    <a:lstStyle/>
                    <a:p>
                      <a:endParaRPr lang="zh-TW" altLang="en-US"/>
                    </a:p>
                  </a:txBody>
                  <a:tcPr/>
                </a:tc>
                <a:tc>
                  <a:txBody>
                    <a:body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rgbClr val="D60093"/>
                          </a:solidFill>
                          <a:effectLst/>
                          <a:latin typeface="华文细黑"/>
                          <a:ea typeface="微軟正黑體" panose="020B0604030504040204" pitchFamily="34" charset="-120"/>
                          <a:cs typeface="华文细黑"/>
                        </a:rPr>
                        <a:t>五專完全免試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86587529"/>
                  </a:ext>
                </a:extLst>
              </a:tr>
              <a:tr h="585584">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rgbClr val="D60093"/>
                          </a:solidFill>
                          <a:effectLst/>
                          <a:latin typeface="华文细黑"/>
                          <a:ea typeface="微軟正黑體" panose="020B0604030504040204" pitchFamily="34" charset="-120"/>
                          <a:cs typeface="华文细黑"/>
                        </a:rPr>
                        <a:t>五專優先免試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6"/>
                  </a:ext>
                </a:extLst>
              </a:tr>
              <a:tr h="585584">
                <a:tc vMerge="1">
                  <a:txBody>
                    <a:bodyPr/>
                    <a:lstStyle/>
                    <a:p>
                      <a:endParaRPr lang="zh-TW" altLang="en-US"/>
                    </a:p>
                  </a:txBody>
                  <a:tcPr/>
                </a:tc>
                <a:tc>
                  <a:txBody>
                    <a:bodyPr/>
                    <a:lstStyle>
                      <a:lvl1pPr eaLnBrk="0" hangingPunct="0">
                        <a:spcBef>
                          <a:spcPct val="20000"/>
                        </a:spcBef>
                        <a:buSzPct val="80000"/>
                        <a:buFont typeface="Wingdings" panose="05000000000000000000" pitchFamily="2" charset="2"/>
                        <a:defRPr>
                          <a:solidFill>
                            <a:schemeClr val="tx1"/>
                          </a:solidFill>
                          <a:latin typeface="华文细黑"/>
                          <a:ea typeface="华文细黑"/>
                          <a:cs typeface="华文细黑"/>
                        </a:defRPr>
                      </a:lvl1pPr>
                      <a:lvl2pPr marL="742950" indent="-285750" eaLnBrk="0" hangingPunct="0">
                        <a:spcBef>
                          <a:spcPct val="20000"/>
                        </a:spcBef>
                        <a:buFont typeface="Arial" panose="020B0604020202020204" pitchFamily="34" charset="0"/>
                        <a:defRPr sz="1600">
                          <a:solidFill>
                            <a:schemeClr val="tx1"/>
                          </a:solidFill>
                          <a:latin typeface="华文细黑"/>
                          <a:ea typeface="华文细黑"/>
                          <a:cs typeface="华文细黑"/>
                        </a:defRPr>
                      </a:lvl2pPr>
                      <a:lvl3pPr marL="11430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3pPr>
                      <a:lvl4pPr marL="16002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4pPr>
                      <a:lvl5pPr marL="2057400" indent="-228600" eaLnBrk="0" hangingPunct="0">
                        <a:spcBef>
                          <a:spcPct val="20000"/>
                        </a:spcBef>
                        <a:buFont typeface="Arial" panose="020B0604020202020204" pitchFamily="34" charset="0"/>
                        <a:defRPr sz="1400">
                          <a:solidFill>
                            <a:schemeClr val="tx1"/>
                          </a:solidFill>
                          <a:latin typeface="华文细黑"/>
                          <a:ea typeface="华文细黑"/>
                          <a:cs typeface="华文细黑"/>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华文细黑"/>
                          <a:ea typeface="华文细黑"/>
                          <a:cs typeface="华文细黑"/>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defRPr/>
                      </a:pPr>
                      <a:r>
                        <a:rPr kumimoji="0" lang="zh-TW" altLang="en-US" sz="3000" b="1" i="0" u="none" strike="noStrike" kern="1200" cap="none" normalizeH="0" baseline="0" dirty="0">
                          <a:ln>
                            <a:noFill/>
                          </a:ln>
                          <a:solidFill>
                            <a:srgbClr val="D60093"/>
                          </a:solidFill>
                          <a:effectLst/>
                          <a:latin typeface="华文细黑"/>
                          <a:ea typeface="微軟正黑體" panose="020B0604030504040204" pitchFamily="34" charset="-120"/>
                          <a:cs typeface="华文细黑"/>
                        </a:rPr>
                        <a:t>五專聯合免試</a:t>
                      </a:r>
                    </a:p>
                  </a:txBody>
                  <a:tcPr marT="45695" marB="45695"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bl>
          </a:graphicData>
        </a:graphic>
      </p:graphicFrame>
      <p:sp>
        <p:nvSpPr>
          <p:cNvPr id="11" name="Freeform 27">
            <a:extLst>
              <a:ext uri="{FF2B5EF4-FFF2-40B4-BE49-F238E27FC236}">
                <a16:creationId xmlns:a16="http://schemas.microsoft.com/office/drawing/2014/main" id="{2C4CCD45-1D8C-4FC2-9ADC-15E9FF937DA8}"/>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BA413A83-1DBA-498A-BF9B-ACF4EDC8F25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9336" y="1511507"/>
            <a:ext cx="5912780" cy="4106984"/>
          </a:xfrm>
          <a:prstGeom prst="rect">
            <a:avLst/>
          </a:prstGeom>
          <a:solidFill>
            <a:srgbClr val="69BCC7"/>
          </a:solidFill>
        </p:spPr>
      </p:pic>
      <p:sp>
        <p:nvSpPr>
          <p:cNvPr id="5" name="內容版面配置區 2"/>
          <p:cNvSpPr txBox="1">
            <a:spLocks/>
          </p:cNvSpPr>
          <p:nvPr/>
        </p:nvSpPr>
        <p:spPr>
          <a:xfrm>
            <a:off x="6032116" y="5603666"/>
            <a:ext cx="4618856" cy="10581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accent6">
                  <a:lumMod val="75000"/>
                </a:schemeClr>
              </a:buClr>
              <a:buFont typeface="Times New Roman" panose="02020603050405020304" pitchFamily="18" charset="0"/>
              <a:buChar char="►"/>
              <a:defRPr sz="3200" kern="1200" baseline="0">
                <a:solidFill>
                  <a:schemeClr val="tx1"/>
                </a:solidFill>
                <a:latin typeface="Times New Roman" panose="02020603050405020304" pitchFamily="18" charset="0"/>
                <a:ea typeface="標楷體" panose="03000509000000000000" pitchFamily="65" charset="-120"/>
                <a:cs typeface="+mn-cs"/>
              </a:defRPr>
            </a:lvl1pPr>
            <a:lvl2pPr marL="742950" indent="-285750" algn="l" defTabSz="914400" rtl="0" eaLnBrk="1" latinLnBrk="0" hangingPunct="1">
              <a:spcBef>
                <a:spcPct val="20000"/>
              </a:spcBef>
              <a:buClr>
                <a:schemeClr val="accent6">
                  <a:lumMod val="75000"/>
                </a:schemeClr>
              </a:buClr>
              <a:buSzPct val="95000"/>
              <a:buFont typeface="Wingdings" panose="05000000000000000000" pitchFamily="2" charset="2"/>
              <a:buChar char="l"/>
              <a:defRPr sz="2800" kern="1200" baseline="0">
                <a:solidFill>
                  <a:schemeClr val="tx1"/>
                </a:solidFill>
                <a:latin typeface="Times New Roman" panose="02020603050405020304" pitchFamily="18" charset="0"/>
                <a:ea typeface="標楷體" panose="03000509000000000000" pitchFamily="65" charset="-120"/>
                <a:cs typeface="+mn-cs"/>
              </a:defRPr>
            </a:lvl2pPr>
            <a:lvl3pPr marL="1143000" indent="-228600" algn="l" defTabSz="914400" rtl="0" eaLnBrk="1" latinLnBrk="0" hangingPunct="1">
              <a:spcBef>
                <a:spcPct val="20000"/>
              </a:spcBef>
              <a:buClr>
                <a:schemeClr val="accent6">
                  <a:lumMod val="75000"/>
                </a:schemeClr>
              </a:buClr>
              <a:buSzPct val="90000"/>
              <a:buFont typeface="Wingdings" panose="05000000000000000000" pitchFamily="2" charset="2"/>
              <a:buChar char="n"/>
              <a:defRPr sz="2400" kern="1200" baseline="0">
                <a:solidFill>
                  <a:schemeClr val="tx1"/>
                </a:solidFill>
                <a:latin typeface="Times New Roman" panose="02020603050405020304" pitchFamily="18" charset="0"/>
                <a:ea typeface="標楷體" panose="03000509000000000000" pitchFamily="65" charset="-120"/>
                <a:cs typeface="+mn-cs"/>
              </a:defRPr>
            </a:lvl3pPr>
            <a:lvl4pPr marL="1600200" indent="-228600" algn="l" defTabSz="914400" rtl="0" eaLnBrk="1" latinLnBrk="0" hangingPunct="1">
              <a:spcBef>
                <a:spcPct val="20000"/>
              </a:spcBef>
              <a:buClr>
                <a:schemeClr val="accent6">
                  <a:lumMod val="75000"/>
                </a:schemeClr>
              </a:buClr>
              <a:buFont typeface="Wingdings" panose="05000000000000000000" pitchFamily="2" charset="2"/>
              <a:buChar char="Ø"/>
              <a:defRPr sz="2000" kern="1200" baseline="0">
                <a:solidFill>
                  <a:schemeClr val="tx1"/>
                </a:solidFill>
                <a:latin typeface="Times New Roman" panose="02020603050405020304" pitchFamily="18" charset="0"/>
                <a:ea typeface="標楷體" panose="03000509000000000000" pitchFamily="65" charset="-120"/>
                <a:cs typeface="+mn-cs"/>
              </a:defRPr>
            </a:lvl4pPr>
            <a:lvl5pPr marL="2057400" indent="-228600" algn="l" defTabSz="914400" rtl="0" eaLnBrk="1" latinLnBrk="0" hangingPunct="1">
              <a:spcBef>
                <a:spcPct val="20000"/>
              </a:spcBef>
              <a:buClr>
                <a:schemeClr val="accent6">
                  <a:lumMod val="75000"/>
                </a:schemeClr>
              </a:buClr>
              <a:buFont typeface="Wingdings" panose="05000000000000000000" pitchFamily="2" charset="2"/>
              <a:buChar char="ü"/>
              <a:defRPr sz="2000" kern="1200" baseline="0">
                <a:solidFill>
                  <a:schemeClr val="tx1"/>
                </a:solidFill>
                <a:latin typeface="Times New Roman" panose="02020603050405020304" pitchFamily="18" charset="0"/>
                <a:ea typeface="標楷體" panose="03000509000000000000" pitchFamily="65" charset="-12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TW" altLang="en-US" sz="2400" dirty="0">
                <a:latin typeface="微軟正黑體" panose="020B0604030504040204" pitchFamily="34" charset="-120"/>
                <a:ea typeface="微軟正黑體" panose="020B0604030504040204" pitchFamily="34" charset="-120"/>
              </a:rPr>
              <a:t>高中職及五專定位查詢系統</a:t>
            </a:r>
            <a:endParaRPr lang="en-US" altLang="zh-TW" sz="2400" dirty="0">
              <a:latin typeface="微軟正黑體" panose="020B0604030504040204" pitchFamily="34" charset="-120"/>
              <a:ea typeface="微軟正黑體" panose="020B0604030504040204" pitchFamily="34" charset="-120"/>
            </a:endParaRPr>
          </a:p>
          <a:p>
            <a:pPr marL="0" indent="0">
              <a:buNone/>
            </a:pPr>
            <a:endParaRPr lang="en-US" altLang="zh-TW" sz="2400" dirty="0"/>
          </a:p>
        </p:txBody>
      </p:sp>
      <p:pic>
        <p:nvPicPr>
          <p:cNvPr id="6" name="圖片 5">
            <a:extLst>
              <a:ext uri="{FF2B5EF4-FFF2-40B4-BE49-F238E27FC236}">
                <a16:creationId xmlns:a16="http://schemas.microsoft.com/office/drawing/2014/main" id="{C2BEB0A2-BF90-490E-A95D-5F2EE1CEAC7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22698" y="1509525"/>
            <a:ext cx="5933909" cy="4123284"/>
          </a:xfrm>
          <a:prstGeom prst="rect">
            <a:avLst/>
          </a:prstGeom>
        </p:spPr>
      </p:pic>
      <p:sp>
        <p:nvSpPr>
          <p:cNvPr id="7" name="矩形 6"/>
          <p:cNvSpPr/>
          <p:nvPr/>
        </p:nvSpPr>
        <p:spPr>
          <a:xfrm>
            <a:off x="2706444" y="6140502"/>
            <a:ext cx="6391493" cy="584775"/>
          </a:xfrm>
          <a:prstGeom prst="rect">
            <a:avLst/>
          </a:prstGeom>
        </p:spPr>
        <p:txBody>
          <a:bodyPr wrap="none">
            <a:spAutoFit/>
          </a:bodyPr>
          <a:lstStyle/>
          <a:p>
            <a:pPr lvl="1"/>
            <a:r>
              <a:rPr lang="zh-TW" altLang="en-US" sz="3200" b="1" dirty="0">
                <a:solidFill>
                  <a:schemeClr val="accent5">
                    <a:lumMod val="20000"/>
                    <a:lumOff val="80000"/>
                  </a:schemeClr>
                </a:solidFill>
                <a:latin typeface="微軟正黑體" panose="020B0604030504040204" pitchFamily="34" charset="-120"/>
                <a:ea typeface="微軟正黑體" panose="020B0604030504040204" pitchFamily="34" charset="-120"/>
              </a:rPr>
              <a:t>均可由適性入學宣導網連結進入</a:t>
            </a:r>
            <a:endParaRPr lang="en-US" altLang="zh-TW" sz="3200" b="1" dirty="0">
              <a:solidFill>
                <a:schemeClr val="accent5">
                  <a:lumMod val="20000"/>
                  <a:lumOff val="80000"/>
                </a:schemeClr>
              </a:solidFill>
              <a:latin typeface="微軟正黑體" panose="020B0604030504040204" pitchFamily="34" charset="-120"/>
              <a:ea typeface="微軟正黑體" panose="020B0604030504040204" pitchFamily="34" charset="-120"/>
            </a:endParaRPr>
          </a:p>
        </p:txBody>
      </p:sp>
      <p:sp>
        <p:nvSpPr>
          <p:cNvPr id="10" name="內容版面配置區 2">
            <a:extLst>
              <a:ext uri="{FF2B5EF4-FFF2-40B4-BE49-F238E27FC236}">
                <a16:creationId xmlns:a16="http://schemas.microsoft.com/office/drawing/2014/main" id="{C6CAEEAB-10EE-4936-ACE3-1E0DB2273F5F}"/>
              </a:ext>
            </a:extLst>
          </p:cNvPr>
          <p:cNvSpPr txBox="1">
            <a:spLocks/>
          </p:cNvSpPr>
          <p:nvPr/>
        </p:nvSpPr>
        <p:spPr>
          <a:xfrm>
            <a:off x="739428" y="5683233"/>
            <a:ext cx="4618856" cy="10581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accent6">
                  <a:lumMod val="75000"/>
                </a:schemeClr>
              </a:buClr>
              <a:buFont typeface="Times New Roman" panose="02020603050405020304" pitchFamily="18" charset="0"/>
              <a:buChar char="►"/>
              <a:defRPr sz="3200" kern="1200" baseline="0">
                <a:solidFill>
                  <a:schemeClr val="tx1"/>
                </a:solidFill>
                <a:latin typeface="Times New Roman" panose="02020603050405020304" pitchFamily="18" charset="0"/>
                <a:ea typeface="標楷體" panose="03000509000000000000" pitchFamily="65" charset="-120"/>
                <a:cs typeface="+mn-cs"/>
              </a:defRPr>
            </a:lvl1pPr>
            <a:lvl2pPr marL="742950" indent="-285750" algn="l" defTabSz="914400" rtl="0" eaLnBrk="1" latinLnBrk="0" hangingPunct="1">
              <a:spcBef>
                <a:spcPct val="20000"/>
              </a:spcBef>
              <a:buClr>
                <a:schemeClr val="accent6">
                  <a:lumMod val="75000"/>
                </a:schemeClr>
              </a:buClr>
              <a:buSzPct val="95000"/>
              <a:buFont typeface="Wingdings" panose="05000000000000000000" pitchFamily="2" charset="2"/>
              <a:buChar char="l"/>
              <a:defRPr sz="2800" kern="1200" baseline="0">
                <a:solidFill>
                  <a:schemeClr val="tx1"/>
                </a:solidFill>
                <a:latin typeface="Times New Roman" panose="02020603050405020304" pitchFamily="18" charset="0"/>
                <a:ea typeface="標楷體" panose="03000509000000000000" pitchFamily="65" charset="-120"/>
                <a:cs typeface="+mn-cs"/>
              </a:defRPr>
            </a:lvl2pPr>
            <a:lvl3pPr marL="1143000" indent="-228600" algn="l" defTabSz="914400" rtl="0" eaLnBrk="1" latinLnBrk="0" hangingPunct="1">
              <a:spcBef>
                <a:spcPct val="20000"/>
              </a:spcBef>
              <a:buClr>
                <a:schemeClr val="accent6">
                  <a:lumMod val="75000"/>
                </a:schemeClr>
              </a:buClr>
              <a:buSzPct val="90000"/>
              <a:buFont typeface="Wingdings" panose="05000000000000000000" pitchFamily="2" charset="2"/>
              <a:buChar char="n"/>
              <a:defRPr sz="2400" kern="1200" baseline="0">
                <a:solidFill>
                  <a:schemeClr val="tx1"/>
                </a:solidFill>
                <a:latin typeface="Times New Roman" panose="02020603050405020304" pitchFamily="18" charset="0"/>
                <a:ea typeface="標楷體" panose="03000509000000000000" pitchFamily="65" charset="-120"/>
                <a:cs typeface="+mn-cs"/>
              </a:defRPr>
            </a:lvl3pPr>
            <a:lvl4pPr marL="1600200" indent="-228600" algn="l" defTabSz="914400" rtl="0" eaLnBrk="1" latinLnBrk="0" hangingPunct="1">
              <a:spcBef>
                <a:spcPct val="20000"/>
              </a:spcBef>
              <a:buClr>
                <a:schemeClr val="accent6">
                  <a:lumMod val="75000"/>
                </a:schemeClr>
              </a:buClr>
              <a:buFont typeface="Wingdings" panose="05000000000000000000" pitchFamily="2" charset="2"/>
              <a:buChar char="Ø"/>
              <a:defRPr sz="2000" kern="1200" baseline="0">
                <a:solidFill>
                  <a:schemeClr val="tx1"/>
                </a:solidFill>
                <a:latin typeface="Times New Roman" panose="02020603050405020304" pitchFamily="18" charset="0"/>
                <a:ea typeface="標楷體" panose="03000509000000000000" pitchFamily="65" charset="-120"/>
                <a:cs typeface="+mn-cs"/>
              </a:defRPr>
            </a:lvl4pPr>
            <a:lvl5pPr marL="2057400" indent="-228600" algn="l" defTabSz="914400" rtl="0" eaLnBrk="1" latinLnBrk="0" hangingPunct="1">
              <a:spcBef>
                <a:spcPct val="20000"/>
              </a:spcBef>
              <a:buClr>
                <a:schemeClr val="accent6">
                  <a:lumMod val="75000"/>
                </a:schemeClr>
              </a:buClr>
              <a:buFont typeface="Wingdings" panose="05000000000000000000" pitchFamily="2" charset="2"/>
              <a:buChar char="ü"/>
              <a:defRPr sz="2000" kern="1200" baseline="0">
                <a:solidFill>
                  <a:schemeClr val="tx1"/>
                </a:solidFill>
                <a:latin typeface="Times New Roman" panose="02020603050405020304" pitchFamily="18" charset="0"/>
                <a:ea typeface="標楷體" panose="03000509000000000000" pitchFamily="65" charset="-12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TW" altLang="en-US" sz="2400" dirty="0">
                <a:latin typeface="微軟正黑體" panose="020B0604030504040204" pitchFamily="34" charset="-120"/>
                <a:ea typeface="微軟正黑體" panose="020B0604030504040204" pitchFamily="34" charset="-120"/>
              </a:rPr>
              <a:t>高中高職五專資訊網</a:t>
            </a:r>
            <a:endParaRPr lang="en-US" altLang="zh-TW" sz="2400" dirty="0">
              <a:latin typeface="微軟正黑體" panose="020B0604030504040204" pitchFamily="34" charset="-120"/>
              <a:ea typeface="微軟正黑體" panose="020B0604030504040204" pitchFamily="34" charset="-120"/>
            </a:endParaRPr>
          </a:p>
          <a:p>
            <a:pPr marL="0" indent="0">
              <a:buNone/>
            </a:pPr>
            <a:endParaRPr lang="en-US" altLang="zh-TW" sz="2400" dirty="0"/>
          </a:p>
        </p:txBody>
      </p:sp>
      <p:sp>
        <p:nvSpPr>
          <p:cNvPr id="9" name="標題 1"/>
          <p:cNvSpPr>
            <a:spLocks noGrp="1"/>
          </p:cNvSpPr>
          <p:nvPr>
            <p:ph type="title"/>
          </p:nvPr>
        </p:nvSpPr>
        <p:spPr>
          <a:xfrm>
            <a:off x="838200" y="365125"/>
            <a:ext cx="10515600" cy="1047651"/>
          </a:xfrm>
        </p:spPr>
        <p:txBody>
          <a:bodyPr/>
          <a:lstStyle/>
          <a:p>
            <a:r>
              <a:rPr lang="zh-TW" altLang="en-US" b="1" dirty="0">
                <a:latin typeface="微軟正黑體" panose="020B0604030504040204" pitchFamily="34" charset="-120"/>
                <a:ea typeface="微軟正黑體" panose="020B0604030504040204" pitchFamily="34" charset="-120"/>
              </a:rPr>
              <a:t>宣導輔助資源</a:t>
            </a:r>
            <a:r>
              <a:rPr lang="en-US" altLang="zh-TW" b="1" dirty="0">
                <a:latin typeface="微軟正黑體" panose="020B0604030504040204" pitchFamily="34" charset="-120"/>
                <a:ea typeface="微軟正黑體" panose="020B0604030504040204" pitchFamily="34" charset="-120"/>
              </a:rPr>
              <a:t>(2)</a:t>
            </a:r>
            <a:endParaRPr lang="zh-TW" altLang="en-US" b="1" dirty="0">
              <a:latin typeface="微軟正黑體" panose="020B0604030504040204" pitchFamily="34" charset="-120"/>
              <a:ea typeface="微軟正黑體" panose="020B0604030504040204" pitchFamily="34" charset="-120"/>
            </a:endParaRPr>
          </a:p>
        </p:txBody>
      </p:sp>
      <p:sp>
        <p:nvSpPr>
          <p:cNvPr id="8" name="Freeform 27">
            <a:extLst>
              <a:ext uri="{FF2B5EF4-FFF2-40B4-BE49-F238E27FC236}">
                <a16:creationId xmlns:a16="http://schemas.microsoft.com/office/drawing/2014/main" id="{EC958A25-9077-474F-94E5-A97F2A8D0EFC}"/>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extLst>
      <p:ext uri="{BB962C8B-B14F-4D97-AF65-F5344CB8AC3E}">
        <p14:creationId xmlns:p14="http://schemas.microsoft.com/office/powerpoint/2010/main" val="467354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457869" y="1240649"/>
            <a:ext cx="8363272" cy="2515417"/>
          </a:xfrm>
        </p:spPr>
        <p:txBody>
          <a:bodyPr>
            <a:normAutofit/>
          </a:bodyPr>
          <a:lstStyle/>
          <a:p>
            <a:pPr>
              <a:lnSpc>
                <a:spcPct val="150000"/>
              </a:lnSpc>
            </a:pPr>
            <a:r>
              <a:rPr lang="en-US" altLang="zh-TW" sz="2800" b="1" dirty="0">
                <a:solidFill>
                  <a:srgbClr val="000099"/>
                </a:solidFill>
                <a:latin typeface="微軟正黑體" panose="020B0604030504040204" pitchFamily="34" charset="-120"/>
                <a:ea typeface="微軟正黑體" panose="020B0604030504040204" pitchFamily="34" charset="-120"/>
              </a:rPr>
              <a:t>115</a:t>
            </a:r>
            <a:r>
              <a:rPr lang="zh-TW" altLang="en-US" sz="2800" b="1" dirty="0">
                <a:solidFill>
                  <a:srgbClr val="000099"/>
                </a:solidFill>
                <a:latin typeface="微軟正黑體" panose="020B0604030504040204" pitchFamily="34" charset="-120"/>
                <a:ea typeface="微軟正黑體" panose="020B0604030504040204" pitchFamily="34" charset="-120"/>
              </a:rPr>
              <a:t>年國中畢業生適性入學宣導手冊</a:t>
            </a:r>
            <a:endParaRPr lang="en-US" altLang="zh-TW" sz="2800" b="1" dirty="0">
              <a:solidFill>
                <a:srgbClr val="000099"/>
              </a:solidFill>
              <a:latin typeface="微軟正黑體" panose="020B0604030504040204" pitchFamily="34" charset="-120"/>
              <a:ea typeface="微軟正黑體" panose="020B0604030504040204" pitchFamily="34" charset="-120"/>
            </a:endParaRPr>
          </a:p>
          <a:p>
            <a:pPr lvl="1">
              <a:lnSpc>
                <a:spcPct val="150000"/>
              </a:lnSpc>
            </a:pPr>
            <a:r>
              <a:rPr lang="zh-TW" altLang="en-US" sz="2400" b="1" dirty="0">
                <a:solidFill>
                  <a:srgbClr val="FFFF00"/>
                </a:solidFill>
                <a:latin typeface="微軟正黑體" panose="020B0604030504040204" pitchFamily="34" charset="-120"/>
                <a:ea typeface="微軟正黑體" panose="020B0604030504040204" pitchFamily="34" charset="-120"/>
              </a:rPr>
              <a:t>由教育部編印，提供給所有國中畢業生以及家長們，瞭解升學高中、高職及五專的多種多元入學方式及流程，協助考生們順利找到理想學校就讀。</a:t>
            </a:r>
            <a:endParaRPr lang="en-US" altLang="zh-TW" sz="2400" b="1" dirty="0">
              <a:solidFill>
                <a:srgbClr val="FFFF00"/>
              </a:solidFill>
              <a:latin typeface="微軟正黑體" panose="020B0604030504040204" pitchFamily="34" charset="-120"/>
              <a:ea typeface="微軟正黑體" panose="020B0604030504040204" pitchFamily="34" charset="-120"/>
            </a:endParaRPr>
          </a:p>
        </p:txBody>
      </p:sp>
      <p:sp>
        <p:nvSpPr>
          <p:cNvPr id="6" name="標題 1"/>
          <p:cNvSpPr>
            <a:spLocks noGrp="1"/>
          </p:cNvSpPr>
          <p:nvPr>
            <p:ph type="title"/>
          </p:nvPr>
        </p:nvSpPr>
        <p:spPr>
          <a:xfrm>
            <a:off x="838200" y="365125"/>
            <a:ext cx="10515600" cy="1047651"/>
          </a:xfrm>
        </p:spPr>
        <p:txBody>
          <a:bodyPr/>
          <a:lstStyle/>
          <a:p>
            <a:r>
              <a:rPr lang="zh-TW" altLang="en-US" b="1" dirty="0">
                <a:latin typeface="微軟正黑體" panose="020B0604030504040204" pitchFamily="34" charset="-120"/>
                <a:ea typeface="微軟正黑體" panose="020B0604030504040204" pitchFamily="34" charset="-120"/>
              </a:rPr>
              <a:t>宣導輔助資源</a:t>
            </a:r>
            <a:r>
              <a:rPr lang="en-US" altLang="zh-TW" b="1" dirty="0">
                <a:latin typeface="微軟正黑體" panose="020B0604030504040204" pitchFamily="34" charset="-120"/>
                <a:ea typeface="微軟正黑體" panose="020B0604030504040204" pitchFamily="34" charset="-120"/>
              </a:rPr>
              <a:t>(3)</a:t>
            </a:r>
            <a:endParaRPr lang="zh-TW" altLang="en-US" b="1" dirty="0">
              <a:latin typeface="微軟正黑體" panose="020B0604030504040204" pitchFamily="34" charset="-120"/>
              <a:ea typeface="微軟正黑體" panose="020B0604030504040204" pitchFamily="34" charset="-120"/>
            </a:endParaRPr>
          </a:p>
        </p:txBody>
      </p:sp>
      <p:sp>
        <p:nvSpPr>
          <p:cNvPr id="7" name="Freeform 27">
            <a:extLst>
              <a:ext uri="{FF2B5EF4-FFF2-40B4-BE49-F238E27FC236}">
                <a16:creationId xmlns:a16="http://schemas.microsoft.com/office/drawing/2014/main" id="{2D5FEE47-DEAC-4B80-8473-FFF0CEDE55FB}"/>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2"/>
            <a:stretch>
              <a:fillRect/>
            </a:stretch>
          </a:blipFill>
        </p:spPr>
      </p:sp>
      <p:sp>
        <p:nvSpPr>
          <p:cNvPr id="8" name="內容版面配置區 2">
            <a:extLst>
              <a:ext uri="{FF2B5EF4-FFF2-40B4-BE49-F238E27FC236}">
                <a16:creationId xmlns:a16="http://schemas.microsoft.com/office/drawing/2014/main" id="{529B3708-2E3D-4205-B654-ABB54ECAC438}"/>
              </a:ext>
            </a:extLst>
          </p:cNvPr>
          <p:cNvSpPr txBox="1">
            <a:spLocks/>
          </p:cNvSpPr>
          <p:nvPr/>
        </p:nvSpPr>
        <p:spPr>
          <a:xfrm>
            <a:off x="810695" y="5182259"/>
            <a:ext cx="8363272" cy="15506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spcAft>
                <a:spcPts val="0"/>
              </a:spcAft>
            </a:pPr>
            <a:r>
              <a:rPr kumimoji="0" lang="zh-TW" altLang="en-US" b="1" dirty="0">
                <a:solidFill>
                  <a:srgbClr val="000099"/>
                </a:solidFill>
                <a:latin typeface="微軟正黑體" panose="020B0604030504040204" pitchFamily="34" charset="-120"/>
                <a:ea typeface="微軟正黑體" panose="020B0604030504040204" pitchFamily="34" charset="-120"/>
              </a:rPr>
              <a:t>竹夢 </a:t>
            </a:r>
            <a:r>
              <a:rPr kumimoji="0" lang="en-US" altLang="zh-TW" b="1" dirty="0">
                <a:solidFill>
                  <a:srgbClr val="000099"/>
                </a:solidFill>
                <a:latin typeface="微軟正黑體" panose="020B0604030504040204" pitchFamily="34" charset="-120"/>
                <a:ea typeface="微軟正黑體" panose="020B0604030504040204" pitchFamily="34" charset="-120"/>
              </a:rPr>
              <a:t>on the GO  </a:t>
            </a:r>
            <a:r>
              <a:rPr kumimoji="0" lang="zh-TW" altLang="en-US" b="1" dirty="0">
                <a:solidFill>
                  <a:srgbClr val="000099"/>
                </a:solidFill>
                <a:latin typeface="微軟正黑體" panose="020B0604030504040204" pitchFamily="34" charset="-120"/>
                <a:ea typeface="微軟正黑體" panose="020B0604030504040204" pitchFamily="34" charset="-120"/>
              </a:rPr>
              <a:t>   </a:t>
            </a:r>
            <a:r>
              <a:rPr kumimoji="0" lang="en-US" altLang="zh-TW" b="1" dirty="0">
                <a:solidFill>
                  <a:srgbClr val="000099"/>
                </a:solidFill>
                <a:latin typeface="微軟正黑體" panose="020B0604030504040204" pitchFamily="34" charset="-120"/>
                <a:ea typeface="微軟正黑體" panose="020B0604030504040204" pitchFamily="34" charset="-120"/>
              </a:rPr>
              <a:t>114</a:t>
            </a:r>
            <a:r>
              <a:rPr kumimoji="0" lang="zh-TW" altLang="en-US" b="1" dirty="0">
                <a:solidFill>
                  <a:srgbClr val="000099"/>
                </a:solidFill>
                <a:latin typeface="微軟正黑體" panose="020B0604030504040204" pitchFamily="34" charset="-120"/>
                <a:ea typeface="微軟正黑體" panose="020B0604030504040204" pitchFamily="34" charset="-120"/>
              </a:rPr>
              <a:t>學年度志願選填試探筆記本</a:t>
            </a:r>
            <a:endParaRPr kumimoji="0" lang="en-US" altLang="zh-TW" b="1" dirty="0">
              <a:solidFill>
                <a:srgbClr val="000099"/>
              </a:solidFill>
              <a:latin typeface="微軟正黑體" panose="020B0604030504040204" pitchFamily="34" charset="-120"/>
              <a:ea typeface="微軟正黑體" panose="020B0604030504040204" pitchFamily="34" charset="-120"/>
            </a:endParaRPr>
          </a:p>
          <a:p>
            <a:pPr lvl="1" fontAlgn="auto">
              <a:lnSpc>
                <a:spcPct val="150000"/>
              </a:lnSpc>
              <a:spcAft>
                <a:spcPts val="0"/>
              </a:spcAft>
            </a:pPr>
            <a:r>
              <a:rPr kumimoji="0" lang="zh-TW" altLang="en-US" b="1" dirty="0">
                <a:solidFill>
                  <a:srgbClr val="FFFF00"/>
                </a:solidFill>
                <a:latin typeface="微軟正黑體" panose="020B0604030504040204" pitchFamily="34" charset="-120"/>
                <a:ea typeface="微軟正黑體" panose="020B0604030504040204" pitchFamily="34" charset="-120"/>
              </a:rPr>
              <a:t>由新竹縣政府編印，提供本縣所有國中畢業生每人一冊。</a:t>
            </a:r>
            <a:endParaRPr kumimoji="0" lang="en-US" altLang="zh-TW" b="1" dirty="0">
              <a:solidFill>
                <a:srgbClr val="FFFF00"/>
              </a:solidFill>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EF63FD7E-D67D-4A22-936D-DB122C88A579}"/>
              </a:ext>
            </a:extLst>
          </p:cNvPr>
          <p:cNvPicPr>
            <a:picLocks noChangeAspect="1"/>
          </p:cNvPicPr>
          <p:nvPr/>
        </p:nvPicPr>
        <p:blipFill>
          <a:blip r:embed="rId3"/>
          <a:stretch>
            <a:fillRect/>
          </a:stretch>
        </p:blipFill>
        <p:spPr>
          <a:xfrm>
            <a:off x="847635" y="1412776"/>
            <a:ext cx="2507586" cy="3661871"/>
          </a:xfrm>
          <a:prstGeom prst="rect">
            <a:avLst/>
          </a:prstGeom>
        </p:spPr>
      </p:pic>
      <p:pic>
        <p:nvPicPr>
          <p:cNvPr id="2" name="圖片 1">
            <a:extLst>
              <a:ext uri="{FF2B5EF4-FFF2-40B4-BE49-F238E27FC236}">
                <a16:creationId xmlns:a16="http://schemas.microsoft.com/office/drawing/2014/main" id="{06C74A5F-4EB5-4273-88C4-375BD8905516}"/>
              </a:ext>
            </a:extLst>
          </p:cNvPr>
          <p:cNvPicPr>
            <a:picLocks noChangeAspect="1"/>
          </p:cNvPicPr>
          <p:nvPr/>
        </p:nvPicPr>
        <p:blipFill>
          <a:blip r:embed="rId4"/>
          <a:stretch>
            <a:fillRect/>
          </a:stretch>
        </p:blipFill>
        <p:spPr>
          <a:xfrm>
            <a:off x="9294002" y="3070991"/>
            <a:ext cx="2646642" cy="3661872"/>
          </a:xfrm>
          <a:prstGeom prst="rect">
            <a:avLst/>
          </a:prstGeom>
        </p:spPr>
      </p:pic>
    </p:spTree>
    <p:extLst>
      <p:ext uri="{BB962C8B-B14F-4D97-AF65-F5344CB8AC3E}">
        <p14:creationId xmlns:p14="http://schemas.microsoft.com/office/powerpoint/2010/main" val="14360048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4" name="內容版面配置區 3"/>
          <p:cNvSpPr>
            <a:spLocks noGrp="1"/>
          </p:cNvSpPr>
          <p:nvPr>
            <p:ph idx="1"/>
          </p:nvPr>
        </p:nvSpPr>
        <p:spPr>
          <a:xfrm>
            <a:off x="1703388" y="1341439"/>
            <a:ext cx="8713787" cy="4463826"/>
          </a:xfrm>
        </p:spPr>
        <p:txBody>
          <a:bodyPr rtlCol="0">
            <a:normAutofit/>
          </a:bodyPr>
          <a:lstStyle/>
          <a:p>
            <a:pPr marL="514350" indent="-457200" eaLnBrk="1" fontAlgn="auto" hangingPunct="1">
              <a:spcAft>
                <a:spcPts val="0"/>
              </a:spcAft>
              <a:defRPr/>
            </a:pPr>
            <a:r>
              <a:rPr lang="zh-TW" altLang="en-US" b="1" dirty="0">
                <a:solidFill>
                  <a:schemeClr val="accent2">
                    <a:lumMod val="40000"/>
                    <a:lumOff val="60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諮詢專線：</a:t>
            </a:r>
            <a:endParaRPr lang="en-US" altLang="zh-TW" b="1" dirty="0">
              <a:solidFill>
                <a:schemeClr val="accent2">
                  <a:lumMod val="40000"/>
                  <a:lumOff val="60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marL="914400" lvl="1" indent="-457200" eaLnBrk="1" fontAlgn="auto" hangingPunct="1">
              <a:spcAft>
                <a:spcPts val="0"/>
              </a:spcAft>
              <a:defRPr/>
            </a:pPr>
            <a:r>
              <a:rPr lang="zh-TW" altLang="en-US" b="1" dirty="0">
                <a:solidFill>
                  <a:srgbClr val="000099"/>
                </a:solidFill>
                <a:latin typeface="微軟正黑體" panose="020B0604030504040204" pitchFamily="34" charset="-120"/>
                <a:ea typeface="微軟正黑體" panose="020B0604030504040204" pitchFamily="34" charset="-120"/>
              </a:rPr>
              <a:t>各校教務主任、輔導主任</a:t>
            </a:r>
            <a:endParaRPr lang="en-US" altLang="zh-TW" b="1" dirty="0">
              <a:solidFill>
                <a:srgbClr val="000099"/>
              </a:solidFill>
              <a:latin typeface="微軟正黑體" panose="020B0604030504040204" pitchFamily="34" charset="-120"/>
              <a:ea typeface="微軟正黑體" panose="020B0604030504040204" pitchFamily="34" charset="-120"/>
            </a:endParaRPr>
          </a:p>
          <a:p>
            <a:pPr marL="914400" lvl="1" indent="-457200" eaLnBrk="1" fontAlgn="auto" hangingPunct="1">
              <a:spcAft>
                <a:spcPts val="0"/>
              </a:spcAft>
              <a:defRPr/>
            </a:pPr>
            <a:r>
              <a:rPr lang="zh-TW" altLang="en-US" b="1" dirty="0">
                <a:solidFill>
                  <a:srgbClr val="000099"/>
                </a:solidFill>
                <a:latin typeface="微軟正黑體" panose="020B0604030504040204" pitchFamily="34" charset="-120"/>
                <a:ea typeface="微軟正黑體" panose="020B0604030504040204" pitchFamily="34" charset="-120"/>
              </a:rPr>
              <a:t>地方宣導團責任區講師</a:t>
            </a:r>
            <a:endParaRPr lang="en-US" altLang="zh-TW" b="1" dirty="0">
              <a:solidFill>
                <a:srgbClr val="000099"/>
              </a:solidFill>
              <a:latin typeface="微軟正黑體" panose="020B0604030504040204" pitchFamily="34" charset="-120"/>
              <a:ea typeface="微軟正黑體" panose="020B0604030504040204" pitchFamily="34" charset="-120"/>
            </a:endParaRPr>
          </a:p>
          <a:p>
            <a:pPr marL="914400" lvl="1" indent="-457200" eaLnBrk="1" fontAlgn="auto" hangingPunct="1">
              <a:spcAft>
                <a:spcPts val="0"/>
              </a:spcAft>
              <a:defRPr/>
            </a:pPr>
            <a:r>
              <a:rPr lang="zh-TW" altLang="en-US" b="1" dirty="0">
                <a:solidFill>
                  <a:srgbClr val="000099"/>
                </a:solidFill>
                <a:latin typeface="微軟正黑體" panose="020B0604030504040204" pitchFamily="34" charset="-120"/>
                <a:ea typeface="微軟正黑體" panose="020B0604030504040204" pitchFamily="34" charset="-120"/>
              </a:rPr>
              <a:t>新竹縣政府教育局 </a:t>
            </a:r>
            <a:r>
              <a:rPr lang="en-US" altLang="zh-TW" b="1" dirty="0">
                <a:solidFill>
                  <a:srgbClr val="000099"/>
                </a:solidFill>
                <a:latin typeface="微軟正黑體" panose="020B0604030504040204" pitchFamily="34" charset="-120"/>
                <a:ea typeface="微軟正黑體" panose="020B0604030504040204" pitchFamily="34" charset="-120"/>
              </a:rPr>
              <a:t>03-5518101#2829</a:t>
            </a:r>
          </a:p>
          <a:p>
            <a:pPr marL="914400" lvl="1" indent="-457200" eaLnBrk="1" fontAlgn="auto" hangingPunct="1">
              <a:spcAft>
                <a:spcPts val="0"/>
              </a:spcAft>
              <a:defRPr/>
            </a:pPr>
            <a:r>
              <a:rPr lang="zh-TW" altLang="en-US" b="1" dirty="0">
                <a:solidFill>
                  <a:srgbClr val="000099"/>
                </a:solidFill>
                <a:latin typeface="微軟正黑體" panose="020B0604030504040204" pitchFamily="34" charset="-120"/>
                <a:ea typeface="微軟正黑體" panose="020B0604030504040204" pitchFamily="34" charset="-120"/>
              </a:rPr>
              <a:t>教育部免付費諮詢專線</a:t>
            </a:r>
            <a:r>
              <a:rPr lang="en-US" altLang="zh-TW" b="1" dirty="0">
                <a:solidFill>
                  <a:srgbClr val="000099"/>
                </a:solidFill>
                <a:latin typeface="微軟正黑體" panose="020B0604030504040204" pitchFamily="34" charset="-120"/>
                <a:ea typeface="微軟正黑體" panose="020B0604030504040204" pitchFamily="34" charset="-120"/>
              </a:rPr>
              <a:t>(0800012580)</a:t>
            </a:r>
          </a:p>
          <a:p>
            <a:pPr marL="514350" indent="-457200" eaLnBrk="1" fontAlgn="auto" hangingPunct="1">
              <a:spcAft>
                <a:spcPts val="0"/>
              </a:spcAft>
              <a:defRPr/>
            </a:pPr>
            <a:r>
              <a:rPr lang="zh-TW" altLang="en-US" b="1" dirty="0">
                <a:solidFill>
                  <a:schemeClr val="accent2">
                    <a:lumMod val="40000"/>
                    <a:lumOff val="60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網路資訊：</a:t>
            </a:r>
            <a:endParaRPr lang="en-US" altLang="zh-TW" b="1" dirty="0">
              <a:solidFill>
                <a:schemeClr val="accent2">
                  <a:lumMod val="40000"/>
                  <a:lumOff val="60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lvl="1" eaLnBrk="1" fontAlgn="auto" hangingPunct="1">
              <a:spcAft>
                <a:spcPts val="0"/>
              </a:spcAft>
              <a:defRPr/>
            </a:pPr>
            <a:r>
              <a:rPr lang="zh-TW" altLang="en-US" b="1" dirty="0">
                <a:solidFill>
                  <a:srgbClr val="000099"/>
                </a:solidFill>
                <a:latin typeface="微軟正黑體" panose="020B0604030504040204" pitchFamily="34" charset="-120"/>
                <a:ea typeface="微軟正黑體" panose="020B0604030504040204" pitchFamily="34" charset="-120"/>
              </a:rPr>
              <a:t>   國中畢業生適性入學宣導網</a:t>
            </a:r>
            <a:endParaRPr lang="en-US" altLang="zh-TW" b="1" dirty="0">
              <a:solidFill>
                <a:srgbClr val="000099"/>
              </a:solidFill>
              <a:latin typeface="微軟正黑體" panose="020B0604030504040204" pitchFamily="34" charset="-120"/>
              <a:ea typeface="微軟正黑體" panose="020B0604030504040204" pitchFamily="34" charset="-120"/>
            </a:endParaRPr>
          </a:p>
          <a:p>
            <a:pPr lvl="1" eaLnBrk="1" fontAlgn="auto" hangingPunct="1">
              <a:spcAft>
                <a:spcPts val="0"/>
              </a:spcAft>
              <a:defRPr/>
            </a:pPr>
            <a:r>
              <a:rPr lang="zh-TW" altLang="en-US" b="1" dirty="0">
                <a:solidFill>
                  <a:srgbClr val="000099"/>
                </a:solidFill>
                <a:latin typeface="微軟正黑體" panose="020B0604030504040204" pitchFamily="34" charset="-120"/>
                <a:ea typeface="微軟正黑體" panose="020B0604030504040204" pitchFamily="34" charset="-120"/>
              </a:rPr>
              <a:t>   新竹縣十二年國民基本教育網</a:t>
            </a:r>
            <a:endParaRPr lang="en-US" altLang="zh-TW" b="1" dirty="0">
              <a:solidFill>
                <a:srgbClr val="000099"/>
              </a:solidFill>
              <a:latin typeface="微軟正黑體" panose="020B0604030504040204" pitchFamily="34" charset="-120"/>
              <a:ea typeface="微軟正黑體" panose="020B0604030504040204" pitchFamily="34" charset="-120"/>
            </a:endParaRPr>
          </a:p>
          <a:p>
            <a:pPr marL="514350" indent="-457200" eaLnBrk="1" fontAlgn="auto" hangingPunct="1">
              <a:spcAft>
                <a:spcPts val="0"/>
              </a:spcAft>
              <a:defRPr/>
            </a:pPr>
            <a:r>
              <a:rPr lang="zh-TW" altLang="en-US" b="1" dirty="0">
                <a:solidFill>
                  <a:schemeClr val="accent2">
                    <a:lumMod val="40000"/>
                    <a:lumOff val="60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各校升學博覽會訊息</a:t>
            </a:r>
            <a:endParaRPr lang="en-US" altLang="zh-TW" b="1" dirty="0">
              <a:solidFill>
                <a:schemeClr val="accent2">
                  <a:lumMod val="40000"/>
                  <a:lumOff val="60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5" name="標題 1"/>
          <p:cNvSpPr txBox="1">
            <a:spLocks/>
          </p:cNvSpPr>
          <p:nvPr/>
        </p:nvSpPr>
        <p:spPr>
          <a:xfrm>
            <a:off x="838200" y="365125"/>
            <a:ext cx="10515600" cy="10476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kumimoji="0" lang="zh-TW" altLang="en-US" b="1" dirty="0">
                <a:latin typeface="微軟正黑體" panose="020B0604030504040204" pitchFamily="34" charset="-120"/>
                <a:ea typeface="微軟正黑體" panose="020B0604030504040204" pitchFamily="34" charset="-120"/>
              </a:rPr>
              <a:t>諮詢專線及網路資訊</a:t>
            </a:r>
          </a:p>
        </p:txBody>
      </p:sp>
      <p:sp>
        <p:nvSpPr>
          <p:cNvPr id="6" name="Freeform 27">
            <a:extLst>
              <a:ext uri="{FF2B5EF4-FFF2-40B4-BE49-F238E27FC236}">
                <a16:creationId xmlns:a16="http://schemas.microsoft.com/office/drawing/2014/main" id="{D6DB01EF-3ED4-4F50-8BB7-AB871950776D}"/>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6" name="標題 1"/>
          <p:cNvSpPr txBox="1">
            <a:spLocks/>
          </p:cNvSpPr>
          <p:nvPr/>
        </p:nvSpPr>
        <p:spPr bwMode="auto">
          <a:xfrm>
            <a:off x="1415480" y="1722925"/>
            <a:ext cx="10585176" cy="1827972"/>
          </a:xfrm>
          <a:prstGeom prst="rect">
            <a:avLst/>
          </a:prstGeom>
          <a:ln>
            <a:noFill/>
          </a:ln>
          <a:effectLst/>
        </p:spPr>
        <p:txBody>
          <a:bodyPr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fontAlgn="auto">
              <a:lnSpc>
                <a:spcPct val="150000"/>
              </a:lnSpc>
              <a:spcAft>
                <a:spcPts val="0"/>
              </a:spcAft>
              <a:defRPr/>
            </a:pPr>
            <a:r>
              <a:rPr lang="zh-TW" altLang="en-US" sz="36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國中比的不是智商，而是自律；是態度的堅持。</a:t>
            </a:r>
            <a:endParaRPr lang="en-US" altLang="zh-TW" sz="36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fontAlgn="auto">
              <a:lnSpc>
                <a:spcPct val="150000"/>
              </a:lnSpc>
              <a:spcAft>
                <a:spcPts val="0"/>
              </a:spcAft>
              <a:defRPr/>
            </a:pPr>
            <a:r>
              <a:rPr lang="zh-TW" altLang="en-US" sz="36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聰明但不努力，遲早被腳踏實地的人超越。</a:t>
            </a:r>
            <a:endParaRPr lang="en-US" altLang="zh-TW" sz="36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fontAlgn="auto">
              <a:spcAft>
                <a:spcPts val="0"/>
              </a:spcAft>
              <a:defRPr/>
            </a:pPr>
            <a:endParaRPr lang="en-US" altLang="zh-TW" sz="3200" b="0" dirty="0">
              <a:solidFill>
                <a:srgbClr val="6633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Freeform 27">
            <a:extLst>
              <a:ext uri="{FF2B5EF4-FFF2-40B4-BE49-F238E27FC236}">
                <a16:creationId xmlns:a16="http://schemas.microsoft.com/office/drawing/2014/main" id="{793BCF46-7351-48B8-9A47-3900E20A68E5}"/>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pic>
        <p:nvPicPr>
          <p:cNvPr id="2" name="圖片 1">
            <a:extLst>
              <a:ext uri="{FF2B5EF4-FFF2-40B4-BE49-F238E27FC236}">
                <a16:creationId xmlns:a16="http://schemas.microsoft.com/office/drawing/2014/main" id="{28CED8C6-641A-4F16-8D4D-C493307D5FC0}"/>
              </a:ext>
            </a:extLst>
          </p:cNvPr>
          <p:cNvPicPr>
            <a:picLocks noChangeAspect="1"/>
          </p:cNvPicPr>
          <p:nvPr/>
        </p:nvPicPr>
        <p:blipFill>
          <a:blip r:embed="rId5"/>
          <a:stretch>
            <a:fillRect/>
          </a:stretch>
        </p:blipFill>
        <p:spPr>
          <a:xfrm>
            <a:off x="-1" y="4221089"/>
            <a:ext cx="3955369" cy="2636912"/>
          </a:xfrm>
          <a:prstGeom prst="rect">
            <a:avLst/>
          </a:prstGeom>
        </p:spPr>
      </p:pic>
    </p:spTree>
    <p:extLst>
      <p:ext uri="{BB962C8B-B14F-4D97-AF65-F5344CB8AC3E}">
        <p14:creationId xmlns:p14="http://schemas.microsoft.com/office/powerpoint/2010/main" val="23560942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5" name="標題 1"/>
          <p:cNvSpPr txBox="1">
            <a:spLocks/>
          </p:cNvSpPr>
          <p:nvPr/>
        </p:nvSpPr>
        <p:spPr bwMode="auto">
          <a:xfrm>
            <a:off x="1971707" y="567790"/>
            <a:ext cx="9600295" cy="3180802"/>
          </a:xfrm>
          <a:prstGeom prst="rect">
            <a:avLst/>
          </a:prstGeom>
        </p:spPr>
        <p:txBody>
          <a:bodyPr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fontAlgn="auto">
              <a:spcAft>
                <a:spcPts val="0"/>
              </a:spcAft>
              <a:defRPr/>
            </a:pPr>
            <a:r>
              <a:rPr lang="zh-TW" altLang="en-US" sz="3600" dirty="0">
                <a:ln>
                  <a:solidFill>
                    <a:srgbClr val="990000"/>
                  </a:solidFill>
                </a:ln>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rPr>
              <a:t>每個人都是天才。</a:t>
            </a:r>
            <a:endParaRPr lang="en-US" altLang="zh-TW" sz="3600" dirty="0">
              <a:ln>
                <a:solidFill>
                  <a:srgbClr val="990000"/>
                </a:solidFill>
              </a:ln>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fontAlgn="auto">
              <a:spcAft>
                <a:spcPts val="0"/>
              </a:spcAft>
              <a:defRPr/>
            </a:pPr>
            <a:r>
              <a:rPr lang="zh-TW" altLang="en-US" sz="3600" dirty="0">
                <a:ln>
                  <a:solidFill>
                    <a:srgbClr val="990000"/>
                  </a:solidFill>
                </a:ln>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rPr>
              <a:t>但如果你用爬樹的能力來斷定一條魚，</a:t>
            </a:r>
            <a:endParaRPr lang="en-US" altLang="zh-TW" sz="3600" dirty="0">
              <a:ln>
                <a:solidFill>
                  <a:srgbClr val="990000"/>
                </a:solidFill>
              </a:ln>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fontAlgn="auto">
              <a:spcAft>
                <a:spcPts val="0"/>
              </a:spcAft>
              <a:defRPr/>
            </a:pPr>
            <a:r>
              <a:rPr lang="zh-TW" altLang="en-US" sz="3600" dirty="0">
                <a:ln>
                  <a:solidFill>
                    <a:srgbClr val="990000"/>
                  </a:solidFill>
                </a:ln>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rPr>
              <a:t>魚一生都會相信自己很愚蠢。</a:t>
            </a:r>
            <a:endParaRPr lang="en-US" altLang="zh-TW" sz="3600" dirty="0">
              <a:ln>
                <a:solidFill>
                  <a:srgbClr val="990000"/>
                </a:solidFill>
              </a:ln>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r" fontAlgn="auto">
              <a:spcAft>
                <a:spcPts val="0"/>
              </a:spcAft>
              <a:defRPr/>
            </a:pPr>
            <a:r>
              <a:rPr lang="en-US" altLang="zh-TW" sz="2800" dirty="0">
                <a:ln>
                  <a:solidFill>
                    <a:srgbClr val="990000"/>
                  </a:solidFill>
                </a:ln>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800" dirty="0">
                <a:ln>
                  <a:solidFill>
                    <a:srgbClr val="990000"/>
                  </a:solidFill>
                </a:ln>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rPr>
              <a:t>愛因斯坦</a:t>
            </a:r>
          </a:p>
        </p:txBody>
      </p:sp>
      <p:sp>
        <p:nvSpPr>
          <p:cNvPr id="6" name="標題 1"/>
          <p:cNvSpPr txBox="1">
            <a:spLocks/>
          </p:cNvSpPr>
          <p:nvPr/>
        </p:nvSpPr>
        <p:spPr bwMode="auto">
          <a:xfrm>
            <a:off x="3477112" y="4250675"/>
            <a:ext cx="8523544" cy="1827972"/>
          </a:xfrm>
          <a:prstGeom prst="rect">
            <a:avLst/>
          </a:prstGeom>
          <a:ln>
            <a:noFill/>
          </a:ln>
          <a:effectLst/>
        </p:spPr>
        <p:txBody>
          <a:bodyPr anchor="ctr">
            <a:normAutofit lnSpcReduction="10000"/>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fontAlgn="auto">
              <a:spcAft>
                <a:spcPts val="0"/>
              </a:spcAft>
              <a:defRPr/>
            </a:pPr>
            <a:r>
              <a:rPr lang="zh-TW" altLang="en-US" sz="3600" b="0" dirty="0">
                <a:solidFill>
                  <a:srgbClr val="663300"/>
                </a:solidFill>
                <a:effectLst/>
                <a:latin typeface="微軟正黑體" panose="020B0604030504040204" pitchFamily="34" charset="-120"/>
                <a:ea typeface="微軟正黑體" panose="020B0604030504040204" pitchFamily="34" charset="-120"/>
                <a:cs typeface="Times New Roman" panose="02020603050405020304" pitchFamily="18" charset="0"/>
              </a:rPr>
              <a:t>每一顆種子都有適合他的土地</a:t>
            </a:r>
            <a:endParaRPr lang="en-US" altLang="zh-TW" sz="3600" b="0" dirty="0">
              <a:solidFill>
                <a:srgbClr val="6633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fontAlgn="auto">
              <a:spcAft>
                <a:spcPts val="0"/>
              </a:spcAft>
              <a:defRPr/>
            </a:pPr>
            <a:r>
              <a:rPr lang="zh-TW" altLang="en-US" sz="3600" b="0" dirty="0">
                <a:solidFill>
                  <a:srgbClr val="663300"/>
                </a:solidFill>
                <a:effectLst/>
                <a:latin typeface="微軟正黑體" panose="020B0604030504040204" pitchFamily="34" charset="-120"/>
                <a:ea typeface="微軟正黑體" panose="020B0604030504040204" pitchFamily="34" charset="-120"/>
                <a:cs typeface="Times New Roman" panose="02020603050405020304" pitchFamily="18" charset="0"/>
              </a:rPr>
              <a:t>放對位置  就是天才</a:t>
            </a:r>
            <a:endParaRPr lang="en-US" altLang="zh-TW" sz="3600" b="0" dirty="0">
              <a:solidFill>
                <a:srgbClr val="6633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fontAlgn="auto">
              <a:spcAft>
                <a:spcPts val="0"/>
              </a:spcAft>
              <a:defRPr/>
            </a:pPr>
            <a:endParaRPr lang="en-US" altLang="zh-TW" sz="3200" b="0" dirty="0">
              <a:solidFill>
                <a:srgbClr val="6633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fontAlgn="auto">
              <a:spcAft>
                <a:spcPts val="0"/>
              </a:spcAft>
              <a:defRPr/>
            </a:pPr>
            <a:r>
              <a:rPr lang="en-US" altLang="zh-TW" sz="1900" b="0" dirty="0">
                <a:solidFill>
                  <a:srgbClr val="663300"/>
                </a:solidFill>
                <a:effectLst/>
                <a:latin typeface="微軟正黑體" panose="020B0604030504040204" pitchFamily="34" charset="-120"/>
                <a:ea typeface="微軟正黑體" panose="020B0604030504040204" pitchFamily="34" charset="-120"/>
                <a:cs typeface="Times New Roman" panose="02020603050405020304" pitchFamily="18" charset="0"/>
              </a:rPr>
              <a:t>He is one who has been put in the right environment is viewed as a genius </a:t>
            </a:r>
          </a:p>
        </p:txBody>
      </p:sp>
      <p:pic>
        <p:nvPicPr>
          <p:cNvPr id="7" name="圖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auto">
          <a:xfrm>
            <a:off x="407368" y="4221088"/>
            <a:ext cx="3063563" cy="2359642"/>
          </a:xfrm>
          <a:prstGeom prst="rect">
            <a:avLst/>
          </a:prstGeom>
          <a:ln>
            <a:noFill/>
          </a:ln>
          <a:effectLst>
            <a:softEdge rad="112500"/>
          </a:effectLst>
        </p:spPr>
      </p:pic>
      <p:sp>
        <p:nvSpPr>
          <p:cNvPr id="8" name="Freeform 27">
            <a:extLst>
              <a:ext uri="{FF2B5EF4-FFF2-40B4-BE49-F238E27FC236}">
                <a16:creationId xmlns:a16="http://schemas.microsoft.com/office/drawing/2014/main" id="{793BCF46-7351-48B8-9A47-3900E20A68E5}"/>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5"/>
            <a:stretch>
              <a:fillRect/>
            </a:stretch>
          </a:blipFill>
        </p:spPr>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pic>
        <p:nvPicPr>
          <p:cNvPr id="7" name="Picture 2" descr="「Thank you」的圖片搜尋結果"/>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847528" y="1249310"/>
            <a:ext cx="8280920" cy="4843986"/>
          </a:xfrm>
          <a:prstGeom prst="rect">
            <a:avLst/>
          </a:prstGeom>
          <a:noFill/>
          <a:extLst>
            <a:ext uri="{909E8E84-426E-40DD-AFC4-6F175D3DCCD1}">
              <a14:hiddenFill xmlns:a14="http://schemas.microsoft.com/office/drawing/2010/main">
                <a:solidFill>
                  <a:srgbClr val="FFFFFF"/>
                </a:solidFill>
              </a14:hiddenFill>
            </a:ext>
          </a:extLst>
        </p:spPr>
      </p:pic>
      <p:sp>
        <p:nvSpPr>
          <p:cNvPr id="4" name="Freeform 27">
            <a:extLst>
              <a:ext uri="{FF2B5EF4-FFF2-40B4-BE49-F238E27FC236}">
                <a16:creationId xmlns:a16="http://schemas.microsoft.com/office/drawing/2014/main" id="{3DC2E0C2-0831-402F-818A-0B1C0E07A2E6}"/>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4"/>
            <a:stretch>
              <a:fillRect/>
            </a:stretch>
          </a:blipFill>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69BCC7"/>
        </a:solidFill>
        <a:effectLst/>
      </p:bgPr>
    </p:bg>
    <p:spTree>
      <p:nvGrpSpPr>
        <p:cNvPr id="1" name=""/>
        <p:cNvGrpSpPr/>
        <p:nvPr/>
      </p:nvGrpSpPr>
      <p:grpSpPr>
        <a:xfrm>
          <a:off x="0" y="0"/>
          <a:ext cx="0" cy="0"/>
          <a:chOff x="0" y="0"/>
          <a:chExt cx="0" cy="0"/>
        </a:xfrm>
      </p:grpSpPr>
      <p:sp>
        <p:nvSpPr>
          <p:cNvPr id="5" name="標題 1"/>
          <p:cNvSpPr txBox="1">
            <a:spLocks/>
          </p:cNvSpPr>
          <p:nvPr/>
        </p:nvSpPr>
        <p:spPr>
          <a:xfrm>
            <a:off x="1463675" y="476672"/>
            <a:ext cx="9264650"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什麼是完全免試？</a:t>
            </a:r>
            <a:r>
              <a:rPr kumimoji="0" lang="en-US" altLang="zh-TW" sz="5867" b="1" dirty="0">
                <a:latin typeface="微軟正黑體" panose="020B0604030504040204" pitchFamily="34" charset="-120"/>
                <a:ea typeface="微軟正黑體" panose="020B0604030504040204" pitchFamily="34" charset="-120"/>
              </a:rPr>
              <a:t>(</a:t>
            </a:r>
            <a:r>
              <a:rPr kumimoji="0" lang="zh-TW" altLang="en-US" sz="5867" b="1" dirty="0">
                <a:latin typeface="微軟正黑體" panose="020B0604030504040204" pitchFamily="34" charset="-120"/>
                <a:ea typeface="微軟正黑體" panose="020B0604030504040204" pitchFamily="34" charset="-120"/>
              </a:rPr>
              <a:t>完免</a:t>
            </a:r>
            <a:r>
              <a:rPr kumimoji="0" lang="en-US" altLang="zh-TW" sz="5867" b="1" dirty="0">
                <a:latin typeface="微軟正黑體" panose="020B0604030504040204" pitchFamily="34" charset="-120"/>
                <a:ea typeface="微軟正黑體" panose="020B0604030504040204" pitchFamily="34" charset="-120"/>
              </a:rPr>
              <a:t>)</a:t>
            </a:r>
            <a:endParaRPr lang="zh-TW" altLang="en-US" sz="5867" b="1" dirty="0">
              <a:latin typeface="微軟正黑體" pitchFamily="34" charset="-120"/>
              <a:ea typeface="微軟正黑體" pitchFamily="34" charset="-120"/>
            </a:endParaRPr>
          </a:p>
        </p:txBody>
      </p:sp>
      <p:grpSp>
        <p:nvGrpSpPr>
          <p:cNvPr id="75780" name="Group 3"/>
          <p:cNvGrpSpPr>
            <a:grpSpLocks/>
          </p:cNvGrpSpPr>
          <p:nvPr/>
        </p:nvGrpSpPr>
        <p:grpSpPr bwMode="auto">
          <a:xfrm>
            <a:off x="3276669" y="2528883"/>
            <a:ext cx="2462213" cy="2227676"/>
            <a:chOff x="22401" y="-350007"/>
            <a:chExt cx="1935848" cy="1751988"/>
          </a:xfrm>
        </p:grpSpPr>
        <p:grpSp>
          <p:nvGrpSpPr>
            <p:cNvPr id="75803" name="Group 4"/>
            <p:cNvGrpSpPr>
              <a:grpSpLocks/>
            </p:cNvGrpSpPr>
            <p:nvPr/>
          </p:nvGrpSpPr>
          <p:grpSpPr bwMode="auto">
            <a:xfrm>
              <a:off x="138428" y="-350007"/>
              <a:ext cx="1703796" cy="1751988"/>
              <a:chOff x="59" y="-360"/>
              <a:chExt cx="1750" cy="1802"/>
            </a:xfrm>
          </p:grpSpPr>
          <p:sp>
            <p:nvSpPr>
              <p:cNvPr id="75805" name="Oval 7"/>
              <p:cNvSpPr>
                <a:spLocks noChangeArrowheads="1"/>
              </p:cNvSpPr>
              <p:nvPr/>
            </p:nvSpPr>
            <p:spPr bwMode="auto">
              <a:xfrm>
                <a:off x="59" y="-360"/>
                <a:ext cx="1750" cy="1802"/>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sp>
            <p:nvSpPr>
              <p:cNvPr id="75806" name="Oval 8"/>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804" name="Text Box 9"/>
            <p:cNvSpPr>
              <a:spLocks noChangeArrowheads="1"/>
            </p:cNvSpPr>
            <p:nvPr/>
          </p:nvSpPr>
          <p:spPr bwMode="auto">
            <a:xfrm>
              <a:off x="22401" y="13137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不採計</a:t>
              </a:r>
              <a:endParaRPr kumimoji="0" lang="en-US" altLang="zh-TW" sz="2800" b="1" dirty="0">
                <a:latin typeface="微軟正黑體" panose="020B0604030504040204" pitchFamily="34" charset="-120"/>
                <a:ea typeface="微軟正黑體" panose="020B0604030504040204" pitchFamily="34" charset="-120"/>
                <a:sym typeface="Microsoft YaHei" pitchFamily="34" charset="-122"/>
              </a:endParaRPr>
            </a:p>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會考成績</a:t>
              </a:r>
              <a:endParaRPr kumimoji="0" lang="zh-CN" altLang="en-US" sz="2800" b="1" dirty="0">
                <a:latin typeface="微軟正黑體" panose="020B0604030504040204" pitchFamily="34" charset="-120"/>
                <a:ea typeface="微軟正黑體" panose="020B0604030504040204" pitchFamily="34" charset="-120"/>
              </a:endParaRPr>
            </a:p>
            <a:p>
              <a:pPr algn="ctr" eaLnBrk="1" hangingPunct="1"/>
              <a:endParaRPr kumimoji="0" lang="en-US" altLang="zh-TW" sz="2400" dirty="0">
                <a:solidFill>
                  <a:schemeClr val="bg1"/>
                </a:solidFill>
                <a:latin typeface="Microsoft YaHei" pitchFamily="34" charset="-122"/>
                <a:ea typeface="Microsoft YaHei" pitchFamily="34" charset="-122"/>
                <a:sym typeface="Microsoft YaHei" pitchFamily="34" charset="-122"/>
              </a:endParaRPr>
            </a:p>
          </p:txBody>
        </p:sp>
      </p:grpSp>
      <p:grpSp>
        <p:nvGrpSpPr>
          <p:cNvPr id="75781" name="Group 8"/>
          <p:cNvGrpSpPr>
            <a:grpSpLocks/>
          </p:cNvGrpSpPr>
          <p:nvPr/>
        </p:nvGrpSpPr>
        <p:grpSpPr bwMode="auto">
          <a:xfrm>
            <a:off x="6373014" y="2528883"/>
            <a:ext cx="2462212" cy="2227262"/>
            <a:chOff x="18150" y="0"/>
            <a:chExt cx="1935848" cy="1751017"/>
          </a:xfrm>
        </p:grpSpPr>
        <p:grpSp>
          <p:nvGrpSpPr>
            <p:cNvPr id="75799" name="Group 9"/>
            <p:cNvGrpSpPr>
              <a:grpSpLocks/>
            </p:cNvGrpSpPr>
            <p:nvPr/>
          </p:nvGrpSpPr>
          <p:grpSpPr bwMode="auto">
            <a:xfrm>
              <a:off x="80986" y="0"/>
              <a:ext cx="1753450" cy="1751017"/>
              <a:chOff x="0" y="0"/>
              <a:chExt cx="1801" cy="1801"/>
            </a:xfrm>
          </p:grpSpPr>
          <p:sp>
            <p:nvSpPr>
              <p:cNvPr id="75801"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802" name="Oval 8"/>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75800" name="Text Box 9"/>
            <p:cNvSpPr>
              <a:spLocks noChangeArrowheads="1"/>
            </p:cNvSpPr>
            <p:nvPr/>
          </p:nvSpPr>
          <p:spPr bwMode="auto">
            <a:xfrm>
              <a:off x="18150" y="651038"/>
              <a:ext cx="1935848" cy="64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會考前放榜</a:t>
              </a:r>
              <a:endParaRPr kumimoji="0" lang="en-US" altLang="zh-TW" sz="2800" b="1" dirty="0">
                <a:latin typeface="微軟正黑體" panose="020B0604030504040204" pitchFamily="34" charset="-120"/>
                <a:ea typeface="微軟正黑體" panose="020B0604030504040204" pitchFamily="34" charset="-120"/>
                <a:sym typeface="Microsoft YaHei" pitchFamily="34" charset="-122"/>
              </a:endParaRPr>
            </a:p>
          </p:txBody>
        </p:sp>
      </p:grpSp>
      <p:grpSp>
        <p:nvGrpSpPr>
          <p:cNvPr id="75782" name="Group 13"/>
          <p:cNvGrpSpPr>
            <a:grpSpLocks/>
          </p:cNvGrpSpPr>
          <p:nvPr/>
        </p:nvGrpSpPr>
        <p:grpSpPr bwMode="auto">
          <a:xfrm>
            <a:off x="9397349" y="2528883"/>
            <a:ext cx="2462213" cy="2227262"/>
            <a:chOff x="-10701" y="0"/>
            <a:chExt cx="1935848" cy="1751017"/>
          </a:xfrm>
        </p:grpSpPr>
        <p:grpSp>
          <p:nvGrpSpPr>
            <p:cNvPr id="75795" name="Group 14"/>
            <p:cNvGrpSpPr>
              <a:grpSpLocks/>
            </p:cNvGrpSpPr>
            <p:nvPr/>
          </p:nvGrpSpPr>
          <p:grpSpPr bwMode="auto">
            <a:xfrm>
              <a:off x="80986" y="0"/>
              <a:ext cx="1753450" cy="1751017"/>
              <a:chOff x="0" y="0"/>
              <a:chExt cx="1801" cy="1801"/>
            </a:xfrm>
          </p:grpSpPr>
          <p:sp>
            <p:nvSpPr>
              <p:cNvPr id="75797" name="Oval 7"/>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75798" name="Oval 8"/>
              <p:cNvSpPr>
                <a:spLocks noChangeArrowheads="1"/>
              </p:cNvSpPr>
              <p:nvPr/>
            </p:nvSpPr>
            <p:spPr bwMode="auto">
              <a:xfrm>
                <a:off x="122" y="122"/>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75796" name="Text Box 9"/>
            <p:cNvSpPr>
              <a:spLocks noChangeArrowheads="1"/>
            </p:cNvSpPr>
            <p:nvPr/>
          </p:nvSpPr>
          <p:spPr bwMode="auto">
            <a:xfrm>
              <a:off x="-10701" y="4812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餘額回流</a:t>
              </a:r>
              <a:endParaRPr kumimoji="0" lang="en-US" altLang="zh-TW" sz="2800" b="1" dirty="0">
                <a:latin typeface="微軟正黑體" panose="020B0604030504040204" pitchFamily="34" charset="-120"/>
                <a:ea typeface="微軟正黑體" panose="020B0604030504040204" pitchFamily="34" charset="-120"/>
                <a:sym typeface="Microsoft YaHei" pitchFamily="34" charset="-122"/>
              </a:endParaRPr>
            </a:p>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免試入學</a:t>
              </a:r>
              <a:endParaRPr kumimoji="0" lang="zh-CN" altLang="en-US" sz="2800" b="1" dirty="0">
                <a:latin typeface="微軟正黑體" panose="020B0604030504040204" pitchFamily="34" charset="-120"/>
                <a:ea typeface="微軟正黑體" panose="020B0604030504040204" pitchFamily="34" charset="-120"/>
              </a:endParaRPr>
            </a:p>
          </p:txBody>
        </p:sp>
      </p:grpSp>
      <p:grpSp>
        <p:nvGrpSpPr>
          <p:cNvPr id="75783" name="Group 18"/>
          <p:cNvGrpSpPr>
            <a:grpSpLocks/>
          </p:cNvGrpSpPr>
          <p:nvPr/>
        </p:nvGrpSpPr>
        <p:grpSpPr bwMode="auto">
          <a:xfrm>
            <a:off x="263352" y="2528883"/>
            <a:ext cx="2460625" cy="2227536"/>
            <a:chOff x="33537" y="-183754"/>
            <a:chExt cx="1935848" cy="1751016"/>
          </a:xfrm>
        </p:grpSpPr>
        <p:grpSp>
          <p:nvGrpSpPr>
            <p:cNvPr id="75791" name="Group 19"/>
            <p:cNvGrpSpPr>
              <a:grpSpLocks/>
            </p:cNvGrpSpPr>
            <p:nvPr/>
          </p:nvGrpSpPr>
          <p:grpSpPr bwMode="auto">
            <a:xfrm>
              <a:off x="109220" y="-183754"/>
              <a:ext cx="1753450" cy="1751016"/>
              <a:chOff x="29" y="-189"/>
              <a:chExt cx="1801" cy="1801"/>
            </a:xfrm>
          </p:grpSpPr>
          <p:sp>
            <p:nvSpPr>
              <p:cNvPr id="75793" name="Oval 7"/>
              <p:cNvSpPr>
                <a:spLocks noChangeArrowheads="1"/>
              </p:cNvSpPr>
              <p:nvPr/>
            </p:nvSpPr>
            <p:spPr bwMode="auto">
              <a:xfrm>
                <a:off x="29" y="-189"/>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sp>
            <p:nvSpPr>
              <p:cNvPr id="75794" name="Oval 8"/>
              <p:cNvSpPr>
                <a:spLocks noChangeArrowheads="1"/>
              </p:cNvSpPr>
              <p:nvPr/>
            </p:nvSpPr>
            <p:spPr bwMode="auto">
              <a:xfrm>
                <a:off x="149" y="-71"/>
                <a:ext cx="1556" cy="1556"/>
              </a:xfrm>
              <a:prstGeom prst="ellipse">
                <a:avLst/>
              </a:prstGeom>
              <a:solidFill>
                <a:srgbClr val="FFC000"/>
              </a:solidFill>
              <a:ln w="38100">
                <a:solidFill>
                  <a:srgbClr val="FFFFFF"/>
                </a:solidFill>
                <a:round/>
                <a:headEnd/>
                <a:tailEnd/>
              </a:ln>
            </p:spPr>
            <p:txBody>
              <a:bodyPr/>
              <a:lstStyle/>
              <a:p>
                <a:pPr eaLnBrk="1" hangingPunct="1"/>
                <a:endParaRPr kumimoji="0" lang="zh-CN" altLang="en-US" sz="2000">
                  <a:solidFill>
                    <a:srgbClr val="000000"/>
                  </a:solidFill>
                  <a:latin typeface="Microsoft YaHei" pitchFamily="34" charset="-122"/>
                  <a:ea typeface="Microsoft YaHei" pitchFamily="34" charset="-122"/>
                  <a:sym typeface="Microsoft YaHei" pitchFamily="34" charset="-122"/>
                </a:endParaRPr>
              </a:p>
            </p:txBody>
          </p:sp>
        </p:grpSp>
        <p:sp>
          <p:nvSpPr>
            <p:cNvPr id="75792" name="Text Box 9"/>
            <p:cNvSpPr>
              <a:spLocks noChangeArrowheads="1"/>
            </p:cNvSpPr>
            <p:nvPr/>
          </p:nvSpPr>
          <p:spPr bwMode="auto">
            <a:xfrm>
              <a:off x="33537" y="148956"/>
              <a:ext cx="1935848" cy="77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b="1" dirty="0">
                  <a:latin typeface="微軟正黑體" panose="020B0604030504040204" pitchFamily="34" charset="-120"/>
                  <a:ea typeface="微軟正黑體" panose="020B0604030504040204" pitchFamily="34" charset="-120"/>
                  <a:sym typeface="Microsoft YaHei" pitchFamily="34" charset="-122"/>
                </a:rPr>
                <a:t>辦理學校</a:t>
              </a:r>
              <a:endParaRPr kumimoji="0" lang="en-US" altLang="zh-TW" b="1" dirty="0">
                <a:latin typeface="微軟正黑體" panose="020B0604030504040204" pitchFamily="34" charset="-120"/>
                <a:ea typeface="微軟正黑體" panose="020B0604030504040204" pitchFamily="34" charset="-120"/>
                <a:sym typeface="Microsoft YaHei" pitchFamily="34" charset="-122"/>
              </a:endParaRPr>
            </a:p>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仰德高中</a:t>
              </a:r>
              <a:endParaRPr kumimoji="0" lang="en-US" altLang="zh-TW" sz="2800" b="1" dirty="0">
                <a:latin typeface="微軟正黑體" panose="020B0604030504040204" pitchFamily="34" charset="-120"/>
                <a:ea typeface="微軟正黑體" panose="020B0604030504040204" pitchFamily="34" charset="-120"/>
                <a:sym typeface="Microsoft YaHei" pitchFamily="34" charset="-122"/>
              </a:endParaRPr>
            </a:p>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東泰高中</a:t>
              </a:r>
              <a:endParaRPr kumimoji="0" lang="en-US" altLang="zh-TW" sz="2800" b="1" dirty="0">
                <a:latin typeface="微軟正黑體" panose="020B0604030504040204" pitchFamily="34" charset="-120"/>
                <a:ea typeface="微軟正黑體" panose="020B0604030504040204" pitchFamily="34" charset="-120"/>
                <a:sym typeface="Microsoft YaHei" pitchFamily="34" charset="-122"/>
              </a:endParaRPr>
            </a:p>
          </p:txBody>
        </p:sp>
      </p:grpSp>
      <p:sp>
        <p:nvSpPr>
          <p:cNvPr id="119" name="Rectangle 28"/>
          <p:cNvSpPr>
            <a:spLocks noChangeArrowheads="1"/>
          </p:cNvSpPr>
          <p:nvPr/>
        </p:nvSpPr>
        <p:spPr bwMode="auto">
          <a:xfrm>
            <a:off x="487478" y="4950890"/>
            <a:ext cx="9844285" cy="396583"/>
          </a:xfrm>
          <a:prstGeom prst="rect">
            <a:avLst/>
          </a:prstGeom>
          <a:solidFill>
            <a:schemeClr val="accent6">
              <a:lumMod val="40000"/>
              <a:lumOff val="60000"/>
            </a:schemeClr>
          </a:solidFill>
          <a:ln>
            <a:noFill/>
          </a:ln>
        </p:spPr>
        <p:txBody>
          <a:bodyPr wrap="square">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pPr eaLnBrk="1" hangingPunct="1">
              <a:lnSpc>
                <a:spcPct val="120000"/>
              </a:lnSpc>
              <a:defRPr/>
            </a:pPr>
            <a:r>
              <a:rPr kumimoji="0" lang="zh-TW" altLang="en-US"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新竹縣</a:t>
            </a:r>
            <a:r>
              <a:rPr kumimoji="0" lang="en-US" altLang="zh-TW"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115</a:t>
            </a:r>
            <a:r>
              <a:rPr kumimoji="0" lang="zh-TW" altLang="en-US"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rPr>
              <a:t>學年度高級中等學校試辦學習區完全免試招生對象：新竹縣國中應屆畢業生</a:t>
            </a:r>
            <a:endParaRPr kumimoji="0" lang="en-US" altLang="zh-TW" dirty="0">
              <a:solidFill>
                <a:srgbClr val="00009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75786" name="Rectangle 28"/>
          <p:cNvSpPr>
            <a:spLocks noChangeArrowheads="1"/>
          </p:cNvSpPr>
          <p:nvPr/>
        </p:nvSpPr>
        <p:spPr bwMode="auto">
          <a:xfrm>
            <a:off x="1282024" y="1552853"/>
            <a:ext cx="9446299"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20000"/>
              </a:lnSpc>
            </a:pPr>
            <a:r>
              <a:rPr kumimoji="0" lang="zh-TW" altLang="en-US" b="1" dirty="0">
                <a:latin typeface="Microsoft YaHei" pitchFamily="34" charset="-122"/>
                <a:ea typeface="Microsoft YaHei" pitchFamily="34" charset="-122"/>
                <a:sym typeface="Microsoft YaHei" pitchFamily="34" charset="-122"/>
              </a:rPr>
              <a:t>實現「全面免試、就近入學」，以學生學習為主體</a:t>
            </a:r>
            <a:endParaRPr kumimoji="0" lang="en-US" altLang="zh-TW" b="1" dirty="0">
              <a:latin typeface="Microsoft YaHei" pitchFamily="34" charset="-122"/>
              <a:ea typeface="Microsoft YaHei" pitchFamily="34" charset="-122"/>
              <a:sym typeface="Microsoft YaHei" pitchFamily="34" charset="-122"/>
            </a:endParaRPr>
          </a:p>
          <a:p>
            <a:pPr marL="0" lvl="1"/>
            <a:r>
              <a:rPr kumimoji="0" lang="zh-TW" altLang="en-US" b="1" dirty="0">
                <a:latin typeface="Microsoft YaHei" pitchFamily="34" charset="-122"/>
                <a:ea typeface="Microsoft YaHei" pitchFamily="34" charset="-122"/>
                <a:sym typeface="Microsoft YaHei" pitchFamily="34" charset="-122"/>
              </a:rPr>
              <a:t>聚焦於建構國中銜接高中六年一貫完整體系</a:t>
            </a:r>
            <a:endParaRPr kumimoji="0" lang="en-US" altLang="zh-TW" b="1" dirty="0">
              <a:latin typeface="Microsoft YaHei" pitchFamily="34" charset="-122"/>
              <a:ea typeface="Microsoft YaHei" pitchFamily="34" charset="-122"/>
              <a:sym typeface="Microsoft YaHei" pitchFamily="34" charset="-122"/>
            </a:endParaRPr>
          </a:p>
          <a:p>
            <a:pPr marL="0" lvl="1"/>
            <a:r>
              <a:rPr lang="zh-TW" altLang="en-US" sz="2200" b="1" dirty="0">
                <a:ln/>
                <a:solidFill>
                  <a:srgbClr val="FF0000"/>
                </a:solidFill>
                <a:effectLst>
                  <a:outerShdw blurRad="38100" dist="38100" dir="2700000" algn="tl">
                    <a:srgbClr val="000000">
                      <a:alpha val="43137"/>
                    </a:srgbClr>
                  </a:outerShdw>
                </a:effectLst>
                <a:latin typeface="Times New Roman" pitchFamily="18" charset="0"/>
                <a:ea typeface="標楷體" pitchFamily="65" charset="-120"/>
              </a:rPr>
              <a:t>紓緩升學壓力、穩固學力品質、培育多元能力，適性選擇就讀鄰近高中</a:t>
            </a:r>
            <a:endParaRPr kumimoji="0" lang="zh-CN" altLang="en-US" sz="2200" b="1" dirty="0">
              <a:ea typeface="SimSun" pitchFamily="2" charset="-122"/>
            </a:endParaRPr>
          </a:p>
        </p:txBody>
      </p:sp>
      <p:sp>
        <p:nvSpPr>
          <p:cNvPr id="126" name="Rectangle 28"/>
          <p:cNvSpPr>
            <a:spLocks noChangeArrowheads="1"/>
          </p:cNvSpPr>
          <p:nvPr/>
        </p:nvSpPr>
        <p:spPr bwMode="auto">
          <a:xfrm>
            <a:off x="508054" y="5620500"/>
            <a:ext cx="8773957" cy="1003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TW" altLang="en-US" b="1" dirty="0">
                <a:latin typeface="微軟正黑體" panose="020B0604030504040204" pitchFamily="34" charset="-120"/>
                <a:ea typeface="微軟正黑體" panose="020B0604030504040204" pitchFamily="34" charset="-120"/>
              </a:rPr>
              <a:t>報名人數超過各該科招生人數時，</a:t>
            </a:r>
            <a:r>
              <a:rPr kumimoji="0" lang="zh-TW" altLang="en-US" b="1" dirty="0">
                <a:latin typeface="微軟正黑體" panose="020B0604030504040204" pitchFamily="34" charset="-120"/>
                <a:ea typeface="微軟正黑體" panose="020B0604030504040204" pitchFamily="34" charset="-120"/>
                <a:sym typeface="Microsoft YaHei" pitchFamily="34" charset="-122"/>
              </a:rPr>
              <a:t>依「竹苗區免試入學比序項目及順序」依序錄取：</a:t>
            </a:r>
            <a:endParaRPr kumimoji="0" lang="en-US" altLang="zh-TW" b="1" dirty="0">
              <a:latin typeface="微軟正黑體" panose="020B0604030504040204" pitchFamily="34" charset="-120"/>
              <a:ea typeface="微軟正黑體" panose="020B0604030504040204" pitchFamily="34" charset="-120"/>
              <a:sym typeface="Microsoft YaHei" pitchFamily="34" charset="-122"/>
            </a:endParaRPr>
          </a:p>
          <a:p>
            <a:pPr eaLnBrk="1" hangingPunct="1">
              <a:lnSpc>
                <a:spcPct val="120000"/>
              </a:lnSpc>
            </a:pPr>
            <a:r>
              <a:rPr lang="zh-TW" altLang="en-US" b="1" dirty="0">
                <a:latin typeface="微軟正黑體" panose="020B0604030504040204" pitchFamily="34" charset="-120"/>
                <a:ea typeface="微軟正黑體" panose="020B0604030504040204" pitchFamily="34" charset="-120"/>
              </a:rPr>
              <a:t>總積分</a:t>
            </a:r>
            <a:r>
              <a:rPr lang="en-US" altLang="zh-TW" b="1" dirty="0">
                <a:latin typeface="微軟正黑體" panose="020B0604030504040204" pitchFamily="34" charset="-120"/>
                <a:ea typeface="微軟正黑體" panose="020B0604030504040204" pitchFamily="34" charset="-120"/>
              </a:rPr>
              <a:t>(</a:t>
            </a:r>
            <a:r>
              <a:rPr lang="zh-TW" altLang="en-US" b="1" dirty="0">
                <a:latin typeface="微軟正黑體" panose="020B0604030504040204" pitchFamily="34" charset="-120"/>
                <a:ea typeface="微軟正黑體" panose="020B0604030504040204" pitchFamily="34" charset="-120"/>
              </a:rPr>
              <a:t>均衡發展及多元學習表現二項積分之總和</a:t>
            </a:r>
            <a:r>
              <a:rPr lang="en-US" altLang="zh-TW" b="1" dirty="0">
                <a:latin typeface="微軟正黑體" panose="020B0604030504040204" pitchFamily="34" charset="-120"/>
                <a:ea typeface="微軟正黑體" panose="020B0604030504040204" pitchFamily="34" charset="-120"/>
              </a:rPr>
              <a:t>)</a:t>
            </a:r>
            <a:r>
              <a:rPr lang="zh-TW" altLang="en-US" b="1" dirty="0">
                <a:latin typeface="微軟正黑體" panose="020B0604030504040204" pitchFamily="34" charset="-120"/>
                <a:ea typeface="微軟正黑體" panose="020B0604030504040204" pitchFamily="34" charset="-120"/>
              </a:rPr>
              <a:t>→均衡發展總積分</a:t>
            </a:r>
            <a:br>
              <a:rPr lang="en-US" altLang="zh-TW" b="1" dirty="0">
                <a:latin typeface="微軟正黑體" panose="020B0604030504040204" pitchFamily="34" charset="-120"/>
                <a:ea typeface="微軟正黑體" panose="020B0604030504040204" pitchFamily="34" charset="-120"/>
              </a:rPr>
            </a:br>
            <a:r>
              <a:rPr lang="zh-TW" altLang="en-US" b="1" dirty="0">
                <a:latin typeface="微軟正黑體" panose="020B0604030504040204" pitchFamily="34" charset="-120"/>
                <a:ea typeface="微軟正黑體" panose="020B0604030504040204" pitchFamily="34" charset="-120"/>
              </a:rPr>
              <a:t>→扶助弱勢積分→多元學習表現總積分</a:t>
            </a:r>
            <a:endParaRPr kumimoji="0" lang="en-US" altLang="zh-TW" b="1" dirty="0">
              <a:latin typeface="微軟正黑體" panose="020B0604030504040204" pitchFamily="34" charset="-120"/>
              <a:ea typeface="微軟正黑體" panose="020B0604030504040204" pitchFamily="34" charset="-120"/>
              <a:sym typeface="Microsoft YaHei" pitchFamily="34" charset="-122"/>
            </a:endParaRPr>
          </a:p>
        </p:txBody>
      </p:sp>
      <p:grpSp>
        <p:nvGrpSpPr>
          <p:cNvPr id="6" name="群組 5">
            <a:extLst>
              <a:ext uri="{FF2B5EF4-FFF2-40B4-BE49-F238E27FC236}">
                <a16:creationId xmlns:a16="http://schemas.microsoft.com/office/drawing/2014/main" id="{EB2B5EB0-DB4B-4EF2-8A30-FDE6DA859EA4}"/>
              </a:ext>
            </a:extLst>
          </p:cNvPr>
          <p:cNvGrpSpPr/>
          <p:nvPr/>
        </p:nvGrpSpPr>
        <p:grpSpPr>
          <a:xfrm flipH="1">
            <a:off x="9561885" y="4946154"/>
            <a:ext cx="2630115" cy="2227262"/>
            <a:chOff x="13468920" y="2079663"/>
            <a:chExt cx="2549298" cy="2227262"/>
          </a:xfrm>
        </p:grpSpPr>
        <p:sp>
          <p:nvSpPr>
            <p:cNvPr id="2" name="淚滴形 1">
              <a:extLst>
                <a:ext uri="{FF2B5EF4-FFF2-40B4-BE49-F238E27FC236}">
                  <a16:creationId xmlns:a16="http://schemas.microsoft.com/office/drawing/2014/main" id="{FDB4650F-F8B5-4D3F-AACB-5977AD5E2ECB}"/>
                </a:ext>
              </a:extLst>
            </p:cNvPr>
            <p:cNvSpPr/>
            <p:nvPr/>
          </p:nvSpPr>
          <p:spPr>
            <a:xfrm>
              <a:off x="13468920" y="2079663"/>
              <a:ext cx="2549298" cy="2227262"/>
            </a:xfrm>
            <a:prstGeom prst="teardrop">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Rectangle 28"/>
            <p:cNvSpPr>
              <a:spLocks noChangeArrowheads="1"/>
            </p:cNvSpPr>
            <p:nvPr/>
          </p:nvSpPr>
          <p:spPr bwMode="auto">
            <a:xfrm>
              <a:off x="13641731" y="2452989"/>
              <a:ext cx="2376487" cy="111760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箭號: 有線條的向右箭號 2">
            <a:extLst>
              <a:ext uri="{FF2B5EF4-FFF2-40B4-BE49-F238E27FC236}">
                <a16:creationId xmlns:a16="http://schemas.microsoft.com/office/drawing/2014/main" id="{3A2C307D-8800-4DE7-BE53-0F80A149F8AD}"/>
              </a:ext>
            </a:extLst>
          </p:cNvPr>
          <p:cNvSpPr/>
          <p:nvPr/>
        </p:nvSpPr>
        <p:spPr>
          <a:xfrm>
            <a:off x="2533883" y="3140968"/>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31" name="箭號: 有線條的向右箭號 30">
            <a:extLst>
              <a:ext uri="{FF2B5EF4-FFF2-40B4-BE49-F238E27FC236}">
                <a16:creationId xmlns:a16="http://schemas.microsoft.com/office/drawing/2014/main" id="{661DDD85-8951-4987-9903-CEFE8A3D5BDB}"/>
              </a:ext>
            </a:extLst>
          </p:cNvPr>
          <p:cNvSpPr/>
          <p:nvPr/>
        </p:nvSpPr>
        <p:spPr>
          <a:xfrm>
            <a:off x="5594866" y="3140968"/>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33" name="箭號: 有線條的向右箭號 32">
            <a:extLst>
              <a:ext uri="{FF2B5EF4-FFF2-40B4-BE49-F238E27FC236}">
                <a16:creationId xmlns:a16="http://schemas.microsoft.com/office/drawing/2014/main" id="{1BCFAAA8-5DEF-4E85-BEF7-83DA7EF12DDE}"/>
              </a:ext>
            </a:extLst>
          </p:cNvPr>
          <p:cNvSpPr/>
          <p:nvPr/>
        </p:nvSpPr>
        <p:spPr>
          <a:xfrm>
            <a:off x="8619202" y="3140968"/>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34" name="Freeform 27">
            <a:extLst>
              <a:ext uri="{FF2B5EF4-FFF2-40B4-BE49-F238E27FC236}">
                <a16:creationId xmlns:a16="http://schemas.microsoft.com/office/drawing/2014/main" id="{CB7C8E5A-5762-4813-ABB9-52687234DDCC}"/>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200146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5783"/>
                                        </p:tgtEl>
                                        <p:attrNameLst>
                                          <p:attrName>style.visibility</p:attrName>
                                        </p:attrNameLst>
                                      </p:cBhvr>
                                      <p:to>
                                        <p:strVal val="visible"/>
                                      </p:to>
                                    </p:set>
                                    <p:anim calcmode="lin" valueType="num">
                                      <p:cBhvr additive="base">
                                        <p:cTn id="7" dur="500" fill="hold"/>
                                        <p:tgtEl>
                                          <p:spTgt spid="75783"/>
                                        </p:tgtEl>
                                        <p:attrNameLst>
                                          <p:attrName>ppt_x</p:attrName>
                                        </p:attrNameLst>
                                      </p:cBhvr>
                                      <p:tavLst>
                                        <p:tav tm="0">
                                          <p:val>
                                            <p:strVal val="0-#ppt_w/2"/>
                                          </p:val>
                                        </p:tav>
                                        <p:tav tm="100000">
                                          <p:val>
                                            <p:strVal val="#ppt_x"/>
                                          </p:val>
                                        </p:tav>
                                      </p:tavLst>
                                    </p:anim>
                                    <p:anim calcmode="lin" valueType="num">
                                      <p:cBhvr additive="base">
                                        <p:cTn id="8" dur="500" fill="hold"/>
                                        <p:tgtEl>
                                          <p:spTgt spid="7578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5780"/>
                                        </p:tgtEl>
                                        <p:attrNameLst>
                                          <p:attrName>style.visibility</p:attrName>
                                        </p:attrNameLst>
                                      </p:cBhvr>
                                      <p:to>
                                        <p:strVal val="visible"/>
                                      </p:to>
                                    </p:set>
                                    <p:anim calcmode="lin" valueType="num">
                                      <p:cBhvr additive="base">
                                        <p:cTn id="17" dur="500" fill="hold"/>
                                        <p:tgtEl>
                                          <p:spTgt spid="75780"/>
                                        </p:tgtEl>
                                        <p:attrNameLst>
                                          <p:attrName>ppt_x</p:attrName>
                                        </p:attrNameLst>
                                      </p:cBhvr>
                                      <p:tavLst>
                                        <p:tav tm="0">
                                          <p:val>
                                            <p:strVal val="0-#ppt_w/2"/>
                                          </p:val>
                                        </p:tav>
                                        <p:tav tm="100000">
                                          <p:val>
                                            <p:strVal val="#ppt_x"/>
                                          </p:val>
                                        </p:tav>
                                      </p:tavLst>
                                    </p:anim>
                                    <p:anim calcmode="lin" valueType="num">
                                      <p:cBhvr additive="base">
                                        <p:cTn id="18" dur="500" fill="hold"/>
                                        <p:tgtEl>
                                          <p:spTgt spid="7578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5781"/>
                                        </p:tgtEl>
                                        <p:attrNameLst>
                                          <p:attrName>style.visibility</p:attrName>
                                        </p:attrNameLst>
                                      </p:cBhvr>
                                      <p:to>
                                        <p:strVal val="visible"/>
                                      </p:to>
                                    </p:set>
                                    <p:anim calcmode="lin" valueType="num">
                                      <p:cBhvr additive="base">
                                        <p:cTn id="27" dur="500" fill="hold"/>
                                        <p:tgtEl>
                                          <p:spTgt spid="75781"/>
                                        </p:tgtEl>
                                        <p:attrNameLst>
                                          <p:attrName>ppt_x</p:attrName>
                                        </p:attrNameLst>
                                      </p:cBhvr>
                                      <p:tavLst>
                                        <p:tav tm="0">
                                          <p:val>
                                            <p:strVal val="0-#ppt_w/2"/>
                                          </p:val>
                                        </p:tav>
                                        <p:tav tm="100000">
                                          <p:val>
                                            <p:strVal val="#ppt_x"/>
                                          </p:val>
                                        </p:tav>
                                      </p:tavLst>
                                    </p:anim>
                                    <p:anim calcmode="lin" valueType="num">
                                      <p:cBhvr additive="base">
                                        <p:cTn id="28" dur="500" fill="hold"/>
                                        <p:tgtEl>
                                          <p:spTgt spid="7578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75782"/>
                                        </p:tgtEl>
                                        <p:attrNameLst>
                                          <p:attrName>style.visibility</p:attrName>
                                        </p:attrNameLst>
                                      </p:cBhvr>
                                      <p:to>
                                        <p:strVal val="visible"/>
                                      </p:to>
                                    </p:set>
                                    <p:anim calcmode="lin" valueType="num">
                                      <p:cBhvr additive="base">
                                        <p:cTn id="37" dur="500" fill="hold"/>
                                        <p:tgtEl>
                                          <p:spTgt spid="75782"/>
                                        </p:tgtEl>
                                        <p:attrNameLst>
                                          <p:attrName>ppt_x</p:attrName>
                                        </p:attrNameLst>
                                      </p:cBhvr>
                                      <p:tavLst>
                                        <p:tav tm="0">
                                          <p:val>
                                            <p:strVal val="0-#ppt_w/2"/>
                                          </p:val>
                                        </p:tav>
                                        <p:tav tm="100000">
                                          <p:val>
                                            <p:strVal val="#ppt_x"/>
                                          </p:val>
                                        </p:tav>
                                      </p:tavLst>
                                    </p:anim>
                                    <p:anim calcmode="lin" valueType="num">
                                      <p:cBhvr additive="base">
                                        <p:cTn id="38" dur="500" fill="hold"/>
                                        <p:tgtEl>
                                          <p:spTgt spid="7578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randombar(horizontal)">
                                      <p:cBhvr>
                                        <p:cTn id="42" dur="500"/>
                                        <p:tgtEl>
                                          <p:spTgt spid="119"/>
                                        </p:tgtEl>
                                      </p:cBhvr>
                                    </p:animEffect>
                                  </p:childTnLst>
                                </p:cTn>
                              </p:par>
                            </p:childTnLst>
                          </p:cTn>
                        </p:par>
                        <p:par>
                          <p:cTn id="43" fill="hold">
                            <p:stCondLst>
                              <p:cond delay="4000"/>
                            </p:stCondLst>
                            <p:childTnLst>
                              <p:par>
                                <p:cTn id="44" presetID="26"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80">
                                          <p:stCondLst>
                                            <p:cond delay="0"/>
                                          </p:stCondLst>
                                        </p:cTn>
                                        <p:tgtEl>
                                          <p:spTgt spid="6"/>
                                        </p:tgtEl>
                                      </p:cBhvr>
                                    </p:animEffect>
                                    <p:anim calcmode="lin" valueType="num">
                                      <p:cBhvr>
                                        <p:cTn id="4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2" dur="26">
                                          <p:stCondLst>
                                            <p:cond delay="650"/>
                                          </p:stCondLst>
                                        </p:cTn>
                                        <p:tgtEl>
                                          <p:spTgt spid="6"/>
                                        </p:tgtEl>
                                      </p:cBhvr>
                                      <p:to x="100000" y="60000"/>
                                    </p:animScale>
                                    <p:animScale>
                                      <p:cBhvr>
                                        <p:cTn id="53" dur="166" decel="50000">
                                          <p:stCondLst>
                                            <p:cond delay="676"/>
                                          </p:stCondLst>
                                        </p:cTn>
                                        <p:tgtEl>
                                          <p:spTgt spid="6"/>
                                        </p:tgtEl>
                                      </p:cBhvr>
                                      <p:to x="100000" y="100000"/>
                                    </p:animScale>
                                    <p:animScale>
                                      <p:cBhvr>
                                        <p:cTn id="54" dur="26">
                                          <p:stCondLst>
                                            <p:cond delay="1312"/>
                                          </p:stCondLst>
                                        </p:cTn>
                                        <p:tgtEl>
                                          <p:spTgt spid="6"/>
                                        </p:tgtEl>
                                      </p:cBhvr>
                                      <p:to x="100000" y="80000"/>
                                    </p:animScale>
                                    <p:animScale>
                                      <p:cBhvr>
                                        <p:cTn id="55" dur="166" decel="50000">
                                          <p:stCondLst>
                                            <p:cond delay="1338"/>
                                          </p:stCondLst>
                                        </p:cTn>
                                        <p:tgtEl>
                                          <p:spTgt spid="6"/>
                                        </p:tgtEl>
                                      </p:cBhvr>
                                      <p:to x="100000" y="100000"/>
                                    </p:animScale>
                                    <p:animScale>
                                      <p:cBhvr>
                                        <p:cTn id="56" dur="26">
                                          <p:stCondLst>
                                            <p:cond delay="1642"/>
                                          </p:stCondLst>
                                        </p:cTn>
                                        <p:tgtEl>
                                          <p:spTgt spid="6"/>
                                        </p:tgtEl>
                                      </p:cBhvr>
                                      <p:to x="100000" y="90000"/>
                                    </p:animScale>
                                    <p:animScale>
                                      <p:cBhvr>
                                        <p:cTn id="57" dur="166" decel="50000">
                                          <p:stCondLst>
                                            <p:cond delay="1668"/>
                                          </p:stCondLst>
                                        </p:cTn>
                                        <p:tgtEl>
                                          <p:spTgt spid="6"/>
                                        </p:tgtEl>
                                      </p:cBhvr>
                                      <p:to x="100000" y="100000"/>
                                    </p:animScale>
                                    <p:animScale>
                                      <p:cBhvr>
                                        <p:cTn id="58" dur="26">
                                          <p:stCondLst>
                                            <p:cond delay="1808"/>
                                          </p:stCondLst>
                                        </p:cTn>
                                        <p:tgtEl>
                                          <p:spTgt spid="6"/>
                                        </p:tgtEl>
                                      </p:cBhvr>
                                      <p:to x="100000" y="95000"/>
                                    </p:animScale>
                                    <p:animScale>
                                      <p:cBhvr>
                                        <p:cTn id="5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3" grpId="0" animBg="1"/>
      <p:bldP spid="31" grpId="0" animBg="1"/>
      <p:bldP spid="3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9BCC7"/>
        </a:solidFill>
        <a:effectLst/>
      </p:bgPr>
    </p:bg>
    <p:spTree>
      <p:nvGrpSpPr>
        <p:cNvPr id="1" name=""/>
        <p:cNvGrpSpPr/>
        <p:nvPr/>
      </p:nvGrpSpPr>
      <p:grpSpPr>
        <a:xfrm>
          <a:off x="0" y="0"/>
          <a:ext cx="0" cy="0"/>
          <a:chOff x="0" y="0"/>
          <a:chExt cx="0" cy="0"/>
        </a:xfrm>
      </p:grpSpPr>
      <p:sp>
        <p:nvSpPr>
          <p:cNvPr id="5" name="標題 1"/>
          <p:cNvSpPr txBox="1">
            <a:spLocks/>
          </p:cNvSpPr>
          <p:nvPr/>
        </p:nvSpPr>
        <p:spPr>
          <a:xfrm>
            <a:off x="992637" y="270150"/>
            <a:ext cx="10945215" cy="941387"/>
          </a:xfrm>
          <a:prstGeom prst="rect">
            <a:avLst/>
          </a:prstGeom>
        </p:spPr>
        <p:txBody>
          <a:bodyPr lIns="121920" tIns="60960" rIns="121920" bIns="60960" anchor="ctr">
            <a:normAutofit fontScale="92500" lnSpcReduction="10000"/>
          </a:bodyPr>
          <a:lstStyle/>
          <a:p>
            <a:pPr algn="ctr" eaLnBrk="1" hangingPunct="1">
              <a:defRPr/>
            </a:pPr>
            <a:r>
              <a:rPr kumimoji="0" lang="zh-TW" altLang="en-US" sz="5867" b="1" dirty="0">
                <a:latin typeface="微軟正黑體" panose="020B0604030504040204" pitchFamily="34" charset="-120"/>
                <a:ea typeface="微軟正黑體" panose="020B0604030504040204" pitchFamily="34" charset="-120"/>
              </a:rPr>
              <a:t>什麼是技藝技能優良學生甄審入學？</a:t>
            </a:r>
            <a:endParaRPr lang="zh-TW" altLang="en-US" sz="5867" b="1" dirty="0">
              <a:latin typeface="微軟正黑體" pitchFamily="34" charset="-120"/>
              <a:ea typeface="微軟正黑體" pitchFamily="34" charset="-120"/>
            </a:endParaRPr>
          </a:p>
        </p:txBody>
      </p:sp>
      <p:sp>
        <p:nvSpPr>
          <p:cNvPr id="119" name="Rectangle 28"/>
          <p:cNvSpPr>
            <a:spLocks noChangeArrowheads="1"/>
          </p:cNvSpPr>
          <p:nvPr/>
        </p:nvSpPr>
        <p:spPr bwMode="auto">
          <a:xfrm>
            <a:off x="792285" y="4935407"/>
            <a:ext cx="8769600" cy="877163"/>
          </a:xfrm>
          <a:prstGeom prst="rect">
            <a:avLst/>
          </a:prstGeom>
          <a:solidFill>
            <a:schemeClr val="accent6">
              <a:lumMod val="40000"/>
              <a:lumOff val="60000"/>
            </a:schemeClr>
          </a:solidFill>
          <a:ln>
            <a:noFill/>
          </a:ln>
        </p:spPr>
        <p:txBody>
          <a:bodyPr wrap="square">
            <a:spAutoFit/>
          </a:bodyPr>
          <a:lstStyle>
            <a:lvl1pPr eaLnBrk="0" hangingPunct="0">
              <a:defRPr kumimoji="1">
                <a:solidFill>
                  <a:schemeClr val="tx1"/>
                </a:solidFill>
                <a:latin typeface="Arial" panose="020B0604020202020204" pitchFamily="34" charset="0"/>
                <a:ea typeface="SimSun" panose="02010600030101010101" pitchFamily="2" charset="-122"/>
              </a:defRPr>
            </a:lvl1pPr>
            <a:lvl2pPr marL="742950" indent="-285750" eaLnBrk="0" hangingPunct="0">
              <a:defRPr kumimoji="1">
                <a:solidFill>
                  <a:schemeClr val="tx1"/>
                </a:solidFill>
                <a:latin typeface="Arial" panose="020B0604020202020204" pitchFamily="34" charset="0"/>
                <a:ea typeface="SimSun" panose="02010600030101010101" pitchFamily="2" charset="-122"/>
              </a:defRPr>
            </a:lvl2pPr>
            <a:lvl3pPr marL="1143000" indent="-228600" eaLnBrk="0" hangingPunct="0">
              <a:defRPr kumimoji="1">
                <a:solidFill>
                  <a:schemeClr val="tx1"/>
                </a:solidFill>
                <a:latin typeface="Arial" panose="020B0604020202020204" pitchFamily="34" charset="0"/>
                <a:ea typeface="SimSun" panose="02010600030101010101" pitchFamily="2" charset="-122"/>
              </a:defRPr>
            </a:lvl3pPr>
            <a:lvl4pPr marL="1600200" indent="-228600" eaLnBrk="0" hangingPunct="0">
              <a:defRPr kumimoji="1">
                <a:solidFill>
                  <a:schemeClr val="tx1"/>
                </a:solidFill>
                <a:latin typeface="Arial" panose="020B0604020202020204" pitchFamily="34" charset="0"/>
                <a:ea typeface="SimSun" panose="02010600030101010101" pitchFamily="2" charset="-122"/>
              </a:defRPr>
            </a:lvl4pPr>
            <a:lvl5pPr marL="2057400" indent="-228600" eaLnBrk="0" hangingPunct="0">
              <a:defRPr kumimoji="1">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SimSun" panose="02010600030101010101" pitchFamily="2" charset="-122"/>
              </a:defRPr>
            </a:lvl9pPr>
          </a:lstStyle>
          <a:p>
            <a:r>
              <a:rPr lang="zh-TW" altLang="zh-TW" sz="1700" b="1" dirty="0">
                <a:solidFill>
                  <a:srgbClr val="000099"/>
                </a:solidFill>
                <a:latin typeface="微軟正黑體" panose="020B0604030504040204" pitchFamily="34" charset="-120"/>
                <a:ea typeface="微軟正黑體" panose="020B0604030504040204" pitchFamily="34" charset="-120"/>
              </a:rPr>
              <a:t>竹苗區</a:t>
            </a:r>
            <a:r>
              <a:rPr lang="zh-TW" altLang="en-US" sz="1700" b="1" dirty="0">
                <a:solidFill>
                  <a:srgbClr val="000099"/>
                </a:solidFill>
                <a:latin typeface="微軟正黑體" panose="020B0604030504040204" pitchFamily="34" charset="-120"/>
                <a:ea typeface="微軟正黑體" panose="020B0604030504040204" pitchFamily="34" charset="-120"/>
              </a:rPr>
              <a:t>國中畢業</a:t>
            </a:r>
            <a:r>
              <a:rPr lang="zh-TW" altLang="zh-TW" sz="1700" b="1" dirty="0">
                <a:solidFill>
                  <a:srgbClr val="000099"/>
                </a:solidFill>
                <a:latin typeface="微軟正黑體" panose="020B0604030504040204" pitchFamily="34" charset="-120"/>
                <a:ea typeface="微軟正黑體" panose="020B0604030504040204" pitchFamily="34" charset="-120"/>
              </a:rPr>
              <a:t>生參加三縣市政府舉辦之</a:t>
            </a:r>
            <a:r>
              <a:rPr lang="zh-TW" altLang="en-US" sz="1700" b="1" dirty="0">
                <a:solidFill>
                  <a:srgbClr val="000099"/>
                </a:solidFill>
                <a:latin typeface="微軟正黑體" panose="020B0604030504040204" pitchFamily="34" charset="-120"/>
                <a:ea typeface="微軟正黑體" panose="020B0604030504040204" pitchFamily="34" charset="-120"/>
              </a:rPr>
              <a:t>技</a:t>
            </a:r>
            <a:r>
              <a:rPr lang="zh-TW" altLang="zh-TW" sz="1700" b="1" dirty="0">
                <a:solidFill>
                  <a:srgbClr val="000099"/>
                </a:solidFill>
                <a:latin typeface="微軟正黑體" panose="020B0604030504040204" pitchFamily="34" charset="-120"/>
                <a:ea typeface="微軟正黑體" panose="020B0604030504040204" pitchFamily="34" charset="-120"/>
              </a:rPr>
              <a:t>藝技能競賽</a:t>
            </a:r>
            <a:r>
              <a:rPr lang="zh-TW" altLang="en-US" sz="1700" b="1" dirty="0">
                <a:solidFill>
                  <a:srgbClr val="000099"/>
                </a:solidFill>
                <a:latin typeface="微軟正黑體" panose="020B0604030504040204" pitchFamily="34" charset="-120"/>
                <a:ea typeface="微軟正黑體" panose="020B0604030504040204" pitchFamily="34" charset="-120"/>
              </a:rPr>
              <a:t>、</a:t>
            </a:r>
            <a:r>
              <a:rPr lang="zh-TW" altLang="zh-TW" sz="1700" b="1" dirty="0">
                <a:solidFill>
                  <a:srgbClr val="000099"/>
                </a:solidFill>
                <a:latin typeface="微軟正黑體" panose="020B0604030504040204" pitchFamily="34" charset="-120"/>
                <a:ea typeface="微軟正黑體" panose="020B0604030504040204" pitchFamily="34" charset="-120"/>
              </a:rPr>
              <a:t>科技教育創意實作競賽</a:t>
            </a:r>
            <a:r>
              <a:rPr lang="en-US" altLang="zh-TW" sz="1700" b="1" dirty="0">
                <a:solidFill>
                  <a:srgbClr val="000099"/>
                </a:solidFill>
                <a:latin typeface="微軟正黑體" panose="020B0604030504040204" pitchFamily="34" charset="-120"/>
                <a:ea typeface="微軟正黑體" panose="020B0604030504040204" pitchFamily="34" charset="-120"/>
              </a:rPr>
              <a:t>-</a:t>
            </a:r>
            <a:r>
              <a:rPr lang="zh-TW" altLang="zh-TW" sz="1700" b="1" dirty="0">
                <a:solidFill>
                  <a:srgbClr val="000099"/>
                </a:solidFill>
                <a:latin typeface="微軟正黑體" panose="020B0604030504040204" pitchFamily="34" charset="-120"/>
                <a:ea typeface="微軟正黑體" panose="020B0604030504040204" pitchFamily="34" charset="-120"/>
              </a:rPr>
              <a:t>生活科技組</a:t>
            </a:r>
            <a:r>
              <a:rPr lang="zh-TW" altLang="en-US" sz="1700" b="1" dirty="0">
                <a:solidFill>
                  <a:srgbClr val="000099"/>
                </a:solidFill>
                <a:latin typeface="微軟正黑體" panose="020B0604030504040204" pitchFamily="34" charset="-120"/>
                <a:ea typeface="微軟正黑體" panose="020B0604030504040204" pitchFamily="34" charset="-120"/>
              </a:rPr>
              <a:t>，</a:t>
            </a:r>
            <a:r>
              <a:rPr lang="zh-TW" altLang="zh-TW" sz="1700" b="1" dirty="0">
                <a:solidFill>
                  <a:srgbClr val="000099"/>
                </a:solidFill>
                <a:latin typeface="微軟正黑體" panose="020B0604030504040204" pitchFamily="34" charset="-120"/>
                <a:ea typeface="微軟正黑體" panose="020B0604030504040204" pitchFamily="34" charset="-120"/>
              </a:rPr>
              <a:t>成績列為</a:t>
            </a:r>
            <a:r>
              <a:rPr lang="en-US" altLang="zh-TW" sz="1700" b="1" dirty="0">
                <a:solidFill>
                  <a:srgbClr val="000099"/>
                </a:solidFill>
                <a:latin typeface="微軟正黑體" panose="020B0604030504040204" pitchFamily="34" charset="-120"/>
                <a:ea typeface="微軟正黑體" panose="020B0604030504040204" pitchFamily="34" charset="-120"/>
              </a:rPr>
              <a:t>115</a:t>
            </a:r>
            <a:r>
              <a:rPr lang="zh-TW" altLang="zh-TW" sz="1700" b="1" dirty="0">
                <a:solidFill>
                  <a:srgbClr val="000099"/>
                </a:solidFill>
                <a:latin typeface="微軟正黑體" panose="020B0604030504040204" pitchFamily="34" charset="-120"/>
                <a:ea typeface="微軟正黑體" panose="020B0604030504040204" pitchFamily="34" charset="-120"/>
              </a:rPr>
              <a:t>學年度竹苗區國民中學技藝技能優良學生甄審入學高級中等學校專業群科入學積分採計</a:t>
            </a:r>
            <a:r>
              <a:rPr lang="zh-TW" altLang="en-US" sz="1700" b="1" dirty="0">
                <a:solidFill>
                  <a:srgbClr val="000099"/>
                </a:solidFill>
                <a:latin typeface="微軟正黑體" panose="020B0604030504040204" pitchFamily="34" charset="-120"/>
                <a:ea typeface="微軟正黑體" panose="020B0604030504040204" pitchFamily="34" charset="-120"/>
              </a:rPr>
              <a:t>。</a:t>
            </a:r>
            <a:endParaRPr lang="en-US" altLang="zh-TW" sz="1700" b="1" dirty="0">
              <a:solidFill>
                <a:srgbClr val="000099"/>
              </a:solidFill>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343684" y="1412776"/>
            <a:ext cx="7162800" cy="959109"/>
          </a:xfrm>
          <a:prstGeom prst="rect">
            <a:avLst/>
          </a:prstGeom>
          <a:noFill/>
        </p:spPr>
        <p:txBody>
          <a:bodyPr wrap="square" rtlCol="0">
            <a:spAutoFit/>
          </a:bodyPr>
          <a:lstStyle/>
          <a:p>
            <a:pPr>
              <a:lnSpc>
                <a:spcPct val="150000"/>
              </a:lnSpc>
            </a:pPr>
            <a:r>
              <a:rPr lang="zh-TW" altLang="en-US" sz="2000" b="1" dirty="0">
                <a:solidFill>
                  <a:srgbClr val="FF0066"/>
                </a:solidFill>
                <a:latin typeface="微軟正黑體" panose="020B0604030504040204" pitchFamily="34" charset="-120"/>
                <a:ea typeface="微軟正黑體" panose="020B0604030504040204" pitchFamily="34" charset="-120"/>
              </a:rPr>
              <a:t>●參加技藝技能競賽、科學展覽、技術士證照、技藝教育課程</a:t>
            </a:r>
            <a:endParaRPr lang="en-US" altLang="zh-TW" sz="2000" b="1" dirty="0">
              <a:solidFill>
                <a:srgbClr val="FF0066"/>
              </a:solidFill>
              <a:latin typeface="微軟正黑體" panose="020B0604030504040204" pitchFamily="34" charset="-120"/>
              <a:ea typeface="微軟正黑體" panose="020B0604030504040204" pitchFamily="34" charset="-120"/>
            </a:endParaRPr>
          </a:p>
          <a:p>
            <a:pPr>
              <a:lnSpc>
                <a:spcPct val="150000"/>
              </a:lnSpc>
            </a:pPr>
            <a:r>
              <a:rPr lang="zh-TW" altLang="en-US" sz="2000" b="1" dirty="0">
                <a:solidFill>
                  <a:srgbClr val="FF0066"/>
                </a:solidFill>
                <a:latin typeface="微軟正黑體" panose="020B0604030504040204" pitchFamily="34" charset="-120"/>
                <a:ea typeface="微軟正黑體" panose="020B0604030504040204" pitchFamily="34" charset="-120"/>
              </a:rPr>
              <a:t>●依各項競賽等級採計積分</a:t>
            </a:r>
          </a:p>
        </p:txBody>
      </p:sp>
      <p:grpSp>
        <p:nvGrpSpPr>
          <p:cNvPr id="36" name="Group 3">
            <a:extLst>
              <a:ext uri="{FF2B5EF4-FFF2-40B4-BE49-F238E27FC236}">
                <a16:creationId xmlns:a16="http://schemas.microsoft.com/office/drawing/2014/main" id="{2E76050A-229C-4834-8D74-7CF6A021DE0F}"/>
              </a:ext>
            </a:extLst>
          </p:cNvPr>
          <p:cNvGrpSpPr>
            <a:grpSpLocks/>
          </p:cNvGrpSpPr>
          <p:nvPr/>
        </p:nvGrpSpPr>
        <p:grpSpPr bwMode="auto">
          <a:xfrm>
            <a:off x="1642218" y="2531063"/>
            <a:ext cx="2462213" cy="2226439"/>
            <a:chOff x="10718" y="-364593"/>
            <a:chExt cx="1935848" cy="1751017"/>
          </a:xfrm>
        </p:grpSpPr>
        <p:grpSp>
          <p:nvGrpSpPr>
            <p:cNvPr id="37" name="Group 4">
              <a:extLst>
                <a:ext uri="{FF2B5EF4-FFF2-40B4-BE49-F238E27FC236}">
                  <a16:creationId xmlns:a16="http://schemas.microsoft.com/office/drawing/2014/main" id="{1D2B4022-EDA6-4064-92E9-419C11B19DFE}"/>
                </a:ext>
              </a:extLst>
            </p:cNvPr>
            <p:cNvGrpSpPr>
              <a:grpSpLocks/>
            </p:cNvGrpSpPr>
            <p:nvPr/>
          </p:nvGrpSpPr>
          <p:grpSpPr bwMode="auto">
            <a:xfrm>
              <a:off x="101431" y="-364593"/>
              <a:ext cx="1753450" cy="1751017"/>
              <a:chOff x="21" y="-375"/>
              <a:chExt cx="1801" cy="1801"/>
            </a:xfrm>
          </p:grpSpPr>
          <p:sp>
            <p:nvSpPr>
              <p:cNvPr id="39" name="Oval 7">
                <a:extLst>
                  <a:ext uri="{FF2B5EF4-FFF2-40B4-BE49-F238E27FC236}">
                    <a16:creationId xmlns:a16="http://schemas.microsoft.com/office/drawing/2014/main" id="{E2BDE9F2-1302-43D7-B022-674A032B7671}"/>
                  </a:ext>
                </a:extLst>
              </p:cNvPr>
              <p:cNvSpPr>
                <a:spLocks noChangeArrowheads="1"/>
              </p:cNvSpPr>
              <p:nvPr/>
            </p:nvSpPr>
            <p:spPr bwMode="auto">
              <a:xfrm>
                <a:off x="21" y="-375"/>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0" name="Oval 8">
                <a:extLst>
                  <a:ext uri="{FF2B5EF4-FFF2-40B4-BE49-F238E27FC236}">
                    <a16:creationId xmlns:a16="http://schemas.microsoft.com/office/drawing/2014/main" id="{64B938B2-EB9D-4EF5-AF31-F9708BA2560B}"/>
                  </a:ext>
                </a:extLst>
              </p:cNvPr>
              <p:cNvSpPr>
                <a:spLocks noChangeArrowheads="1"/>
              </p:cNvSpPr>
              <p:nvPr/>
            </p:nvSpPr>
            <p:spPr bwMode="auto">
              <a:xfrm>
                <a:off x="144" y="-247"/>
                <a:ext cx="1556" cy="1556"/>
              </a:xfrm>
              <a:prstGeom prst="ellipse">
                <a:avLst/>
              </a:prstGeom>
              <a:solidFill>
                <a:srgbClr val="EA718A"/>
              </a:solidFill>
              <a:ln w="38100">
                <a:solidFill>
                  <a:srgbClr val="FFFFFF"/>
                </a:solidFill>
                <a:round/>
                <a:headEnd/>
                <a:tailEnd/>
              </a:ln>
            </p:spPr>
            <p:txBody>
              <a:bodyPr/>
              <a:lstStyle/>
              <a:p>
                <a:pPr eaLnBrk="1" hangingPunct="1"/>
                <a:endParaRPr kumimoji="0" lang="zh-CN" altLang="en-US" sz="2000" dirty="0">
                  <a:solidFill>
                    <a:srgbClr val="0070C0"/>
                  </a:solidFill>
                  <a:latin typeface="Microsoft YaHei" pitchFamily="34" charset="-122"/>
                  <a:ea typeface="Microsoft YaHei" pitchFamily="34" charset="-122"/>
                  <a:sym typeface="Microsoft YaHei" pitchFamily="34" charset="-122"/>
                </a:endParaRPr>
              </a:p>
            </p:txBody>
          </p:sp>
        </p:grpSp>
        <p:sp>
          <p:nvSpPr>
            <p:cNvPr id="38" name="Text Box 9">
              <a:extLst>
                <a:ext uri="{FF2B5EF4-FFF2-40B4-BE49-F238E27FC236}">
                  <a16:creationId xmlns:a16="http://schemas.microsoft.com/office/drawing/2014/main" id="{F701CA8D-B60D-494A-BF74-C9B206E1ADCE}"/>
                </a:ext>
              </a:extLst>
            </p:cNvPr>
            <p:cNvSpPr>
              <a:spLocks noChangeArrowheads="1"/>
            </p:cNvSpPr>
            <p:nvPr/>
          </p:nvSpPr>
          <p:spPr bwMode="auto">
            <a:xfrm>
              <a:off x="10718" y="11507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不採計</a:t>
              </a:r>
              <a:endParaRPr kumimoji="0" lang="en-US" altLang="zh-TW" sz="2800" b="1" dirty="0">
                <a:latin typeface="微軟正黑體" panose="020B0604030504040204" pitchFamily="34" charset="-120"/>
                <a:ea typeface="微軟正黑體" panose="020B0604030504040204" pitchFamily="34" charset="-120"/>
                <a:sym typeface="Microsoft YaHei" pitchFamily="34" charset="-122"/>
              </a:endParaRPr>
            </a:p>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會考成績</a:t>
              </a:r>
              <a:endParaRPr kumimoji="0" lang="zh-CN" altLang="en-US" sz="2800" dirty="0">
                <a:latin typeface="微軟正黑體" panose="020B0604030504040204" pitchFamily="34" charset="-120"/>
                <a:ea typeface="微軟正黑體" panose="020B0604030504040204" pitchFamily="34" charset="-120"/>
              </a:endParaRPr>
            </a:p>
          </p:txBody>
        </p:sp>
      </p:grpSp>
      <p:grpSp>
        <p:nvGrpSpPr>
          <p:cNvPr id="41" name="Group 8">
            <a:extLst>
              <a:ext uri="{FF2B5EF4-FFF2-40B4-BE49-F238E27FC236}">
                <a16:creationId xmlns:a16="http://schemas.microsoft.com/office/drawing/2014/main" id="{5228A9B5-DA5E-4E80-9DEB-8FF16778CD3A}"/>
              </a:ext>
            </a:extLst>
          </p:cNvPr>
          <p:cNvGrpSpPr>
            <a:grpSpLocks/>
          </p:cNvGrpSpPr>
          <p:nvPr/>
        </p:nvGrpSpPr>
        <p:grpSpPr bwMode="auto">
          <a:xfrm>
            <a:off x="4871864" y="2531063"/>
            <a:ext cx="2462212" cy="2227262"/>
            <a:chOff x="6706" y="0"/>
            <a:chExt cx="1935848" cy="1751017"/>
          </a:xfrm>
        </p:grpSpPr>
        <p:grpSp>
          <p:nvGrpSpPr>
            <p:cNvPr id="42" name="Group 9">
              <a:extLst>
                <a:ext uri="{FF2B5EF4-FFF2-40B4-BE49-F238E27FC236}">
                  <a16:creationId xmlns:a16="http://schemas.microsoft.com/office/drawing/2014/main" id="{F22FD2F2-D5B8-463E-B34B-E1B21E037E55}"/>
                </a:ext>
              </a:extLst>
            </p:cNvPr>
            <p:cNvGrpSpPr>
              <a:grpSpLocks/>
            </p:cNvGrpSpPr>
            <p:nvPr/>
          </p:nvGrpSpPr>
          <p:grpSpPr bwMode="auto">
            <a:xfrm>
              <a:off x="80986" y="0"/>
              <a:ext cx="1753450" cy="1751017"/>
              <a:chOff x="0" y="0"/>
              <a:chExt cx="1801" cy="1801"/>
            </a:xfrm>
          </p:grpSpPr>
          <p:sp>
            <p:nvSpPr>
              <p:cNvPr id="44" name="Oval 7">
                <a:extLst>
                  <a:ext uri="{FF2B5EF4-FFF2-40B4-BE49-F238E27FC236}">
                    <a16:creationId xmlns:a16="http://schemas.microsoft.com/office/drawing/2014/main" id="{9A946EA4-2651-42FC-B6E7-E32805167BD9}"/>
                  </a:ext>
                </a:extLst>
              </p:cNvPr>
              <p:cNvSpPr>
                <a:spLocks noChangeArrowheads="1"/>
              </p:cNvSpPr>
              <p:nvPr/>
            </p:nvSpPr>
            <p:spPr bwMode="auto">
              <a:xfrm>
                <a:off x="0" y="0"/>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45" name="Oval 8">
                <a:extLst>
                  <a:ext uri="{FF2B5EF4-FFF2-40B4-BE49-F238E27FC236}">
                    <a16:creationId xmlns:a16="http://schemas.microsoft.com/office/drawing/2014/main" id="{D508EF8C-FF98-40D2-8E3F-81778FA405C2}"/>
                  </a:ext>
                </a:extLst>
              </p:cNvPr>
              <p:cNvSpPr>
                <a:spLocks noChangeArrowheads="1"/>
              </p:cNvSpPr>
              <p:nvPr/>
            </p:nvSpPr>
            <p:spPr bwMode="auto">
              <a:xfrm>
                <a:off x="122" y="122"/>
                <a:ext cx="1556" cy="1556"/>
              </a:xfrm>
              <a:prstGeom prst="ellipse">
                <a:avLst/>
              </a:prstGeom>
              <a:solidFill>
                <a:srgbClr val="0070C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43" name="Text Box 9">
              <a:extLst>
                <a:ext uri="{FF2B5EF4-FFF2-40B4-BE49-F238E27FC236}">
                  <a16:creationId xmlns:a16="http://schemas.microsoft.com/office/drawing/2014/main" id="{7B61B01B-2A32-40E6-8275-4F1A9BE38450}"/>
                </a:ext>
              </a:extLst>
            </p:cNvPr>
            <p:cNvSpPr>
              <a:spLocks noChangeArrowheads="1"/>
            </p:cNvSpPr>
            <p:nvPr/>
          </p:nvSpPr>
          <p:spPr bwMode="auto">
            <a:xfrm>
              <a:off x="6706" y="36883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公立內含</a:t>
              </a:r>
              <a:endParaRPr kumimoji="0" lang="en-US" altLang="zh-TW" sz="2800" b="1" dirty="0">
                <a:latin typeface="微軟正黑體" panose="020B0604030504040204" pitchFamily="34" charset="-120"/>
                <a:ea typeface="微軟正黑體" panose="020B0604030504040204" pitchFamily="34" charset="-120"/>
                <a:sym typeface="Microsoft YaHei" pitchFamily="34" charset="-122"/>
              </a:endParaRPr>
            </a:p>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私立外加</a:t>
              </a:r>
              <a:br>
                <a:rPr kumimoji="0" lang="en-US" altLang="zh-TW" sz="2800" b="1" dirty="0">
                  <a:latin typeface="微軟正黑體" panose="020B0604030504040204" pitchFamily="34" charset="-120"/>
                  <a:ea typeface="微軟正黑體" panose="020B0604030504040204" pitchFamily="34" charset="-120"/>
                  <a:sym typeface="Microsoft YaHei" pitchFamily="34" charset="-122"/>
                </a:rPr>
              </a:br>
              <a:r>
                <a:rPr kumimoji="0" lang="en-US" altLang="zh-TW" sz="2800" b="1" dirty="0">
                  <a:latin typeface="微軟正黑體" panose="020B0604030504040204" pitchFamily="34" charset="-120"/>
                  <a:ea typeface="微軟正黑體" panose="020B0604030504040204" pitchFamily="34" charset="-120"/>
                  <a:sym typeface="Microsoft YaHei" pitchFamily="34" charset="-122"/>
                </a:rPr>
                <a:t>2</a:t>
              </a:r>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人</a:t>
              </a:r>
              <a:endParaRPr kumimoji="0" lang="zh-CN" altLang="en-US" sz="2800" dirty="0">
                <a:latin typeface="微軟正黑體" panose="020B0604030504040204" pitchFamily="34" charset="-120"/>
                <a:ea typeface="微軟正黑體" panose="020B0604030504040204" pitchFamily="34" charset="-120"/>
              </a:endParaRPr>
            </a:p>
          </p:txBody>
        </p:sp>
      </p:grpSp>
      <p:grpSp>
        <p:nvGrpSpPr>
          <p:cNvPr id="46" name="Group 13">
            <a:extLst>
              <a:ext uri="{FF2B5EF4-FFF2-40B4-BE49-F238E27FC236}">
                <a16:creationId xmlns:a16="http://schemas.microsoft.com/office/drawing/2014/main" id="{64927ECF-3BF6-44EB-80CA-515F27F5BD4C}"/>
              </a:ext>
            </a:extLst>
          </p:cNvPr>
          <p:cNvGrpSpPr>
            <a:grpSpLocks/>
          </p:cNvGrpSpPr>
          <p:nvPr/>
        </p:nvGrpSpPr>
        <p:grpSpPr bwMode="auto">
          <a:xfrm>
            <a:off x="8098283" y="2531063"/>
            <a:ext cx="2462213" cy="2227262"/>
            <a:chOff x="-473164" y="-972"/>
            <a:chExt cx="1935848" cy="1751017"/>
          </a:xfrm>
        </p:grpSpPr>
        <p:grpSp>
          <p:nvGrpSpPr>
            <p:cNvPr id="47" name="Group 14">
              <a:extLst>
                <a:ext uri="{FF2B5EF4-FFF2-40B4-BE49-F238E27FC236}">
                  <a16:creationId xmlns:a16="http://schemas.microsoft.com/office/drawing/2014/main" id="{F74F4D21-BFA2-47B0-BC54-004364A3C431}"/>
                </a:ext>
              </a:extLst>
            </p:cNvPr>
            <p:cNvGrpSpPr>
              <a:grpSpLocks/>
            </p:cNvGrpSpPr>
            <p:nvPr/>
          </p:nvGrpSpPr>
          <p:grpSpPr bwMode="auto">
            <a:xfrm>
              <a:off x="-392183" y="-972"/>
              <a:ext cx="1753450" cy="1751017"/>
              <a:chOff x="-486" y="-1"/>
              <a:chExt cx="1801" cy="1801"/>
            </a:xfrm>
          </p:grpSpPr>
          <p:sp>
            <p:nvSpPr>
              <p:cNvPr id="49" name="Oval 7">
                <a:extLst>
                  <a:ext uri="{FF2B5EF4-FFF2-40B4-BE49-F238E27FC236}">
                    <a16:creationId xmlns:a16="http://schemas.microsoft.com/office/drawing/2014/main" id="{C3BC729A-177E-44CD-BDEE-9034EDE04C44}"/>
                  </a:ext>
                </a:extLst>
              </p:cNvPr>
              <p:cNvSpPr>
                <a:spLocks noChangeArrowheads="1"/>
              </p:cNvSpPr>
              <p:nvPr/>
            </p:nvSpPr>
            <p:spPr bwMode="auto">
              <a:xfrm>
                <a:off x="-486" y="-1"/>
                <a:ext cx="1801" cy="1801"/>
              </a:xfrm>
              <a:prstGeom prst="ellipse">
                <a:avLst/>
              </a:prstGeom>
              <a:solidFill>
                <a:srgbClr val="D8D8D8">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sp>
            <p:nvSpPr>
              <p:cNvPr id="50" name="Oval 8">
                <a:extLst>
                  <a:ext uri="{FF2B5EF4-FFF2-40B4-BE49-F238E27FC236}">
                    <a16:creationId xmlns:a16="http://schemas.microsoft.com/office/drawing/2014/main" id="{3D10E65F-F05F-4491-8068-A6C134D1A6F2}"/>
                  </a:ext>
                </a:extLst>
              </p:cNvPr>
              <p:cNvSpPr>
                <a:spLocks noChangeArrowheads="1"/>
              </p:cNvSpPr>
              <p:nvPr/>
            </p:nvSpPr>
            <p:spPr bwMode="auto">
              <a:xfrm>
                <a:off x="-338" y="93"/>
                <a:ext cx="1556" cy="1556"/>
              </a:xfrm>
              <a:prstGeom prst="ellipse">
                <a:avLst/>
              </a:prstGeom>
              <a:solidFill>
                <a:srgbClr val="92D050"/>
              </a:solidFill>
              <a:ln w="38100">
                <a:solidFill>
                  <a:srgbClr val="FFFFFF"/>
                </a:solidFill>
                <a:round/>
                <a:headEnd/>
                <a:tailEnd/>
              </a:ln>
            </p:spPr>
            <p:txBody>
              <a:bodyPr/>
              <a:lstStyle/>
              <a:p>
                <a:pPr eaLnBrk="1" hangingPunct="1"/>
                <a:endParaRPr kumimoji="0" lang="zh-CN" altLang="en-US" sz="2000">
                  <a:solidFill>
                    <a:srgbClr val="0070C0"/>
                  </a:solidFill>
                  <a:latin typeface="Microsoft YaHei" pitchFamily="34" charset="-122"/>
                  <a:ea typeface="Microsoft YaHei" pitchFamily="34" charset="-122"/>
                  <a:sym typeface="Microsoft YaHei" pitchFamily="34" charset="-122"/>
                </a:endParaRPr>
              </a:p>
            </p:txBody>
          </p:sp>
        </p:grpSp>
        <p:sp>
          <p:nvSpPr>
            <p:cNvPr id="48" name="Text Box 9">
              <a:extLst>
                <a:ext uri="{FF2B5EF4-FFF2-40B4-BE49-F238E27FC236}">
                  <a16:creationId xmlns:a16="http://schemas.microsoft.com/office/drawing/2014/main" id="{1F5D9B57-47DB-467A-A4E6-12DE19A87B2A}"/>
                </a:ext>
              </a:extLst>
            </p:cNvPr>
            <p:cNvSpPr>
              <a:spLocks noChangeArrowheads="1"/>
            </p:cNvSpPr>
            <p:nvPr/>
          </p:nvSpPr>
          <p:spPr bwMode="auto">
            <a:xfrm>
              <a:off x="-473164" y="47852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缺額回流</a:t>
              </a:r>
              <a:br>
                <a:rPr kumimoji="0" lang="en-US" altLang="zh-TW" sz="2800" b="1" dirty="0">
                  <a:latin typeface="微軟正黑體" panose="020B0604030504040204" pitchFamily="34" charset="-120"/>
                  <a:ea typeface="微軟正黑體" panose="020B0604030504040204" pitchFamily="34" charset="-120"/>
                  <a:sym typeface="Microsoft YaHei" pitchFamily="34" charset="-122"/>
                </a:rPr>
              </a:br>
              <a:r>
                <a:rPr kumimoji="0" lang="zh-TW" altLang="en-US" sz="2800" b="1" dirty="0">
                  <a:latin typeface="微軟正黑體" panose="020B0604030504040204" pitchFamily="34" charset="-120"/>
                  <a:ea typeface="微軟正黑體" panose="020B0604030504040204" pitchFamily="34" charset="-120"/>
                  <a:sym typeface="Microsoft YaHei" pitchFamily="34" charset="-122"/>
                </a:rPr>
                <a:t>免試入學</a:t>
              </a:r>
              <a:endParaRPr kumimoji="0" lang="zh-CN" altLang="en-US" sz="2800" dirty="0">
                <a:latin typeface="微軟正黑體" panose="020B0604030504040204" pitchFamily="34" charset="-120"/>
                <a:ea typeface="微軟正黑體" panose="020B0604030504040204" pitchFamily="34" charset="-120"/>
              </a:endParaRPr>
            </a:p>
          </p:txBody>
        </p:sp>
      </p:grpSp>
      <p:sp>
        <p:nvSpPr>
          <p:cNvPr id="51" name="箭號: 有線條的向右箭號 50">
            <a:extLst>
              <a:ext uri="{FF2B5EF4-FFF2-40B4-BE49-F238E27FC236}">
                <a16:creationId xmlns:a16="http://schemas.microsoft.com/office/drawing/2014/main" id="{EB9060C7-5F2F-4B9C-9246-7D518AE194B2}"/>
              </a:ext>
            </a:extLst>
          </p:cNvPr>
          <p:cNvSpPr/>
          <p:nvPr/>
        </p:nvSpPr>
        <p:spPr>
          <a:xfrm>
            <a:off x="4002527" y="3108862"/>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52" name="箭號: 有線條的向右箭號 51">
            <a:extLst>
              <a:ext uri="{FF2B5EF4-FFF2-40B4-BE49-F238E27FC236}">
                <a16:creationId xmlns:a16="http://schemas.microsoft.com/office/drawing/2014/main" id="{BB078850-7374-424E-A850-35D1EE4A3DA0}"/>
              </a:ext>
            </a:extLst>
          </p:cNvPr>
          <p:cNvSpPr/>
          <p:nvPr/>
        </p:nvSpPr>
        <p:spPr>
          <a:xfrm>
            <a:off x="7280965" y="3108862"/>
            <a:ext cx="900743" cy="1084440"/>
          </a:xfrm>
          <a:prstGeom prst="stripedRightArrow">
            <a:avLst/>
          </a:prstGeom>
          <a:solidFill>
            <a:schemeClr val="tx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grpSp>
        <p:nvGrpSpPr>
          <p:cNvPr id="56" name="群組 55">
            <a:extLst>
              <a:ext uri="{FF2B5EF4-FFF2-40B4-BE49-F238E27FC236}">
                <a16:creationId xmlns:a16="http://schemas.microsoft.com/office/drawing/2014/main" id="{FDEE88C8-D739-42F5-A34E-87CDCDFDCE1E}"/>
              </a:ext>
            </a:extLst>
          </p:cNvPr>
          <p:cNvGrpSpPr/>
          <p:nvPr/>
        </p:nvGrpSpPr>
        <p:grpSpPr>
          <a:xfrm flipH="1">
            <a:off x="9561885" y="4946154"/>
            <a:ext cx="2630115" cy="2227262"/>
            <a:chOff x="13468920" y="2079663"/>
            <a:chExt cx="2549298" cy="2227262"/>
          </a:xfrm>
        </p:grpSpPr>
        <p:sp>
          <p:nvSpPr>
            <p:cNvPr id="57" name="淚滴形 56">
              <a:extLst>
                <a:ext uri="{FF2B5EF4-FFF2-40B4-BE49-F238E27FC236}">
                  <a16:creationId xmlns:a16="http://schemas.microsoft.com/office/drawing/2014/main" id="{3AEB3A27-891B-480C-AE8A-6D9C0FD5688A}"/>
                </a:ext>
              </a:extLst>
            </p:cNvPr>
            <p:cNvSpPr/>
            <p:nvPr/>
          </p:nvSpPr>
          <p:spPr>
            <a:xfrm>
              <a:off x="13468920" y="2079663"/>
              <a:ext cx="2549298" cy="2227262"/>
            </a:xfrm>
            <a:prstGeom prst="teardrop">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8" name="Rectangle 28">
              <a:extLst>
                <a:ext uri="{FF2B5EF4-FFF2-40B4-BE49-F238E27FC236}">
                  <a16:creationId xmlns:a16="http://schemas.microsoft.com/office/drawing/2014/main" id="{F26FC69A-640E-4D17-93F6-8B4C5048BE44}"/>
                </a:ext>
              </a:extLst>
            </p:cNvPr>
            <p:cNvSpPr>
              <a:spLocks noChangeArrowheads="1"/>
            </p:cNvSpPr>
            <p:nvPr/>
          </p:nvSpPr>
          <p:spPr bwMode="auto">
            <a:xfrm>
              <a:off x="13641731" y="2452989"/>
              <a:ext cx="2376487" cy="111760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不採計</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20000"/>
                </a:lnSpc>
                <a:defRPr/>
              </a:pPr>
              <a:r>
                <a:rPr kumimoji="0" lang="zh-TW" altLang="en-US"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rPr>
                <a:t>在校學科成績</a:t>
              </a:r>
              <a:endParaRPr kumimoji="0" lang="en-US" altLang="zh-TW" sz="28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6" name="Rectangle 28"/>
          <p:cNvSpPr>
            <a:spLocks noChangeArrowheads="1"/>
          </p:cNvSpPr>
          <p:nvPr/>
        </p:nvSpPr>
        <p:spPr bwMode="auto">
          <a:xfrm>
            <a:off x="7662147" y="1437371"/>
            <a:ext cx="4282260" cy="1536190"/>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eaLnBrk="1" hangingPunct="1">
              <a:lnSpc>
                <a:spcPct val="120000"/>
              </a:lnSpc>
            </a:pPr>
            <a:r>
              <a:rPr kumimoji="0" lang="zh-TW" altLang="en-US" sz="2000" b="1" dirty="0">
                <a:solidFill>
                  <a:srgbClr val="0C0C0C"/>
                </a:solidFill>
                <a:latin typeface="微軟正黑體" panose="020B0604030504040204" pitchFamily="34" charset="-120"/>
                <a:ea typeface="微軟正黑體" panose="020B0604030504040204" pitchFamily="34" charset="-120"/>
                <a:sym typeface="Microsoft YaHei" pitchFamily="34" charset="-122"/>
              </a:rPr>
              <a:t>積分相同者，依：</a:t>
            </a:r>
            <a:endParaRPr kumimoji="0" lang="en-US" altLang="zh-TW" sz="2000" b="1" dirty="0">
              <a:solidFill>
                <a:srgbClr val="0C0C0C"/>
              </a:solidFill>
              <a:latin typeface="微軟正黑體" panose="020B0604030504040204" pitchFamily="34" charset="-120"/>
              <a:ea typeface="微軟正黑體" panose="020B0604030504040204" pitchFamily="34" charset="-120"/>
              <a:sym typeface="Microsoft YaHei" pitchFamily="34" charset="-122"/>
            </a:endParaRPr>
          </a:p>
          <a:p>
            <a:pPr eaLnBrk="1" hangingPunct="1">
              <a:lnSpc>
                <a:spcPct val="120000"/>
              </a:lnSpc>
            </a:pPr>
            <a:r>
              <a:rPr kumimoji="0" lang="zh-TW" altLang="en-US" sz="2000" b="1" dirty="0">
                <a:solidFill>
                  <a:srgbClr val="0C0C0C"/>
                </a:solidFill>
                <a:latin typeface="微軟正黑體" panose="020B0604030504040204" pitchFamily="34" charset="-120"/>
                <a:ea typeface="微軟正黑體" panose="020B0604030504040204" pitchFamily="34" charset="-120"/>
                <a:sym typeface="Microsoft YaHei" pitchFamily="34" charset="-122"/>
              </a:rPr>
              <a:t>技藝技能得分核算基準項次順序、競賽得獎名次、技術士證照、技藝教育成績</a:t>
            </a:r>
            <a:r>
              <a:rPr kumimoji="0" lang="en-US" altLang="zh-TW" sz="2000" b="1" dirty="0">
                <a:solidFill>
                  <a:srgbClr val="0C0C0C"/>
                </a:solidFill>
                <a:latin typeface="微軟正黑體" panose="020B0604030504040204" pitchFamily="34" charset="-120"/>
                <a:ea typeface="微軟正黑體" panose="020B0604030504040204" pitchFamily="34" charset="-120"/>
                <a:sym typeface="Microsoft YaHei" pitchFamily="34" charset="-122"/>
              </a:rPr>
              <a:t>PR</a:t>
            </a:r>
            <a:r>
              <a:rPr kumimoji="0" lang="zh-TW" altLang="en-US" sz="2000" b="1" dirty="0">
                <a:solidFill>
                  <a:srgbClr val="0C0C0C"/>
                </a:solidFill>
                <a:latin typeface="微軟正黑體" panose="020B0604030504040204" pitchFamily="34" charset="-120"/>
                <a:ea typeface="微軟正黑體" panose="020B0604030504040204" pitchFamily="34" charset="-120"/>
                <a:sym typeface="Microsoft YaHei" pitchFamily="34" charset="-122"/>
              </a:rPr>
              <a:t>值、志願序 進行參酌比序</a:t>
            </a:r>
            <a:endParaRPr kumimoji="0" lang="en-US" altLang="zh-TW" sz="2000" b="1" dirty="0">
              <a:solidFill>
                <a:srgbClr val="0C0C0C"/>
              </a:solidFill>
              <a:latin typeface="微軟正黑體" panose="020B0604030504040204" pitchFamily="34" charset="-120"/>
              <a:ea typeface="微軟正黑體" panose="020B0604030504040204" pitchFamily="34" charset="-120"/>
              <a:sym typeface="Microsoft YaHei" pitchFamily="34" charset="-122"/>
            </a:endParaRPr>
          </a:p>
        </p:txBody>
      </p:sp>
      <p:sp>
        <p:nvSpPr>
          <p:cNvPr id="26" name="Freeform 27">
            <a:extLst>
              <a:ext uri="{FF2B5EF4-FFF2-40B4-BE49-F238E27FC236}">
                <a16:creationId xmlns:a16="http://schemas.microsoft.com/office/drawing/2014/main" id="{24EEEB10-1A7C-4CBC-9DF4-408C6B44B309}"/>
              </a:ext>
            </a:extLst>
          </p:cNvPr>
          <p:cNvSpPr/>
          <p:nvPr/>
        </p:nvSpPr>
        <p:spPr>
          <a:xfrm>
            <a:off x="104788" y="27246"/>
            <a:ext cx="765380" cy="675694"/>
          </a:xfrm>
          <a:custGeom>
            <a:avLst/>
            <a:gdLst/>
            <a:ahLst/>
            <a:cxnLst/>
            <a:rect l="l" t="t" r="r" b="b"/>
            <a:pathLst>
              <a:path w="765380" h="675694">
                <a:moveTo>
                  <a:pt x="0" y="0"/>
                </a:moveTo>
                <a:lnTo>
                  <a:pt x="765380" y="0"/>
                </a:lnTo>
                <a:lnTo>
                  <a:pt x="765380" y="675694"/>
                </a:lnTo>
                <a:lnTo>
                  <a:pt x="0" y="675694"/>
                </a:lnTo>
                <a:lnTo>
                  <a:pt x="0" y="0"/>
                </a:lnTo>
                <a:close/>
              </a:path>
            </a:pathLst>
          </a:custGeom>
          <a:blipFill>
            <a:blip r:embed="rId3"/>
            <a:stretch>
              <a:fillRect/>
            </a:stretch>
          </a:blipFill>
        </p:spPr>
      </p:sp>
    </p:spTree>
    <p:extLst>
      <p:ext uri="{BB962C8B-B14F-4D97-AF65-F5344CB8AC3E}">
        <p14:creationId xmlns:p14="http://schemas.microsoft.com/office/powerpoint/2010/main" val="1752633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26"/>
                                        </p:tgtEl>
                                        <p:attrNameLst>
                                          <p:attrName>style.visibility</p:attrName>
                                        </p:attrNameLst>
                                      </p:cBhvr>
                                      <p:to>
                                        <p:strVal val="visible"/>
                                      </p:to>
                                    </p:se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119"/>
                                        </p:tgtEl>
                                        <p:attrNameLst>
                                          <p:attrName>style.visibility</p:attrName>
                                        </p:attrNameLst>
                                      </p:cBhvr>
                                      <p:to>
                                        <p:strVal val="visible"/>
                                      </p:to>
                                    </p:set>
                                    <p:animEffect transition="in" filter="checkerboard(across)">
                                      <p:cBhvr>
                                        <p:cTn id="14" dur="500"/>
                                        <p:tgtEl>
                                          <p:spTgt spid="119"/>
                                        </p:tgtEl>
                                      </p:cBhvr>
                                    </p:animEffec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childTnLst>
                                </p:cTn>
                              </p:par>
                              <p:par>
                                <p:cTn id="18" presetID="2" presetClass="entr" presetSubtype="8" fill="hold" grpId="0" nodeType="with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0-#ppt_w/2"/>
                                          </p:val>
                                        </p:tav>
                                        <p:tav tm="100000">
                                          <p:val>
                                            <p:strVal val="#ppt_x"/>
                                          </p:val>
                                        </p:tav>
                                      </p:tavLst>
                                    </p:anim>
                                    <p:anim calcmode="lin" valueType="num">
                                      <p:cBhvr additive="base">
                                        <p:cTn id="21" dur="500" fill="hold"/>
                                        <p:tgtEl>
                                          <p:spTgt spid="51"/>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1"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0-#ppt_w/2"/>
                                          </p:val>
                                        </p:tav>
                                        <p:tav tm="100000">
                                          <p:val>
                                            <p:strVal val="#ppt_x"/>
                                          </p:val>
                                        </p:tav>
                                      </p:tavLst>
                                    </p:anim>
                                    <p:anim calcmode="lin" valueType="num">
                                      <p:cBhvr additive="base">
                                        <p:cTn id="29" dur="500" fill="hold"/>
                                        <p:tgtEl>
                                          <p:spTgt spid="52"/>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 presetClass="entr" presetSubtype="0"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par>
                          <p:cTn id="33" fill="hold">
                            <p:stCondLst>
                              <p:cond delay="2000"/>
                            </p:stCondLst>
                            <p:childTnLst>
                              <p:par>
                                <p:cTn id="34" presetID="26" presetClass="entr" presetSubtype="0"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down)">
                                      <p:cBhvr>
                                        <p:cTn id="36" dur="580">
                                          <p:stCondLst>
                                            <p:cond delay="0"/>
                                          </p:stCondLst>
                                        </p:cTn>
                                        <p:tgtEl>
                                          <p:spTgt spid="56"/>
                                        </p:tgtEl>
                                      </p:cBhvr>
                                    </p:animEffect>
                                    <p:anim calcmode="lin" valueType="num">
                                      <p:cBhvr>
                                        <p:cTn id="37" dur="1822"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56"/>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56"/>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56"/>
                                        </p:tgtEl>
                                        <p:attrNameLst>
                                          <p:attrName>ppt_y</p:attrName>
                                        </p:attrNameLst>
                                      </p:cBhvr>
                                      <p:tavLst>
                                        <p:tav tm="0" fmla="#ppt_y-sin(pi*$)/81">
                                          <p:val>
                                            <p:fltVal val="0"/>
                                          </p:val>
                                        </p:tav>
                                        <p:tav tm="100000">
                                          <p:val>
                                            <p:fltVal val="1"/>
                                          </p:val>
                                        </p:tav>
                                      </p:tavLst>
                                    </p:anim>
                                    <p:animScale>
                                      <p:cBhvr>
                                        <p:cTn id="42" dur="26">
                                          <p:stCondLst>
                                            <p:cond delay="650"/>
                                          </p:stCondLst>
                                        </p:cTn>
                                        <p:tgtEl>
                                          <p:spTgt spid="56"/>
                                        </p:tgtEl>
                                      </p:cBhvr>
                                      <p:to x="100000" y="60000"/>
                                    </p:animScale>
                                    <p:animScale>
                                      <p:cBhvr>
                                        <p:cTn id="43" dur="166" decel="50000">
                                          <p:stCondLst>
                                            <p:cond delay="676"/>
                                          </p:stCondLst>
                                        </p:cTn>
                                        <p:tgtEl>
                                          <p:spTgt spid="56"/>
                                        </p:tgtEl>
                                      </p:cBhvr>
                                      <p:to x="100000" y="100000"/>
                                    </p:animScale>
                                    <p:animScale>
                                      <p:cBhvr>
                                        <p:cTn id="44" dur="26">
                                          <p:stCondLst>
                                            <p:cond delay="1312"/>
                                          </p:stCondLst>
                                        </p:cTn>
                                        <p:tgtEl>
                                          <p:spTgt spid="56"/>
                                        </p:tgtEl>
                                      </p:cBhvr>
                                      <p:to x="100000" y="80000"/>
                                    </p:animScale>
                                    <p:animScale>
                                      <p:cBhvr>
                                        <p:cTn id="45" dur="166" decel="50000">
                                          <p:stCondLst>
                                            <p:cond delay="1338"/>
                                          </p:stCondLst>
                                        </p:cTn>
                                        <p:tgtEl>
                                          <p:spTgt spid="56"/>
                                        </p:tgtEl>
                                      </p:cBhvr>
                                      <p:to x="100000" y="100000"/>
                                    </p:animScale>
                                    <p:animScale>
                                      <p:cBhvr>
                                        <p:cTn id="46" dur="26">
                                          <p:stCondLst>
                                            <p:cond delay="1642"/>
                                          </p:stCondLst>
                                        </p:cTn>
                                        <p:tgtEl>
                                          <p:spTgt spid="56"/>
                                        </p:tgtEl>
                                      </p:cBhvr>
                                      <p:to x="100000" y="90000"/>
                                    </p:animScale>
                                    <p:animScale>
                                      <p:cBhvr>
                                        <p:cTn id="47" dur="166" decel="50000">
                                          <p:stCondLst>
                                            <p:cond delay="1668"/>
                                          </p:stCondLst>
                                        </p:cTn>
                                        <p:tgtEl>
                                          <p:spTgt spid="56"/>
                                        </p:tgtEl>
                                      </p:cBhvr>
                                      <p:to x="100000" y="100000"/>
                                    </p:animScale>
                                    <p:animScale>
                                      <p:cBhvr>
                                        <p:cTn id="48" dur="26">
                                          <p:stCondLst>
                                            <p:cond delay="1808"/>
                                          </p:stCondLst>
                                        </p:cTn>
                                        <p:tgtEl>
                                          <p:spTgt spid="56"/>
                                        </p:tgtEl>
                                      </p:cBhvr>
                                      <p:to x="100000" y="95000"/>
                                    </p:animScale>
                                    <p:animScale>
                                      <p:cBhvr>
                                        <p:cTn id="49" dur="166" decel="50000">
                                          <p:stCondLst>
                                            <p:cond delay="1834"/>
                                          </p:stCondLst>
                                        </p:cTn>
                                        <p:tgtEl>
                                          <p:spTgt spid="5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2" grpId="0"/>
      <p:bldP spid="51" grpId="0" animBg="1"/>
      <p:bldP spid="52" grpId="0" animBg="1"/>
      <p:bldP spid="12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1"/>
</p:tagLst>
</file>

<file path=ppt/theme/theme1.xml><?xml version="1.0" encoding="utf-8"?>
<a:theme xmlns:a="http://schemas.openxmlformats.org/drawingml/2006/main" name="1_Default Design">
  <a:themeElements>
    <a:clrScheme name="Lorry White">
      <a:dk1>
        <a:srgbClr val="5F5F5F"/>
      </a:dk1>
      <a:lt1>
        <a:srgbClr val="7F7F7F"/>
      </a:lt1>
      <a:dk2>
        <a:srgbClr val="5F5F5F"/>
      </a:dk2>
      <a:lt2>
        <a:srgbClr val="F2F2F2"/>
      </a:lt2>
      <a:accent1>
        <a:srgbClr val="89AFD5"/>
      </a:accent1>
      <a:accent2>
        <a:srgbClr val="336394"/>
      </a:accent2>
      <a:accent3>
        <a:srgbClr val="234466"/>
      </a:accent3>
      <a:accent4>
        <a:srgbClr val="5D91C7"/>
      </a:accent4>
      <a:accent5>
        <a:srgbClr val="CFDFEE"/>
      </a:accent5>
      <a:accent6>
        <a:srgbClr val="A2C0DF"/>
      </a:accent6>
      <a:hlink>
        <a:srgbClr val="0070C0"/>
      </a:hlink>
      <a:folHlink>
        <a:srgbClr val="33639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_Office 佈景主題">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佈景主題">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佈景主題">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ppt/theme/theme1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Default Design">
  <a:themeElements>
    <a:clrScheme name="Lorry White">
      <a:dk1>
        <a:srgbClr val="5F5F5F"/>
      </a:dk1>
      <a:lt1>
        <a:srgbClr val="7F7F7F"/>
      </a:lt1>
      <a:dk2>
        <a:srgbClr val="5F5F5F"/>
      </a:dk2>
      <a:lt2>
        <a:srgbClr val="F2F2F2"/>
      </a:lt2>
      <a:accent1>
        <a:srgbClr val="89AFD5"/>
      </a:accent1>
      <a:accent2>
        <a:srgbClr val="336394"/>
      </a:accent2>
      <a:accent3>
        <a:srgbClr val="234466"/>
      </a:accent3>
      <a:accent4>
        <a:srgbClr val="5D91C7"/>
      </a:accent4>
      <a:accent5>
        <a:srgbClr val="CFDFEE"/>
      </a:accent5>
      <a:accent6>
        <a:srgbClr val="A2C0DF"/>
      </a:accent6>
      <a:hlink>
        <a:srgbClr val="0070C0"/>
      </a:hlink>
      <a:folHlink>
        <a:srgbClr val="33639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6_Default Design">
  <a:themeElements>
    <a:clrScheme name="Lorry White">
      <a:dk1>
        <a:srgbClr val="5F5F5F"/>
      </a:dk1>
      <a:lt1>
        <a:srgbClr val="7F7F7F"/>
      </a:lt1>
      <a:dk2>
        <a:srgbClr val="5F5F5F"/>
      </a:dk2>
      <a:lt2>
        <a:srgbClr val="F2F2F2"/>
      </a:lt2>
      <a:accent1>
        <a:srgbClr val="89AFD5"/>
      </a:accent1>
      <a:accent2>
        <a:srgbClr val="336394"/>
      </a:accent2>
      <a:accent3>
        <a:srgbClr val="234466"/>
      </a:accent3>
      <a:accent4>
        <a:srgbClr val="5D91C7"/>
      </a:accent4>
      <a:accent5>
        <a:srgbClr val="CFDFEE"/>
      </a:accent5>
      <a:accent6>
        <a:srgbClr val="A2C0DF"/>
      </a:accent6>
      <a:hlink>
        <a:srgbClr val="0070C0"/>
      </a:hlink>
      <a:folHlink>
        <a:srgbClr val="33639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5.xml><?xml version="1.0" encoding="utf-8"?>
<a:theme xmlns:a="http://schemas.openxmlformats.org/drawingml/2006/main" name="SHCH-Gre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HCH-Green">
      <a:majorFont>
        <a:latin typeface="Goudy Old Style"/>
        <a:ea typeface="微軟正黑體"/>
        <a:cs typeface=""/>
      </a:majorFont>
      <a:minorFont>
        <a:latin typeface="Times New Roman"/>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自定义 31">
      <a:dk1>
        <a:srgbClr val="000000"/>
      </a:dk1>
      <a:lt1>
        <a:srgbClr val="FFFFFF"/>
      </a:lt1>
      <a:dk2>
        <a:srgbClr val="000000"/>
      </a:dk2>
      <a:lt2>
        <a:srgbClr val="FFFFFF"/>
      </a:lt2>
      <a:accent1>
        <a:srgbClr val="55BBC5"/>
      </a:accent1>
      <a:accent2>
        <a:srgbClr val="FBB505"/>
      </a:accent2>
      <a:accent3>
        <a:srgbClr val="55BBC5"/>
      </a:accent3>
      <a:accent4>
        <a:srgbClr val="FBB505"/>
      </a:accent4>
      <a:accent5>
        <a:srgbClr val="55BBC5"/>
      </a:accent5>
      <a:accent6>
        <a:srgbClr val="FBB505"/>
      </a:accent6>
      <a:hlink>
        <a:srgbClr val="55BBC5"/>
      </a:hlink>
      <a:folHlink>
        <a:srgbClr val="FBB505"/>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佈景主題">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Office 主题">
  <a:themeElements>
    <a:clrScheme name="自定义 31">
      <a:dk1>
        <a:srgbClr val="000000"/>
      </a:dk1>
      <a:lt1>
        <a:srgbClr val="FFFFFF"/>
      </a:lt1>
      <a:dk2>
        <a:srgbClr val="000000"/>
      </a:dk2>
      <a:lt2>
        <a:srgbClr val="FFFFFF"/>
      </a:lt2>
      <a:accent1>
        <a:srgbClr val="55BBC5"/>
      </a:accent1>
      <a:accent2>
        <a:srgbClr val="FBB505"/>
      </a:accent2>
      <a:accent3>
        <a:srgbClr val="55BBC5"/>
      </a:accent3>
      <a:accent4>
        <a:srgbClr val="FBB505"/>
      </a:accent4>
      <a:accent5>
        <a:srgbClr val="55BBC5"/>
      </a:accent5>
      <a:accent6>
        <a:srgbClr val="FBB505"/>
      </a:accent6>
      <a:hlink>
        <a:srgbClr val="55BBC5"/>
      </a:hlink>
      <a:folHlink>
        <a:srgbClr val="FBB505"/>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17140</TotalTime>
  <Words>7624</Words>
  <Application>Microsoft Office PowerPoint</Application>
  <PresentationFormat>寬螢幕</PresentationFormat>
  <Paragraphs>1236</Paragraphs>
  <Slides>75</Slides>
  <Notes>41</Notes>
  <HiddenSlides>0</HiddenSlides>
  <MMClips>0</MMClips>
  <ScaleCrop>false</ScaleCrop>
  <HeadingPairs>
    <vt:vector size="6" baseType="variant">
      <vt:variant>
        <vt:lpstr>使用字型</vt:lpstr>
      </vt:variant>
      <vt:variant>
        <vt:i4>27</vt:i4>
      </vt:variant>
      <vt:variant>
        <vt:lpstr>佈景主題</vt:lpstr>
      </vt:variant>
      <vt:variant>
        <vt:i4>12</vt:i4>
      </vt:variant>
      <vt:variant>
        <vt:lpstr>投影片標題</vt:lpstr>
      </vt:variant>
      <vt:variant>
        <vt:i4>75</vt:i4>
      </vt:variant>
    </vt:vector>
  </HeadingPairs>
  <TitlesOfParts>
    <vt:vector size="114" baseType="lpstr">
      <vt:lpstr>Wingdings</vt:lpstr>
      <vt:lpstr>華康儷粗黑</vt:lpstr>
      <vt:lpstr>華康少女文字W7</vt:lpstr>
      <vt:lpstr>STXihei</vt:lpstr>
      <vt:lpstr>Arial</vt:lpstr>
      <vt:lpstr>Broadway BT</vt:lpstr>
      <vt:lpstr>華康娃娃體(P)</vt:lpstr>
      <vt:lpstr>Gill Sans MT</vt:lpstr>
      <vt:lpstr>Arial Black</vt:lpstr>
      <vt:lpstr>華康中黑體</vt:lpstr>
      <vt:lpstr>華康行楷體W5</vt:lpstr>
      <vt:lpstr>Calibri Light</vt:lpstr>
      <vt:lpstr>Wingdings 3</vt:lpstr>
      <vt:lpstr>BiauKai</vt:lpstr>
      <vt:lpstr>Corbel</vt:lpstr>
      <vt:lpstr>微軟正黑體</vt:lpstr>
      <vt:lpstr>Times New Roman</vt:lpstr>
      <vt:lpstr>Goudy Old Style</vt:lpstr>
      <vt:lpstr>Microsoft YaHei</vt:lpstr>
      <vt:lpstr>華康儷中黑</vt:lpstr>
      <vt:lpstr>微軟正黑體</vt:lpstr>
      <vt:lpstr>Impact</vt:lpstr>
      <vt:lpstr>華康儷細黑</vt:lpstr>
      <vt:lpstr>Calibri</vt:lpstr>
      <vt:lpstr>Microsoft YaHei</vt:lpstr>
      <vt:lpstr>標楷體</vt:lpstr>
      <vt:lpstr>華康中圓體</vt:lpstr>
      <vt:lpstr>1_Default Design</vt:lpstr>
      <vt:lpstr>3_Default Design</vt:lpstr>
      <vt:lpstr>6_Default Design</vt:lpstr>
      <vt:lpstr>2_Badge</vt:lpstr>
      <vt:lpstr>SHCH-Green</vt:lpstr>
      <vt:lpstr>Office 主题</vt:lpstr>
      <vt:lpstr>1_Office 佈景主題</vt:lpstr>
      <vt:lpstr>1_Office 主题</vt:lpstr>
      <vt:lpstr>2_Office 主题</vt:lpstr>
      <vt:lpstr>2_Office 佈景主題</vt:lpstr>
      <vt:lpstr>Office Theme</vt:lpstr>
      <vt:lpstr>1_Office Theme</vt:lpstr>
      <vt:lpstr>PowerPoint 簡報</vt:lpstr>
      <vt:lpstr>目錄</vt:lpstr>
      <vt:lpstr>面對未來社會應具備的能力</vt:lpstr>
      <vt:lpstr>不同的特質～成就各樣的人才</vt:lpstr>
      <vt:lpstr>入學方式核心精神</vt:lpstr>
      <vt:lpstr>PowerPoint 簡報</vt:lpstr>
      <vt:lpstr>PowerPoint 簡報</vt:lpstr>
      <vt:lpstr>PowerPoint 簡報</vt:lpstr>
      <vt:lpstr>PowerPoint 簡報</vt:lpstr>
      <vt:lpstr>PowerPoint 簡報</vt:lpstr>
      <vt:lpstr>PowerPoint 簡報</vt:lpstr>
      <vt:lpstr>PowerPoint 簡報</vt:lpstr>
      <vt:lpstr>PowerPoint 簡報</vt:lpstr>
      <vt:lpstr>竹苗區免試入學-共同就學區</vt:lpstr>
      <vt:lpstr>PowerPoint 簡報</vt:lpstr>
      <vt:lpstr>PowerPoint 簡報</vt:lpstr>
      <vt:lpstr>PowerPoint 簡報</vt:lpstr>
      <vt:lpstr>PowerPoint 簡報</vt:lpstr>
      <vt:lpstr>特色招生甄選入學—科學班</vt:lpstr>
      <vt:lpstr>特色招生甄選入學—藝術才能班(1)</vt:lpstr>
      <vt:lpstr>特色招生甄選入學—藝術才能班(2)</vt:lpstr>
      <vt:lpstr>特色招生甄選入學—藝術才能班(3)</vt:lpstr>
      <vt:lpstr>特色招生甄選入學—藝術才能班(4)</vt:lpstr>
      <vt:lpstr>特色招生甄選入學—藝術才能班(5)</vt:lpstr>
      <vt:lpstr>特色招生甄選入學—專業群科</vt:lpstr>
      <vt:lpstr>特色招生甄選入學—體育班</vt:lpstr>
      <vt:lpstr>其他—運動績優生</vt:lpstr>
      <vt:lpstr>其他—實驗教育學校</vt:lpstr>
      <vt:lpstr>未受補助之私校獨招</vt:lpstr>
      <vt:lpstr>其他—實用技能學程</vt:lpstr>
      <vt:lpstr>其他—建教合作班</vt:lpstr>
      <vt:lpstr>其他—身心障礙生適性輔導安置</vt:lpstr>
      <vt:lpstr>特殊身分學生入學</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學術傾向資賦優異學生</vt:lpstr>
      <vt:lpstr>技藝技術傾向學生</vt:lpstr>
      <vt:lpstr>藝才出眾的學生</vt:lpstr>
      <vt:lpstr>體育表現出眾的學生</vt:lpstr>
      <vt:lpstr>身心障礙學生</vt:lpstr>
      <vt:lpstr>一般學生</vt:lpstr>
      <vt:lpstr>PowerPoint 簡報</vt:lpstr>
      <vt:lpstr>選擇志願時考量的因素</vt:lpstr>
      <vt:lpstr>PowerPoint 簡報</vt:lpstr>
      <vt:lpstr>選填策略五步驟</vt:lpstr>
      <vt:lpstr>PowerPoint 簡報</vt:lpstr>
      <vt:lpstr>第二步：資料搜集</vt:lpstr>
      <vt:lpstr>PowerPoint 簡報</vt:lpstr>
      <vt:lpstr>第四步：初步排序</vt:lpstr>
      <vt:lpstr>PowerPoint 簡報</vt:lpstr>
      <vt:lpstr>PowerPoint 簡報</vt:lpstr>
      <vt:lpstr>宣導輔助資源(1)</vt:lpstr>
      <vt:lpstr>宣導輔助資源(2)</vt:lpstr>
      <vt:lpstr>宣導輔助資源(3)</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User</cp:lastModifiedBy>
  <cp:revision>1002</cp:revision>
  <dcterms:created xsi:type="dcterms:W3CDTF">2013-10-30T09:04:50Z</dcterms:created>
  <dcterms:modified xsi:type="dcterms:W3CDTF">2026-03-11T23:52:33Z</dcterms:modified>
</cp:coreProperties>
</file>